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sldIdLst>
    <p:sldId id="256" r:id="rId2"/>
    <p:sldId id="303" r:id="rId3"/>
    <p:sldId id="257" r:id="rId4"/>
    <p:sldId id="258" r:id="rId5"/>
    <p:sldId id="269" r:id="rId6"/>
    <p:sldId id="266" r:id="rId7"/>
    <p:sldId id="271" r:id="rId8"/>
    <p:sldId id="270" r:id="rId9"/>
    <p:sldId id="295" r:id="rId10"/>
    <p:sldId id="296" r:id="rId11"/>
    <p:sldId id="268" r:id="rId12"/>
    <p:sldId id="272" r:id="rId13"/>
    <p:sldId id="297" r:id="rId14"/>
    <p:sldId id="304" r:id="rId15"/>
    <p:sldId id="273" r:id="rId16"/>
    <p:sldId id="282" r:id="rId17"/>
    <p:sldId id="259" r:id="rId18"/>
    <p:sldId id="260" r:id="rId19"/>
    <p:sldId id="280" r:id="rId20"/>
    <p:sldId id="278" r:id="rId21"/>
    <p:sldId id="277" r:id="rId22"/>
    <p:sldId id="281" r:id="rId23"/>
    <p:sldId id="279" r:id="rId24"/>
    <p:sldId id="274" r:id="rId25"/>
    <p:sldId id="275" r:id="rId26"/>
    <p:sldId id="276" r:id="rId27"/>
    <p:sldId id="283" r:id="rId28"/>
    <p:sldId id="284" r:id="rId29"/>
    <p:sldId id="285" r:id="rId30"/>
    <p:sldId id="286" r:id="rId31"/>
    <p:sldId id="288" r:id="rId32"/>
    <p:sldId id="287" r:id="rId33"/>
    <p:sldId id="292" r:id="rId34"/>
    <p:sldId id="293" r:id="rId35"/>
    <p:sldId id="294" r:id="rId36"/>
    <p:sldId id="289" r:id="rId37"/>
    <p:sldId id="290" r:id="rId38"/>
    <p:sldId id="298" r:id="rId39"/>
    <p:sldId id="299" r:id="rId40"/>
    <p:sldId id="300" r:id="rId41"/>
    <p:sldId id="301" r:id="rId42"/>
    <p:sldId id="305" r:id="rId43"/>
    <p:sldId id="306" r:id="rId44"/>
    <p:sldId id="307" r:id="rId45"/>
    <p:sldId id="302" r:id="rId46"/>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3"/>
    <a:srgbClr val="FEDBB4"/>
    <a:srgbClr val="8EB4E3"/>
    <a:srgbClr val="4D3E1B"/>
    <a:srgbClr val="5B481F"/>
    <a:srgbClr val="DCC697"/>
    <a:srgbClr val="FEBF98"/>
    <a:srgbClr val="EDE6B1"/>
    <a:srgbClr val="F1EBC1"/>
    <a:srgbClr val="FDC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varScale="1">
        <p:scale>
          <a:sx n="61" d="100"/>
          <a:sy n="61" d="100"/>
        </p:scale>
        <p:origin x="-792" y="-77"/>
      </p:cViewPr>
      <p:guideLst>
        <p:guide orient="horz" pos="2160"/>
        <p:guide pos="2880"/>
      </p:guideLst>
    </p:cSldViewPr>
  </p:slideViewPr>
  <p:notesTextViewPr>
    <p:cViewPr>
      <p:scale>
        <a:sx n="1" d="1"/>
        <a:sy n="1" d="1"/>
      </p:scale>
      <p:origin x="0" y="667"/>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B804107-43C5-48D9-B8FC-F7F5DD944782}" type="datetimeFigureOut">
              <a:rPr lang="nl-NL" smtClean="0"/>
              <a:t>27-12-2018</a:t>
            </a:fld>
            <a:endParaRPr lang="nl-NL"/>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A7958E1-4D53-439B-853F-F02EC9F2C24A}" type="slidenum">
              <a:rPr lang="nl-NL" smtClean="0"/>
              <a:t>‹nr.›</a:t>
            </a:fld>
            <a:endParaRPr lang="nl-NL"/>
          </a:p>
        </p:txBody>
      </p:sp>
    </p:spTree>
    <p:extLst>
      <p:ext uri="{BB962C8B-B14F-4D97-AF65-F5344CB8AC3E}">
        <p14:creationId xmlns:p14="http://schemas.microsoft.com/office/powerpoint/2010/main" val="322862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7958E1-4D53-439B-853F-F02EC9F2C24A}" type="slidenum">
              <a:rPr lang="nl-NL" smtClean="0"/>
              <a:t>20</a:t>
            </a:fld>
            <a:endParaRPr lang="nl-NL"/>
          </a:p>
        </p:txBody>
      </p:sp>
    </p:spTree>
    <p:extLst>
      <p:ext uri="{BB962C8B-B14F-4D97-AF65-F5344CB8AC3E}">
        <p14:creationId xmlns:p14="http://schemas.microsoft.com/office/powerpoint/2010/main" val="35371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7958E1-4D53-439B-853F-F02EC9F2C24A}"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35371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Jer.39:3 </a:t>
            </a:r>
            <a:r>
              <a:rPr lang="nl-NL" sz="1200" i="1" kern="1200" dirty="0" smtClean="0">
                <a:solidFill>
                  <a:schemeClr val="tx1"/>
                </a:solidFill>
                <a:effectLst/>
                <a:latin typeface="+mn-lt"/>
                <a:ea typeface="+mn-ea"/>
                <a:cs typeface="+mn-cs"/>
              </a:rPr>
              <a:t>”toen trokken al de vorsten van de ​koning​ van ​Babel​ binnen en vatten post in de </a:t>
            </a:r>
            <a:r>
              <a:rPr lang="nl-NL" sz="1200" i="1" kern="1200" dirty="0" err="1" smtClean="0">
                <a:solidFill>
                  <a:schemeClr val="tx1"/>
                </a:solidFill>
                <a:effectLst/>
                <a:latin typeface="+mn-lt"/>
                <a:ea typeface="+mn-ea"/>
                <a:cs typeface="+mn-cs"/>
              </a:rPr>
              <a:t>Middenpoort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Nebusazban</a:t>
            </a:r>
            <a:r>
              <a:rPr lang="nl-NL" sz="1200" i="1" kern="1200" dirty="0" smtClean="0">
                <a:solidFill>
                  <a:schemeClr val="tx1"/>
                </a:solidFill>
                <a:effectLst/>
                <a:latin typeface="+mn-lt"/>
                <a:ea typeface="+mn-ea"/>
                <a:cs typeface="+mn-cs"/>
              </a:rPr>
              <a:t>, de hofmaarschalk, </a:t>
            </a:r>
            <a:r>
              <a:rPr lang="nl-NL" sz="1200" i="1" kern="1200" dirty="0" err="1" smtClean="0">
                <a:solidFill>
                  <a:schemeClr val="tx1"/>
                </a:solidFill>
                <a:effectLst/>
                <a:latin typeface="+mn-lt"/>
                <a:ea typeface="+mn-ea"/>
                <a:cs typeface="+mn-cs"/>
              </a:rPr>
              <a:t>Nergal-Sareser</a:t>
            </a:r>
            <a:r>
              <a:rPr lang="nl-NL" sz="1200" i="1" kern="1200" dirty="0" smtClean="0">
                <a:solidFill>
                  <a:schemeClr val="tx1"/>
                </a:solidFill>
                <a:effectLst/>
                <a:latin typeface="+mn-lt"/>
                <a:ea typeface="+mn-ea"/>
                <a:cs typeface="+mn-cs"/>
              </a:rPr>
              <a:t>, </a:t>
            </a:r>
            <a:r>
              <a:rPr lang="nl-NL" sz="1200" b="1" i="1" kern="1200" dirty="0" smtClean="0">
                <a:solidFill>
                  <a:schemeClr val="tx1"/>
                </a:solidFill>
                <a:effectLst/>
                <a:latin typeface="+mn-lt"/>
                <a:ea typeface="+mn-ea"/>
                <a:cs typeface="+mn-cs"/>
              </a:rPr>
              <a:t>de bewindvoerder (</a:t>
            </a:r>
            <a:r>
              <a:rPr lang="he-IL" sz="1200" b="1" i="1" kern="1200" dirty="0" smtClean="0">
                <a:solidFill>
                  <a:schemeClr val="tx1"/>
                </a:solidFill>
                <a:effectLst/>
                <a:latin typeface="+mn-lt"/>
                <a:ea typeface="+mn-ea"/>
                <a:cs typeface="+mn-cs"/>
              </a:rPr>
              <a:t>רַב־מָג</a:t>
            </a:r>
            <a:r>
              <a:rPr lang="nl-NL" sz="1200" b="1" i="1" kern="1200" dirty="0" smtClean="0">
                <a:solidFill>
                  <a:schemeClr val="tx1"/>
                </a:solidFill>
                <a:effectLst/>
                <a:latin typeface="+mn-lt"/>
                <a:ea typeface="+mn-ea"/>
                <a:cs typeface="+mn-cs"/>
              </a:rPr>
              <a:t>-</a:t>
            </a:r>
            <a:r>
              <a:rPr lang="nl-NL" sz="1200" b="1" i="1" kern="1200" dirty="0" err="1" smtClean="0">
                <a:solidFill>
                  <a:schemeClr val="tx1"/>
                </a:solidFill>
                <a:effectLst/>
                <a:latin typeface="+mn-lt"/>
                <a:ea typeface="+mn-ea"/>
                <a:cs typeface="+mn-cs"/>
              </a:rPr>
              <a:t>rawmag</a:t>
            </a:r>
            <a:r>
              <a:rPr lang="nl-NL" sz="1200" b="1" i="1"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en al de overige vorsten van de ​koning​ van ​Babel.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vers 13 komen we deze </a:t>
            </a:r>
            <a:r>
              <a:rPr lang="nl-NL" sz="1200" kern="1200" dirty="0" err="1" smtClean="0">
                <a:solidFill>
                  <a:schemeClr val="tx1"/>
                </a:solidFill>
                <a:effectLst/>
                <a:latin typeface="+mn-lt"/>
                <a:ea typeface="+mn-ea"/>
                <a:cs typeface="+mn-cs"/>
              </a:rPr>
              <a:t>rawmag</a:t>
            </a:r>
            <a:r>
              <a:rPr lang="nl-NL" sz="1200" kern="1200" dirty="0" smtClean="0">
                <a:solidFill>
                  <a:schemeClr val="tx1"/>
                </a:solidFill>
                <a:effectLst/>
                <a:latin typeface="+mn-lt"/>
                <a:ea typeface="+mn-ea"/>
                <a:cs typeface="+mn-cs"/>
              </a:rPr>
              <a:t> nog een keer tegen </a:t>
            </a:r>
            <a:r>
              <a:rPr lang="nl-NL" sz="1200" i="1" kern="1200" dirty="0" smtClean="0">
                <a:solidFill>
                  <a:schemeClr val="tx1"/>
                </a:solidFill>
                <a:effectLst/>
                <a:latin typeface="+mn-lt"/>
                <a:ea typeface="+mn-ea"/>
                <a:cs typeface="+mn-cs"/>
              </a:rPr>
              <a:t>“</a:t>
            </a:r>
            <a:r>
              <a:rPr lang="nl-NL" sz="1200" i="1" kern="1200" baseline="30000" dirty="0" smtClean="0">
                <a:solidFill>
                  <a:schemeClr val="tx1"/>
                </a:solidFill>
                <a:effectLst/>
                <a:latin typeface="+mn-lt"/>
                <a:ea typeface="+mn-ea"/>
                <a:cs typeface="+mn-cs"/>
              </a:rPr>
              <a:t>13</a:t>
            </a:r>
            <a:r>
              <a:rPr lang="nl-NL" sz="1200" i="1" kern="1200" dirty="0" smtClean="0">
                <a:solidFill>
                  <a:schemeClr val="tx1"/>
                </a:solidFill>
                <a:effectLst/>
                <a:latin typeface="+mn-lt"/>
                <a:ea typeface="+mn-ea"/>
                <a:cs typeface="+mn-cs"/>
              </a:rPr>
              <a:t>Dus zond </a:t>
            </a:r>
            <a:r>
              <a:rPr lang="nl-NL" sz="1200" i="1" kern="1200" dirty="0" err="1" smtClean="0">
                <a:solidFill>
                  <a:schemeClr val="tx1"/>
                </a:solidFill>
                <a:effectLst/>
                <a:latin typeface="+mn-lt"/>
                <a:ea typeface="+mn-ea"/>
                <a:cs typeface="+mn-cs"/>
              </a:rPr>
              <a:t>Nebuzaradan</a:t>
            </a:r>
            <a:r>
              <a:rPr lang="nl-NL" sz="1200" i="1" kern="1200" dirty="0" smtClean="0">
                <a:solidFill>
                  <a:schemeClr val="tx1"/>
                </a:solidFill>
                <a:effectLst/>
                <a:latin typeface="+mn-lt"/>
                <a:ea typeface="+mn-ea"/>
                <a:cs typeface="+mn-cs"/>
              </a:rPr>
              <a:t>, de bevelhebber van de lijfwacht heen, met </a:t>
            </a:r>
            <a:r>
              <a:rPr lang="nl-NL" sz="1200" i="1" kern="1200" dirty="0" err="1" smtClean="0">
                <a:solidFill>
                  <a:schemeClr val="tx1"/>
                </a:solidFill>
                <a:effectLst/>
                <a:latin typeface="+mn-lt"/>
                <a:ea typeface="+mn-ea"/>
                <a:cs typeface="+mn-cs"/>
              </a:rPr>
              <a:t>Nebusazban</a:t>
            </a:r>
            <a:r>
              <a:rPr lang="nl-NL" sz="1200" i="1" kern="1200" dirty="0" smtClean="0">
                <a:solidFill>
                  <a:schemeClr val="tx1"/>
                </a:solidFill>
                <a:effectLst/>
                <a:latin typeface="+mn-lt"/>
                <a:ea typeface="+mn-ea"/>
                <a:cs typeface="+mn-cs"/>
              </a:rPr>
              <a:t>, de hofmaarschalk, </a:t>
            </a:r>
            <a:r>
              <a:rPr lang="nl-NL" sz="1200" i="1" kern="1200" dirty="0" err="1" smtClean="0">
                <a:solidFill>
                  <a:schemeClr val="tx1"/>
                </a:solidFill>
                <a:effectLst/>
                <a:latin typeface="+mn-lt"/>
                <a:ea typeface="+mn-ea"/>
                <a:cs typeface="+mn-cs"/>
              </a:rPr>
              <a:t>Nergal-Sareser</a:t>
            </a:r>
            <a:r>
              <a:rPr lang="nl-NL" sz="1200" i="1" kern="1200" dirty="0" smtClean="0">
                <a:solidFill>
                  <a:schemeClr val="tx1"/>
                </a:solidFill>
                <a:effectLst/>
                <a:latin typeface="+mn-lt"/>
                <a:ea typeface="+mn-ea"/>
                <a:cs typeface="+mn-cs"/>
              </a:rPr>
              <a:t>, de </a:t>
            </a:r>
            <a:r>
              <a:rPr lang="nl-NL" sz="1200" b="1" i="1" kern="1200" dirty="0" smtClean="0">
                <a:solidFill>
                  <a:schemeClr val="tx1"/>
                </a:solidFill>
                <a:effectLst/>
                <a:latin typeface="+mn-lt"/>
                <a:ea typeface="+mn-ea"/>
                <a:cs typeface="+mn-cs"/>
              </a:rPr>
              <a:t>bewindvoerder (</a:t>
            </a:r>
            <a:r>
              <a:rPr lang="he-IL" sz="1200" b="1" i="1" kern="1200" dirty="0" smtClean="0">
                <a:solidFill>
                  <a:schemeClr val="tx1"/>
                </a:solidFill>
                <a:effectLst/>
                <a:latin typeface="+mn-lt"/>
                <a:ea typeface="+mn-ea"/>
                <a:cs typeface="+mn-cs"/>
              </a:rPr>
              <a:t>רַב־מָג</a:t>
            </a:r>
            <a:r>
              <a:rPr lang="nl-NL" sz="1200" b="1" i="1" kern="1200" dirty="0" smtClean="0">
                <a:solidFill>
                  <a:schemeClr val="tx1"/>
                </a:solidFill>
                <a:effectLst/>
                <a:latin typeface="+mn-lt"/>
                <a:ea typeface="+mn-ea"/>
                <a:cs typeface="+mn-cs"/>
              </a:rPr>
              <a:t>-</a:t>
            </a:r>
            <a:r>
              <a:rPr lang="nl-NL" sz="1200" b="1" i="1" kern="1200" dirty="0" err="1" smtClean="0">
                <a:solidFill>
                  <a:schemeClr val="tx1"/>
                </a:solidFill>
                <a:effectLst/>
                <a:latin typeface="+mn-lt"/>
                <a:ea typeface="+mn-ea"/>
                <a:cs typeface="+mn-cs"/>
              </a:rPr>
              <a:t>rawmag</a:t>
            </a:r>
            <a:r>
              <a:rPr lang="nl-NL" sz="1200" b="1" i="1" kern="1200" smtClean="0">
                <a:solidFill>
                  <a:schemeClr val="tx1"/>
                </a:solidFill>
                <a:effectLst/>
                <a:latin typeface="+mn-lt"/>
                <a:ea typeface="+mn-ea"/>
                <a:cs typeface="+mn-cs"/>
              </a:rPr>
              <a:t>),</a:t>
            </a:r>
            <a:r>
              <a:rPr lang="nl-NL" sz="1200" i="1" kern="1200" smtClean="0">
                <a:solidFill>
                  <a:schemeClr val="tx1"/>
                </a:solidFill>
                <a:effectLst/>
                <a:latin typeface="+mn-lt"/>
                <a:ea typeface="+mn-ea"/>
                <a:cs typeface="+mn-cs"/>
              </a:rPr>
              <a:t> en al de bevelhebbers van de ​koning​ van ​Babel,”</a:t>
            </a:r>
            <a:endParaRPr lang="nl-NL" sz="1200" kern="1200" smtClean="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DA7958E1-4D53-439B-853F-F02EC9F2C24A}" type="slidenum">
              <a:rPr lang="nl-NL" smtClean="0"/>
              <a:t>44</a:t>
            </a:fld>
            <a:endParaRPr lang="nl-NL"/>
          </a:p>
        </p:txBody>
      </p:sp>
    </p:spTree>
    <p:extLst>
      <p:ext uri="{BB962C8B-B14F-4D97-AF65-F5344CB8AC3E}">
        <p14:creationId xmlns:p14="http://schemas.microsoft.com/office/powerpoint/2010/main" val="397262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cxnSp>
        <p:nvCxnSpPr>
          <p:cNvPr id="8" name="Rechte verbindingslijn 7"/>
          <p:cNvCxnSpPr/>
          <p:nvPr userDrawn="1"/>
        </p:nvCxnSpPr>
        <p:spPr>
          <a:xfrm>
            <a:off x="2699792" y="3052037"/>
            <a:ext cx="5400600" cy="0"/>
          </a:xfrm>
          <a:prstGeom prst="line">
            <a:avLst/>
          </a:prstGeom>
          <a:ln w="57150">
            <a:solidFill>
              <a:srgbClr val="FEDBB4"/>
            </a:solidFill>
          </a:ln>
        </p:spPr>
        <p:style>
          <a:lnRef idx="1">
            <a:schemeClr val="accent1"/>
          </a:lnRef>
          <a:fillRef idx="0">
            <a:schemeClr val="accent1"/>
          </a:fillRef>
          <a:effectRef idx="0">
            <a:schemeClr val="accent1"/>
          </a:effectRef>
          <a:fontRef idx="minor">
            <a:schemeClr val="tx1"/>
          </a:fontRef>
        </p:style>
      </p:cxn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8341D70-C335-4B63-8456-2977B2DED424}" type="datetimeFigureOut">
              <a:rPr lang="nl-NL" smtClean="0"/>
              <a:t>27-12-2018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18899169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341D70-C335-4B63-8456-2977B2DED424}" type="datetimeFigureOut">
              <a:rPr lang="nl-NL" smtClean="0"/>
              <a:t>27-12-2018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159763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341D70-C335-4B63-8456-2977B2DED424}" type="datetimeFigureOut">
              <a:rPr lang="nl-NL" smtClean="0"/>
              <a:t>27-12-2018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20952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341D70-C335-4B63-8456-2977B2DED424}" type="datetimeFigureOut">
              <a:rPr lang="nl-NL" smtClean="0"/>
              <a:t>27-12-2018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332255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8341D70-C335-4B63-8456-2977B2DED424}" type="datetimeFigureOut">
              <a:rPr lang="nl-NL" smtClean="0"/>
              <a:t>27-12-2018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144132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8341D70-C335-4B63-8456-2977B2DED424}" type="datetimeFigureOut">
              <a:rPr lang="nl-NL" smtClean="0"/>
              <a:t>27-12-2018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11950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8341D70-C335-4B63-8456-2977B2DED424}" type="datetimeFigureOut">
              <a:rPr lang="nl-NL" smtClean="0"/>
              <a:t>27-12-2018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357481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8341D70-C335-4B63-8456-2977B2DED424}" type="datetimeFigureOut">
              <a:rPr lang="nl-NL" smtClean="0"/>
              <a:t>27-12-2018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288582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341D70-C335-4B63-8456-2977B2DED424}" type="datetimeFigureOut">
              <a:rPr lang="nl-NL" smtClean="0"/>
              <a:t>27-12-2018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94109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341D70-C335-4B63-8456-2977B2DED424}" type="datetimeFigureOut">
              <a:rPr lang="nl-NL" smtClean="0"/>
              <a:t>27-12-2018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105449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341D70-C335-4B63-8456-2977B2DED424}" type="datetimeFigureOut">
              <a:rPr lang="nl-NL" smtClean="0"/>
              <a:t>27-12-2018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AE7E94-F7E4-481F-AE1C-BD41D1F3F79D}" type="slidenum">
              <a:rPr lang="nl-NL" smtClean="0"/>
              <a:t>‹nr.›</a:t>
            </a:fld>
            <a:endParaRPr lang="nl-NL"/>
          </a:p>
        </p:txBody>
      </p:sp>
    </p:spTree>
    <p:extLst>
      <p:ext uri="{BB962C8B-B14F-4D97-AF65-F5344CB8AC3E}">
        <p14:creationId xmlns:p14="http://schemas.microsoft.com/office/powerpoint/2010/main" val="41562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1D70-C335-4B63-8456-2977B2DED424}" type="datetimeFigureOut">
              <a:rPr lang="nl-NL" smtClean="0"/>
              <a:t>27-12-2018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E7E94-F7E4-481F-AE1C-BD41D1F3F79D}" type="slidenum">
              <a:rPr lang="nl-NL" smtClean="0"/>
              <a:t>‹nr.›</a:t>
            </a:fld>
            <a:endParaRPr lang="nl-NL"/>
          </a:p>
        </p:txBody>
      </p:sp>
      <p:pic>
        <p:nvPicPr>
          <p:cNvPr id="1026"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731"/>
          <a:stretch/>
        </p:blipFill>
        <p:spPr bwMode="auto">
          <a:xfrm>
            <a:off x="35496" y="144016"/>
            <a:ext cx="4473746"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titel 1"/>
          <p:cNvSpPr>
            <a:spLocks noGrp="1"/>
          </p:cNvSpPr>
          <p:nvPr>
            <p:ph type="title"/>
          </p:nvPr>
        </p:nvSpPr>
        <p:spPr>
          <a:xfrm>
            <a:off x="3203848" y="274638"/>
            <a:ext cx="5482952" cy="1143000"/>
          </a:xfrm>
          <a:prstGeom prst="rect">
            <a:avLst/>
          </a:prstGeom>
        </p:spPr>
        <p:txBody>
          <a:bodyPr vert="horz" lIns="91440" tIns="45720" rIns="91440" bIns="45720" rtlCol="0" anchor="ctr">
            <a:normAutofit/>
          </a:bodyPr>
          <a:lstStyle/>
          <a:p>
            <a:r>
              <a:rPr lang="nl-NL" dirty="0" smtClean="0"/>
              <a:t>De smeltoven van Egypte</a:t>
            </a:r>
            <a:endParaRPr lang="nl-NL" dirty="0"/>
          </a:p>
        </p:txBody>
      </p:sp>
      <p:sp>
        <p:nvSpPr>
          <p:cNvPr id="3" name="Tijdelijke aanduiding voor tekst 2"/>
          <p:cNvSpPr>
            <a:spLocks noGrp="1"/>
          </p:cNvSpPr>
          <p:nvPr>
            <p:ph type="body" idx="1"/>
          </p:nvPr>
        </p:nvSpPr>
        <p:spPr>
          <a:xfrm>
            <a:off x="395536" y="2996952"/>
            <a:ext cx="8291264" cy="3129211"/>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2212616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DCD99"/>
          </a:solidFill>
          <a:latin typeface="Viner Hand ITC" panose="03070502030502020203"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hyperlink" Target="http://www.ancient-hebrew.org/3_sin.html" TargetMode="External"/><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7.png"/><Relationship Id="rId2" Type="http://schemas.openxmlformats.org/officeDocument/2006/relationships/hyperlink" Target="http://www.ancient-hebrew.org/3_sin.html"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4.gif"/><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gif"/><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4.gif"/><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www.ancient-hebrew.org/3_dal.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hyperlink" Target="http://www.hallelu-jah.nl/" TargetMode="External"/><Relationship Id="rId2" Type="http://schemas.openxmlformats.org/officeDocument/2006/relationships/hyperlink" Target="http://www.ancient-hebrew.org/3_sin.html" TargetMode="External"/><Relationship Id="rId1" Type="http://schemas.openxmlformats.org/officeDocument/2006/relationships/slideLayout" Target="../slideLayouts/slideLayout1.xml"/><Relationship Id="rId6" Type="http://schemas.openxmlformats.org/officeDocument/2006/relationships/hyperlink" Target="http://www.ancient-hebrew.org/3_hey.html" TargetMode="External"/><Relationship Id="rId11" Type="http://schemas.openxmlformats.org/officeDocument/2006/relationships/image" Target="../media/image14.gif"/><Relationship Id="rId5" Type="http://schemas.openxmlformats.org/officeDocument/2006/relationships/image" Target="../media/image19.jpeg"/><Relationship Id="rId10" Type="http://schemas.openxmlformats.org/officeDocument/2006/relationships/image" Target="../media/image13.gif"/><Relationship Id="rId4" Type="http://schemas.openxmlformats.org/officeDocument/2006/relationships/hyperlink" Target="http://www.ancient-hebrew.org/3_nun.html" TargetMode="External"/><Relationship Id="rId9" Type="http://schemas.openxmlformats.org/officeDocument/2006/relationships/image" Target="../media/image12.gif"/><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ancient-hebrew.org/3_sin.html" TargetMode="External"/><Relationship Id="rId1" Type="http://schemas.openxmlformats.org/officeDocument/2006/relationships/slideLayout" Target="../slideLayouts/slideLayout1.xml"/><Relationship Id="rId6" Type="http://schemas.openxmlformats.org/officeDocument/2006/relationships/hyperlink" Target="http://www.ancient-hebrew.org/3_hey.html" TargetMode="External"/><Relationship Id="rId11" Type="http://schemas.openxmlformats.org/officeDocument/2006/relationships/image" Target="../media/image16.png"/><Relationship Id="rId5" Type="http://schemas.openxmlformats.org/officeDocument/2006/relationships/image" Target="../media/image19.jpeg"/><Relationship Id="rId10" Type="http://schemas.openxmlformats.org/officeDocument/2006/relationships/image" Target="../media/image14.gif"/><Relationship Id="rId4" Type="http://schemas.openxmlformats.org/officeDocument/2006/relationships/hyperlink" Target="http://www.ancient-hebrew.org/3_nun.html" TargetMode="External"/><Relationship Id="rId9"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899592" y="3645024"/>
            <a:ext cx="1512168" cy="984885"/>
          </a:xfrm>
          <a:prstGeom prst="rect">
            <a:avLst/>
          </a:prstGeom>
          <a:noFill/>
          <a:ln>
            <a:solidFill>
              <a:schemeClr val="tx1"/>
            </a:solidFill>
          </a:ln>
        </p:spPr>
        <p:txBody>
          <a:bodyPr wrap="square" rtlCol="0">
            <a:spAutoFit/>
          </a:bodyPr>
          <a:lstStyle/>
          <a:p>
            <a:pPr algn="ctr"/>
            <a:r>
              <a:rPr lang="nl-NL" sz="4000" b="1" dirty="0" smtClean="0">
                <a:solidFill>
                  <a:srgbClr val="FEDBB4"/>
                </a:solidFill>
                <a:latin typeface="Verdana" panose="020B0604030504040204" pitchFamily="34" charset="0"/>
                <a:ea typeface="Verdana" panose="020B0604030504040204" pitchFamily="34" charset="0"/>
              </a:rPr>
              <a:t>1</a:t>
            </a:r>
            <a:r>
              <a:rPr lang="nl-NL" sz="4000" b="1" baseline="30000" dirty="0" smtClean="0">
                <a:solidFill>
                  <a:srgbClr val="FEDBB4"/>
                </a:solidFill>
                <a:latin typeface="Verdana" panose="020B0604030504040204" pitchFamily="34" charset="0"/>
                <a:ea typeface="Verdana" panose="020B0604030504040204" pitchFamily="34" charset="0"/>
              </a:rPr>
              <a:t>e</a:t>
            </a:r>
            <a:r>
              <a:rPr lang="nl-NL" sz="4000" b="1" dirty="0" smtClean="0">
                <a:solidFill>
                  <a:srgbClr val="FEDBB4"/>
                </a:solidFill>
                <a:latin typeface="Verdana" panose="020B0604030504040204" pitchFamily="34" charset="0"/>
                <a:ea typeface="Verdana" panose="020B0604030504040204" pitchFamily="34" charset="0"/>
              </a:rPr>
              <a:t> </a:t>
            </a:r>
          </a:p>
          <a:p>
            <a:pPr algn="ctr"/>
            <a:r>
              <a:rPr lang="nl-NL" b="1" dirty="0" smtClean="0">
                <a:solidFill>
                  <a:srgbClr val="FEDBB4"/>
                </a:solidFill>
                <a:latin typeface="Verdana" panose="020B0604030504040204" pitchFamily="34" charset="0"/>
                <a:ea typeface="Verdana" panose="020B0604030504040204" pitchFamily="34" charset="0"/>
              </a:rPr>
              <a:t>woorden</a:t>
            </a:r>
            <a:endParaRPr lang="nl-NL" b="1" dirty="0">
              <a:solidFill>
                <a:srgbClr val="FEDBB4"/>
              </a:solidFill>
              <a:latin typeface="Verdana" panose="020B0604030504040204" pitchFamily="34" charset="0"/>
              <a:ea typeface="Verdana" panose="020B0604030504040204" pitchFamily="34" charset="0"/>
            </a:endParaRPr>
          </a:p>
        </p:txBody>
      </p:sp>
      <p:sp>
        <p:nvSpPr>
          <p:cNvPr id="7" name="Tekstvak 6"/>
          <p:cNvSpPr txBox="1"/>
          <p:nvPr/>
        </p:nvSpPr>
        <p:spPr>
          <a:xfrm>
            <a:off x="2987824" y="260648"/>
            <a:ext cx="1800200" cy="984885"/>
          </a:xfrm>
          <a:prstGeom prst="rect">
            <a:avLst/>
          </a:prstGeom>
          <a:noFill/>
          <a:ln>
            <a:solidFill>
              <a:schemeClr val="tx1"/>
            </a:solidFill>
          </a:ln>
        </p:spPr>
        <p:txBody>
          <a:bodyPr wrap="square" rtlCol="0">
            <a:spAutoFit/>
          </a:bodyPr>
          <a:lstStyle/>
          <a:p>
            <a:pPr algn="ctr"/>
            <a:r>
              <a:rPr lang="nl-NL" sz="2800" b="1" dirty="0" smtClean="0">
                <a:solidFill>
                  <a:srgbClr val="FEDBB4"/>
                </a:solidFill>
                <a:latin typeface="Verdana" panose="020B0604030504040204" pitchFamily="34" charset="0"/>
                <a:ea typeface="Verdana" panose="020B0604030504040204" pitchFamily="34" charset="0"/>
              </a:rPr>
              <a:t>laatste</a:t>
            </a:r>
            <a:r>
              <a:rPr lang="nl-NL" sz="4000" b="1" dirty="0" smtClean="0">
                <a:solidFill>
                  <a:srgbClr val="FEDBB4"/>
                </a:solidFill>
                <a:latin typeface="Verdana" panose="020B0604030504040204" pitchFamily="34" charset="0"/>
                <a:ea typeface="Verdana" panose="020B0604030504040204" pitchFamily="34" charset="0"/>
              </a:rPr>
              <a:t> </a:t>
            </a:r>
          </a:p>
          <a:p>
            <a:pPr algn="ctr"/>
            <a:r>
              <a:rPr lang="nl-NL" b="1" dirty="0" smtClean="0">
                <a:solidFill>
                  <a:srgbClr val="FEDBB4"/>
                </a:solidFill>
                <a:latin typeface="Verdana" panose="020B0604030504040204" pitchFamily="34" charset="0"/>
                <a:ea typeface="Verdana" panose="020B0604030504040204" pitchFamily="34" charset="0"/>
              </a:rPr>
              <a:t>woorden</a:t>
            </a:r>
            <a:endParaRPr lang="nl-NL" b="1" dirty="0">
              <a:solidFill>
                <a:srgbClr val="FEDBB4"/>
              </a:solidFill>
              <a:latin typeface="Verdana" panose="020B0604030504040204" pitchFamily="34" charset="0"/>
              <a:ea typeface="Verdana" panose="020B060403050404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4664"/>
            <a:ext cx="5499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 y="3933056"/>
            <a:ext cx="957103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99392"/>
            <a:ext cx="1023246" cy="151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08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 calcmode="lin" valueType="num">
                                      <p:cBhvr additive="base">
                                        <p:cTn id="17" dur="500" fill="hold"/>
                                        <p:tgtEl>
                                          <p:spTgt spid="14338"/>
                                        </p:tgtEl>
                                        <p:attrNameLst>
                                          <p:attrName>ppt_x</p:attrName>
                                        </p:attrNameLst>
                                      </p:cBhvr>
                                      <p:tavLst>
                                        <p:tav tm="0">
                                          <p:val>
                                            <p:strVal val="#ppt_x"/>
                                          </p:val>
                                        </p:tav>
                                        <p:tav tm="100000">
                                          <p:val>
                                            <p:strVal val="#ppt_x"/>
                                          </p:val>
                                        </p:tav>
                                      </p:tavLst>
                                    </p:anim>
                                    <p:anim calcmode="lin" valueType="num">
                                      <p:cBhvr additive="base">
                                        <p:cTn id="18" dur="500" fill="hold"/>
                                        <p:tgtEl>
                                          <p:spTgt spid="1433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fade">
                                      <p:cBhvr>
                                        <p:cTn id="26"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635896" y="1339263"/>
            <a:ext cx="5184576" cy="461665"/>
          </a:xfrm>
          <a:prstGeom prst="rect">
            <a:avLst/>
          </a:prstGeom>
          <a:noFill/>
        </p:spPr>
        <p:txBody>
          <a:bodyPr wrap="square" rtlCol="0">
            <a:spAutoFit/>
          </a:bodyPr>
          <a:lstStyle/>
          <a:p>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Be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labat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ésj</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mi tok ha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senèh</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339752" y="1959223"/>
            <a:ext cx="6804248" cy="338554"/>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 de vlam (van het) vuur uit (het) midden van de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senèh</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3079" name="Picture 7" descr="sin/samekh: palmb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36525"/>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n: ontkiemend zaadj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ah: figuur met geheven handen en gebogen knieë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4350" y="-136525"/>
            <a:ext cx="114300" cy="1428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6"/>
          <p:cNvSpPr>
            <a:spLocks noChangeArrowheads="1"/>
          </p:cNvSpPr>
          <p:nvPr/>
        </p:nvSpPr>
        <p:spPr bwMode="auto">
          <a:xfrm>
            <a:off x="251520" y="3221801"/>
            <a:ext cx="3600400" cy="830997"/>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nl-NL" altLang="nl-NL" sz="2400" b="1" dirty="0" smtClean="0">
                <a:latin typeface="Verdana" panose="020B0604030504040204" pitchFamily="34" charset="0"/>
                <a:ea typeface="Verdana" panose="020B0604030504040204" pitchFamily="34" charset="0"/>
                <a:cs typeface="Verdana" panose="020B0604030504040204" pitchFamily="34" charset="0"/>
              </a:rPr>
              <a:t>Wat komt er voort uit deze boom?</a:t>
            </a:r>
            <a:endParaRPr kumimoji="0" lang="nl-NL" altLang="nl-NL" sz="2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endParaRPr>
          </a:p>
        </p:txBody>
      </p:sp>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662238"/>
            <a:ext cx="53086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6"/>
          <p:cNvSpPr>
            <a:spLocks noChangeArrowheads="1"/>
          </p:cNvSpPr>
          <p:nvPr/>
        </p:nvSpPr>
        <p:spPr bwMode="auto">
          <a:xfrm>
            <a:off x="236530" y="4237464"/>
            <a:ext cx="3312368" cy="830997"/>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nl-NL" altLang="nl-NL" sz="2400" dirty="0" smtClean="0">
                <a:latin typeface="Verdana" panose="020B0604030504040204" pitchFamily="34" charset="0"/>
                <a:ea typeface="Verdana" panose="020B0604030504040204" pitchFamily="34" charset="0"/>
                <a:cs typeface="Verdana" panose="020B0604030504040204" pitchFamily="34" charset="0"/>
              </a:rPr>
              <a:t>Hier begint de verlossing!</a:t>
            </a:r>
            <a:endParaRPr kumimoji="0" lang="nl-NL" altLang="nl-NL" sz="2400" b="0"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188640"/>
            <a:ext cx="59563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fade">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Mijn documenten\Mijn afbeeldingen\Israel 2010\P5050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96752"/>
            <a:ext cx="6654408" cy="499080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http://www.ancient-hebrew.org/files/heb_lg_15.jpg">
            <a:hlinkClick r:id="rId3"/>
          </p:cNvPr>
          <p:cNvPicPr/>
          <p:nvPr/>
        </p:nvPicPr>
        <p:blipFill>
          <a:blip r:embed="rId4" cstate="print"/>
          <a:srcRect/>
          <a:stretch>
            <a:fillRect/>
          </a:stretch>
        </p:blipFill>
        <p:spPr bwMode="auto">
          <a:xfrm>
            <a:off x="683568" y="3429000"/>
            <a:ext cx="1008112" cy="1440160"/>
          </a:xfrm>
          <a:prstGeom prst="rect">
            <a:avLst/>
          </a:prstGeom>
          <a:noFill/>
          <a:ln w="9525">
            <a:noFill/>
            <a:miter lim="800000"/>
            <a:headEnd/>
            <a:tailEnd/>
          </a:ln>
        </p:spPr>
      </p:pic>
      <p:pic>
        <p:nvPicPr>
          <p:cNvPr id="4" name="Picture 2" descr="gestyleerde palmboom: stam met aan weerskanten bovenaan drie zijtakk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80" y="5085184"/>
            <a:ext cx="11049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57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http://www.ancient-hebrew.org/files/heb_lg_15.jpg">
            <a:hlinkClick r:id="rId2"/>
          </p:cNvPr>
          <p:cNvPicPr/>
          <p:nvPr/>
        </p:nvPicPr>
        <p:blipFill>
          <a:blip r:embed="rId3" cstate="print"/>
          <a:srcRect/>
          <a:stretch>
            <a:fillRect/>
          </a:stretch>
        </p:blipFill>
        <p:spPr bwMode="auto">
          <a:xfrm>
            <a:off x="3734354" y="4005263"/>
            <a:ext cx="1008112" cy="1440160"/>
          </a:xfrm>
          <a:prstGeom prst="rect">
            <a:avLst/>
          </a:prstGeom>
          <a:noFill/>
          <a:ln w="9525">
            <a:noFill/>
            <a:miter lim="800000"/>
            <a:headEnd/>
            <a:tailEnd/>
          </a:ln>
        </p:spPr>
      </p:pic>
      <p:pic>
        <p:nvPicPr>
          <p:cNvPr id="4" name="Picture 2" descr="gestyleerde palmboom: stam met aan weerskanten bovenaan drie zijtak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005263"/>
            <a:ext cx="11049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516139"/>
            <a:ext cx="1480691" cy="212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377670"/>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559" y="3516139"/>
            <a:ext cx="2031062" cy="206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a:spLocks noChangeArrowheads="1"/>
          </p:cNvSpPr>
          <p:nvPr/>
        </p:nvSpPr>
        <p:spPr bwMode="auto">
          <a:xfrm>
            <a:off x="1430098" y="5949280"/>
            <a:ext cx="6624736" cy="461665"/>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nl-NL" altLang="nl-NL" sz="2400" b="1" dirty="0" smtClean="0">
                <a:latin typeface="Verdana" panose="020B0604030504040204" pitchFamily="34" charset="0"/>
                <a:ea typeface="Verdana" panose="020B0604030504040204" pitchFamily="34" charset="0"/>
                <a:cs typeface="Verdana" panose="020B0604030504040204" pitchFamily="34" charset="0"/>
              </a:rPr>
              <a:t>De menorah is de gestileerde </a:t>
            </a:r>
            <a:r>
              <a:rPr lang="nl-NL" altLang="nl-NL" sz="2400" b="1" dirty="0" err="1" smtClean="0">
                <a:latin typeface="Verdana" panose="020B0604030504040204" pitchFamily="34" charset="0"/>
                <a:ea typeface="Verdana" panose="020B0604030504040204" pitchFamily="34" charset="0"/>
                <a:cs typeface="Verdana" panose="020B0604030504040204" pitchFamily="34" charset="0"/>
              </a:rPr>
              <a:t>senèh</a:t>
            </a:r>
            <a:endParaRPr kumimoji="0" lang="nl-NL" altLang="nl-NL" sz="2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64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additive="base">
                                        <p:cTn id="31" dur="500" fill="hold"/>
                                        <p:tgtEl>
                                          <p:spTgt spid="4100"/>
                                        </p:tgtEl>
                                        <p:attrNameLst>
                                          <p:attrName>ppt_x</p:attrName>
                                        </p:attrNameLst>
                                      </p:cBhvr>
                                      <p:tavLst>
                                        <p:tav tm="0">
                                          <p:val>
                                            <p:strVal val="#ppt_x"/>
                                          </p:val>
                                        </p:tav>
                                        <p:tav tm="100000">
                                          <p:val>
                                            <p:strVal val="#ppt_x"/>
                                          </p:val>
                                        </p:tav>
                                      </p:tavLst>
                                    </p:anim>
                                    <p:anim calcmode="lin" valueType="num">
                                      <p:cBhvr additive="base">
                                        <p:cTn id="32" dur="500" fill="hold"/>
                                        <p:tgtEl>
                                          <p:spTgt spid="410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4664"/>
            <a:ext cx="5322831"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323528" y="4132291"/>
            <a:ext cx="2808312" cy="2308324"/>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b="1" dirty="0" smtClean="0">
                <a:solidFill>
                  <a:schemeClr val="tx1"/>
                </a:solidFill>
                <a:latin typeface="Verdana"/>
              </a:rPr>
              <a:t>Ex.3:10</a:t>
            </a:r>
          </a:p>
          <a:p>
            <a:r>
              <a:rPr lang="nl-NL" sz="2400" b="1" dirty="0" smtClean="0">
                <a:solidFill>
                  <a:schemeClr val="tx1"/>
                </a:solidFill>
                <a:latin typeface="Verdana"/>
              </a:rPr>
              <a:t>jij </a:t>
            </a:r>
            <a:r>
              <a:rPr lang="nl-NL" sz="2400" b="1" dirty="0">
                <a:solidFill>
                  <a:schemeClr val="tx1"/>
                </a:solidFill>
                <a:latin typeface="Verdana"/>
              </a:rPr>
              <a:t>moet </a:t>
            </a:r>
            <a:endParaRPr lang="nl-NL" sz="2400" b="1" dirty="0" smtClean="0">
              <a:solidFill>
                <a:schemeClr val="tx1"/>
              </a:solidFill>
              <a:latin typeface="Verdana"/>
            </a:endParaRPr>
          </a:p>
          <a:p>
            <a:r>
              <a:rPr lang="nl-NL" sz="2400" b="1" dirty="0" smtClean="0">
                <a:solidFill>
                  <a:schemeClr val="tx1"/>
                </a:solidFill>
                <a:latin typeface="Verdana"/>
              </a:rPr>
              <a:t>mijn </a:t>
            </a:r>
            <a:r>
              <a:rPr lang="nl-NL" sz="2400" b="1" dirty="0">
                <a:solidFill>
                  <a:schemeClr val="tx1"/>
                </a:solidFill>
                <a:latin typeface="Verdana"/>
              </a:rPr>
              <a:t>volk, </a:t>
            </a:r>
            <a:endParaRPr lang="nl-NL" sz="2400" b="1" dirty="0" smtClean="0">
              <a:solidFill>
                <a:schemeClr val="tx1"/>
              </a:solidFill>
              <a:latin typeface="Verdana"/>
            </a:endParaRPr>
          </a:p>
          <a:p>
            <a:r>
              <a:rPr lang="nl-NL" sz="2400" b="1" dirty="0" smtClean="0">
                <a:solidFill>
                  <a:schemeClr val="tx1"/>
                </a:solidFill>
                <a:latin typeface="Verdana"/>
              </a:rPr>
              <a:t>de </a:t>
            </a:r>
            <a:r>
              <a:rPr lang="nl-NL" sz="2400" b="1" dirty="0">
                <a:solidFill>
                  <a:schemeClr val="tx1"/>
                </a:solidFill>
                <a:latin typeface="Verdana"/>
              </a:rPr>
              <a:t>Israëlieten, </a:t>
            </a:r>
            <a:endParaRPr lang="nl-NL" sz="2400" b="1" dirty="0" smtClean="0">
              <a:solidFill>
                <a:schemeClr val="tx1"/>
              </a:solidFill>
              <a:latin typeface="Verdana"/>
            </a:endParaRPr>
          </a:p>
          <a:p>
            <a:r>
              <a:rPr lang="nl-NL" sz="2400" b="1" dirty="0" smtClean="0">
                <a:solidFill>
                  <a:schemeClr val="tx1"/>
                </a:solidFill>
                <a:latin typeface="Verdana"/>
              </a:rPr>
              <a:t>uit </a:t>
            </a:r>
            <a:r>
              <a:rPr lang="nl-NL" sz="2400" b="1" dirty="0">
                <a:solidFill>
                  <a:schemeClr val="tx1"/>
                </a:solidFill>
                <a:latin typeface="Verdana"/>
              </a:rPr>
              <a:t>Egypte wegleiden.’</a:t>
            </a:r>
            <a:endParaRPr lang="nl-NL" sz="2400" b="1" dirty="0">
              <a:solidFill>
                <a:schemeClr val="tx1"/>
              </a:solidFill>
            </a:endParaRPr>
          </a:p>
        </p:txBody>
      </p:sp>
    </p:spTree>
    <p:extLst>
      <p:ext uri="{BB962C8B-B14F-4D97-AF65-F5344CB8AC3E}">
        <p14:creationId xmlns:p14="http://schemas.microsoft.com/office/powerpoint/2010/main" val="274232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66211" y="260648"/>
            <a:ext cx="6498277" cy="1569660"/>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dirty="0" smtClean="0">
                <a:solidFill>
                  <a:schemeClr val="tx1"/>
                </a:solidFill>
                <a:latin typeface="Verdana" panose="020B0604030504040204" pitchFamily="34" charset="0"/>
                <a:ea typeface="Verdana" panose="020B0604030504040204" pitchFamily="34" charset="0"/>
              </a:rPr>
              <a:t>Num.20:16 </a:t>
            </a:r>
          </a:p>
          <a:p>
            <a:r>
              <a:rPr lang="nl-NL" sz="2400" dirty="0" smtClean="0">
                <a:latin typeface="Verdana" panose="020B0604030504040204" pitchFamily="34" charset="0"/>
                <a:ea typeface="Verdana" panose="020B0604030504040204" pitchFamily="34" charset="0"/>
              </a:rPr>
              <a:t>“Toen </a:t>
            </a:r>
            <a:r>
              <a:rPr lang="nl-NL" sz="2400" dirty="0">
                <a:latin typeface="Verdana" panose="020B0604030504040204" pitchFamily="34" charset="0"/>
                <a:ea typeface="Verdana" panose="020B0604030504040204" pitchFamily="34" charset="0"/>
              </a:rPr>
              <a:t>riepen wij tot de </a:t>
            </a:r>
            <a:r>
              <a:rPr lang="nl-NL" sz="2400" cap="small" dirty="0">
                <a:latin typeface="Verdana" panose="020B0604030504040204" pitchFamily="34" charset="0"/>
                <a:ea typeface="Verdana" panose="020B0604030504040204" pitchFamily="34" charset="0"/>
              </a:rPr>
              <a:t>Here</a:t>
            </a:r>
            <a:r>
              <a:rPr lang="nl-NL" sz="2400" dirty="0">
                <a:latin typeface="Verdana" panose="020B0604030504040204" pitchFamily="34" charset="0"/>
                <a:ea typeface="Verdana" panose="020B0604030504040204" pitchFamily="34" charset="0"/>
              </a:rPr>
              <a:t>, </a:t>
            </a:r>
            <a:endParaRPr lang="nl-NL" sz="2400" dirty="0" smtClean="0">
              <a:latin typeface="Verdana" panose="020B0604030504040204" pitchFamily="34" charset="0"/>
              <a:ea typeface="Verdana" panose="020B0604030504040204" pitchFamily="34" charset="0"/>
            </a:endParaRPr>
          </a:p>
          <a:p>
            <a:r>
              <a:rPr lang="nl-NL" sz="2400" dirty="0" smtClean="0">
                <a:latin typeface="Verdana" panose="020B0604030504040204" pitchFamily="34" charset="0"/>
                <a:ea typeface="Verdana" panose="020B0604030504040204" pitchFamily="34" charset="0"/>
              </a:rPr>
              <a:t>en </a:t>
            </a:r>
            <a:r>
              <a:rPr lang="nl-NL" sz="2400" dirty="0">
                <a:latin typeface="Verdana" panose="020B0604030504040204" pitchFamily="34" charset="0"/>
                <a:ea typeface="Verdana" panose="020B0604030504040204" pitchFamily="34" charset="0"/>
              </a:rPr>
              <a:t>Hij hoorde onze stem, zond </a:t>
            </a:r>
            <a:r>
              <a:rPr lang="nl-NL" sz="2400" b="1" dirty="0">
                <a:latin typeface="Verdana" panose="020B0604030504040204" pitchFamily="34" charset="0"/>
                <a:ea typeface="Verdana" panose="020B0604030504040204" pitchFamily="34" charset="0"/>
              </a:rPr>
              <a:t>een </a:t>
            </a:r>
            <a:r>
              <a:rPr lang="nl-NL" sz="2400" b="1" i="1" dirty="0">
                <a:latin typeface="Verdana" panose="020B0604030504040204" pitchFamily="34" charset="0"/>
                <a:ea typeface="Verdana" panose="020B0604030504040204" pitchFamily="34" charset="0"/>
              </a:rPr>
              <a:t>engel</a:t>
            </a:r>
            <a:r>
              <a:rPr lang="nl-NL" sz="2400" b="1" dirty="0">
                <a:latin typeface="Verdana" panose="020B0604030504040204" pitchFamily="34" charset="0"/>
                <a:ea typeface="Verdana" panose="020B0604030504040204" pitchFamily="34" charset="0"/>
              </a:rPr>
              <a:t> en </a:t>
            </a:r>
            <a:r>
              <a:rPr lang="nl-NL" sz="2400" b="1" i="1" dirty="0">
                <a:latin typeface="Verdana" panose="020B0604030504040204" pitchFamily="34" charset="0"/>
                <a:ea typeface="Verdana" panose="020B0604030504040204" pitchFamily="34" charset="0"/>
              </a:rPr>
              <a:t>leidde</a:t>
            </a:r>
            <a:r>
              <a:rPr lang="nl-NL" sz="2400" b="1" dirty="0">
                <a:latin typeface="Verdana" panose="020B0604030504040204" pitchFamily="34" charset="0"/>
                <a:ea typeface="Verdana" panose="020B0604030504040204" pitchFamily="34" charset="0"/>
              </a:rPr>
              <a:t> ons uit </a:t>
            </a:r>
            <a:r>
              <a:rPr lang="nl-NL" sz="2400" b="1" dirty="0" smtClean="0">
                <a:latin typeface="Verdana" panose="020B0604030504040204" pitchFamily="34" charset="0"/>
                <a:ea typeface="Verdana" panose="020B0604030504040204" pitchFamily="34" charset="0"/>
              </a:rPr>
              <a:t>Egypte</a:t>
            </a:r>
            <a:r>
              <a:rPr lang="nl-NL" sz="2400" dirty="0" smtClean="0">
                <a:latin typeface="Verdana" panose="020B0604030504040204" pitchFamily="34" charset="0"/>
                <a:ea typeface="Verdana" panose="020B0604030504040204" pitchFamily="34" charset="0"/>
              </a:rPr>
              <a:t>”</a:t>
            </a:r>
            <a:endParaRPr lang="nl-NL" sz="2400" dirty="0">
              <a:solidFill>
                <a:schemeClr val="tx1"/>
              </a:solidFill>
              <a:latin typeface="Verdana" panose="020B0604030504040204" pitchFamily="34" charset="0"/>
              <a:ea typeface="Verdana" panose="020B0604030504040204" pitchFamily="34" charset="0"/>
            </a:endParaRPr>
          </a:p>
        </p:txBody>
      </p:sp>
      <p:sp>
        <p:nvSpPr>
          <p:cNvPr id="4" name="Rechthoek 3"/>
          <p:cNvSpPr/>
          <p:nvPr/>
        </p:nvSpPr>
        <p:spPr>
          <a:xfrm>
            <a:off x="269077" y="4293096"/>
            <a:ext cx="8640960" cy="1200329"/>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dirty="0" smtClean="0">
                <a:solidFill>
                  <a:schemeClr val="tx1"/>
                </a:solidFill>
                <a:latin typeface="Verdana" panose="020B0604030504040204" pitchFamily="34" charset="0"/>
                <a:ea typeface="Verdana" panose="020B0604030504040204" pitchFamily="34" charset="0"/>
              </a:rPr>
              <a:t>Ex.6:25 “</a:t>
            </a:r>
            <a:r>
              <a:rPr lang="nl-NL" sz="2400" dirty="0" smtClean="0">
                <a:latin typeface="Verdana" panose="020B0604030504040204" pitchFamily="34" charset="0"/>
                <a:ea typeface="Verdana" panose="020B0604030504040204" pitchFamily="34" charset="0"/>
              </a:rPr>
              <a:t>Dit </a:t>
            </a:r>
            <a:r>
              <a:rPr lang="nl-NL" sz="2400" dirty="0">
                <a:latin typeface="Verdana" panose="020B0604030504040204" pitchFamily="34" charset="0"/>
                <a:ea typeface="Verdana" panose="020B0604030504040204" pitchFamily="34" charset="0"/>
              </a:rPr>
              <a:t>zijn </a:t>
            </a:r>
            <a:r>
              <a:rPr lang="nl-NL" sz="2400" b="1" dirty="0" err="1">
                <a:latin typeface="Verdana" panose="020B0604030504040204" pitchFamily="34" charset="0"/>
                <a:ea typeface="Verdana" panose="020B0604030504040204" pitchFamily="34" charset="0"/>
              </a:rPr>
              <a:t>Aäron</a:t>
            </a:r>
            <a:r>
              <a:rPr lang="nl-NL" sz="2400" b="1" dirty="0">
                <a:latin typeface="Verdana" panose="020B0604030504040204" pitchFamily="34" charset="0"/>
                <a:ea typeface="Verdana" panose="020B0604030504040204" pitchFamily="34" charset="0"/>
              </a:rPr>
              <a:t> en </a:t>
            </a:r>
            <a:r>
              <a:rPr lang="nl-NL" sz="2400" b="1" i="1" dirty="0">
                <a:latin typeface="Verdana" panose="020B0604030504040204" pitchFamily="34" charset="0"/>
                <a:ea typeface="Verdana" panose="020B0604030504040204" pitchFamily="34" charset="0"/>
              </a:rPr>
              <a:t>Mozes</a:t>
            </a:r>
            <a:r>
              <a:rPr lang="nl-NL" sz="2400" dirty="0">
                <a:latin typeface="Verdana" panose="020B0604030504040204" pitchFamily="34" charset="0"/>
                <a:ea typeface="Verdana" panose="020B0604030504040204" pitchFamily="34" charset="0"/>
              </a:rPr>
              <a:t>, tot wie de </a:t>
            </a:r>
            <a:r>
              <a:rPr lang="nl-NL" sz="2400" cap="small" dirty="0">
                <a:latin typeface="Verdana" panose="020B0604030504040204" pitchFamily="34" charset="0"/>
                <a:ea typeface="Verdana" panose="020B0604030504040204" pitchFamily="34" charset="0"/>
              </a:rPr>
              <a:t>Here</a:t>
            </a:r>
            <a:r>
              <a:rPr lang="nl-NL" sz="2400" dirty="0">
                <a:latin typeface="Verdana" panose="020B0604030504040204" pitchFamily="34" charset="0"/>
                <a:ea typeface="Verdana" panose="020B0604030504040204" pitchFamily="34" charset="0"/>
              </a:rPr>
              <a:t> gezegd heeft: </a:t>
            </a:r>
            <a:r>
              <a:rPr lang="nl-NL" sz="2400" b="1" i="1" dirty="0">
                <a:latin typeface="Verdana" panose="020B0604030504040204" pitchFamily="34" charset="0"/>
                <a:ea typeface="Verdana" panose="020B0604030504040204" pitchFamily="34" charset="0"/>
              </a:rPr>
              <a:t>Leidt</a:t>
            </a:r>
            <a:r>
              <a:rPr lang="nl-NL" sz="2400" b="1" dirty="0">
                <a:latin typeface="Verdana" panose="020B0604030504040204" pitchFamily="34" charset="0"/>
                <a:ea typeface="Verdana" panose="020B0604030504040204" pitchFamily="34" charset="0"/>
              </a:rPr>
              <a:t> de Israëlieten uit het land Egypte</a:t>
            </a:r>
            <a:r>
              <a:rPr lang="nl-NL" sz="2400" dirty="0">
                <a:latin typeface="Verdana" panose="020B0604030504040204" pitchFamily="34" charset="0"/>
                <a:ea typeface="Verdana" panose="020B0604030504040204" pitchFamily="34" charset="0"/>
              </a:rPr>
              <a:t> volgens hun legerscharen</a:t>
            </a:r>
            <a:r>
              <a:rPr lang="nl-NL" sz="2400" dirty="0" smtClean="0">
                <a:latin typeface="Verdana" panose="020B0604030504040204" pitchFamily="34" charset="0"/>
                <a:ea typeface="Verdana" panose="020B0604030504040204" pitchFamily="34" charset="0"/>
              </a:rPr>
              <a:t>.”</a:t>
            </a:r>
            <a:endParaRPr lang="nl-NL" sz="2400" b="1" dirty="0">
              <a:solidFill>
                <a:schemeClr val="tx1"/>
              </a:solidFill>
              <a:latin typeface="Verdana" panose="020B0604030504040204" pitchFamily="34" charset="0"/>
              <a:ea typeface="Verdana" panose="020B0604030504040204" pitchFamily="34" charset="0"/>
            </a:endParaRPr>
          </a:p>
        </p:txBody>
      </p:sp>
      <p:sp>
        <p:nvSpPr>
          <p:cNvPr id="5" name="Rechthoek 4"/>
          <p:cNvSpPr/>
          <p:nvPr/>
        </p:nvSpPr>
        <p:spPr>
          <a:xfrm>
            <a:off x="251520" y="3356992"/>
            <a:ext cx="8640960" cy="830997"/>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dirty="0" smtClean="0">
                <a:solidFill>
                  <a:schemeClr val="tx1"/>
                </a:solidFill>
                <a:latin typeface="Verdana" panose="020B0604030504040204" pitchFamily="34" charset="0"/>
                <a:ea typeface="Verdana" panose="020B0604030504040204" pitchFamily="34" charset="0"/>
              </a:rPr>
              <a:t>Ex.12:51 “</a:t>
            </a:r>
            <a:r>
              <a:rPr lang="nl-NL" sz="2400" dirty="0" smtClean="0">
                <a:latin typeface="Verdana" panose="020B0604030504040204" pitchFamily="34" charset="0"/>
                <a:ea typeface="Verdana" panose="020B0604030504040204" pitchFamily="34" charset="0"/>
              </a:rPr>
              <a:t>En </a:t>
            </a:r>
            <a:r>
              <a:rPr lang="nl-NL" sz="2400" dirty="0">
                <a:latin typeface="Verdana" panose="020B0604030504040204" pitchFamily="34" charset="0"/>
                <a:ea typeface="Verdana" panose="020B0604030504040204" pitchFamily="34" charset="0"/>
              </a:rPr>
              <a:t>op deze zelfde dag </a:t>
            </a:r>
            <a:r>
              <a:rPr lang="nl-NL" sz="2400" b="1" i="1" dirty="0">
                <a:latin typeface="Verdana" panose="020B0604030504040204" pitchFamily="34" charset="0"/>
                <a:ea typeface="Verdana" panose="020B0604030504040204" pitchFamily="34" charset="0"/>
              </a:rPr>
              <a:t>leidde de </a:t>
            </a:r>
            <a:r>
              <a:rPr lang="nl-NL" sz="2400" b="1" i="1" cap="small" dirty="0">
                <a:latin typeface="Verdana" panose="020B0604030504040204" pitchFamily="34" charset="0"/>
                <a:ea typeface="Verdana" panose="020B0604030504040204" pitchFamily="34" charset="0"/>
              </a:rPr>
              <a:t>Here</a:t>
            </a:r>
            <a:r>
              <a:rPr lang="nl-NL" sz="2400" b="1" i="1" dirty="0">
                <a:latin typeface="Verdana" panose="020B0604030504040204" pitchFamily="34" charset="0"/>
                <a:ea typeface="Verdana" panose="020B0604030504040204" pitchFamily="34" charset="0"/>
              </a:rPr>
              <a:t> de</a:t>
            </a:r>
            <a:r>
              <a:rPr lang="nl-NL" sz="2400" b="1" dirty="0">
                <a:latin typeface="Verdana" panose="020B0604030504040204" pitchFamily="34" charset="0"/>
                <a:ea typeface="Verdana" panose="020B0604030504040204" pitchFamily="34" charset="0"/>
              </a:rPr>
              <a:t> Israëlieten uit het land </a:t>
            </a:r>
            <a:r>
              <a:rPr lang="nl-NL" sz="2400" b="1" dirty="0" smtClean="0">
                <a:latin typeface="Verdana" panose="020B0604030504040204" pitchFamily="34" charset="0"/>
                <a:ea typeface="Verdana" panose="020B0604030504040204" pitchFamily="34" charset="0"/>
              </a:rPr>
              <a:t>Egypte”</a:t>
            </a:r>
            <a:endParaRPr lang="nl-NL" sz="2400" b="1" dirty="0">
              <a:solidFill>
                <a:schemeClr val="tx1"/>
              </a:solidFill>
              <a:latin typeface="Verdana" panose="020B0604030504040204" pitchFamily="34" charset="0"/>
              <a:ea typeface="Verdana" panose="020B0604030504040204" pitchFamily="34" charset="0"/>
            </a:endParaRPr>
          </a:p>
        </p:txBody>
      </p:sp>
      <p:sp>
        <p:nvSpPr>
          <p:cNvPr id="6" name="Rechthoek 5"/>
          <p:cNvSpPr/>
          <p:nvPr/>
        </p:nvSpPr>
        <p:spPr>
          <a:xfrm>
            <a:off x="269077" y="5661248"/>
            <a:ext cx="8640960" cy="830997"/>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dirty="0" smtClean="0">
                <a:solidFill>
                  <a:schemeClr val="tx1"/>
                </a:solidFill>
                <a:latin typeface="Verdana" panose="020B0604030504040204" pitchFamily="34" charset="0"/>
                <a:ea typeface="Verdana" panose="020B0604030504040204" pitchFamily="34" charset="0"/>
              </a:rPr>
              <a:t>Ex.3:10 “</a:t>
            </a:r>
            <a:r>
              <a:rPr lang="nl-NL" sz="2400" dirty="0" smtClean="0">
                <a:latin typeface="Verdana" panose="020B0604030504040204" pitchFamily="34" charset="0"/>
                <a:ea typeface="Verdana" panose="020B0604030504040204" pitchFamily="34" charset="0"/>
              </a:rPr>
              <a:t>Nu dan </a:t>
            </a:r>
            <a:r>
              <a:rPr lang="nl-NL" sz="2400" b="1" dirty="0" smtClean="0">
                <a:latin typeface="Verdana" panose="020B0604030504040204" pitchFamily="34" charset="0"/>
                <a:ea typeface="Verdana" panose="020B0604030504040204" pitchFamily="34" charset="0"/>
              </a:rPr>
              <a:t>(Mozes), </a:t>
            </a:r>
            <a:r>
              <a:rPr lang="nl-NL" sz="2400" dirty="0">
                <a:latin typeface="Verdana" panose="020B0604030504040204" pitchFamily="34" charset="0"/>
                <a:ea typeface="Verdana" panose="020B0604030504040204" pitchFamily="34" charset="0"/>
              </a:rPr>
              <a:t>ga, Ik zend u tot ​Farao, om mijn volk, </a:t>
            </a:r>
            <a:r>
              <a:rPr lang="nl-NL" sz="2400" b="1" dirty="0">
                <a:latin typeface="Verdana" panose="020B0604030504040204" pitchFamily="34" charset="0"/>
                <a:ea typeface="Verdana" panose="020B0604030504040204" pitchFamily="34" charset="0"/>
              </a:rPr>
              <a:t>de Israëlieten, uit ​Egypte​ te leiden</a:t>
            </a:r>
            <a:r>
              <a:rPr lang="nl-NL" sz="2400" dirty="0" smtClean="0">
                <a:latin typeface="Verdana" panose="020B0604030504040204" pitchFamily="34" charset="0"/>
                <a:ea typeface="Verdana" panose="020B0604030504040204" pitchFamily="34" charset="0"/>
              </a:rPr>
              <a:t>.”</a:t>
            </a:r>
            <a:endParaRPr lang="nl-NL" sz="24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2665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2646184" y="116632"/>
            <a:ext cx="6353800"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1" i="0" u="none" strike="noStrike" kern="1200" cap="none" spc="0" normalizeH="0" baseline="0" noProof="0" dirty="0" smtClean="0">
                <a:ln>
                  <a:noFill/>
                </a:ln>
                <a:effectLst/>
                <a:uLnTx/>
                <a:uFillTx/>
                <a:latin typeface="Verdana" pitchFamily="34" charset="0"/>
              </a:rPr>
              <a:t>DE BEZWAREN VAN MOZES</a:t>
            </a:r>
            <a:endParaRPr kumimoji="0" lang="nl-NL" sz="2800" b="1" i="0" u="none" strike="noStrike" kern="1200" cap="none" spc="0" normalizeH="0" baseline="0" noProof="0" dirty="0" smtClean="0">
              <a:ln>
                <a:noFill/>
              </a:ln>
              <a:effectLst/>
              <a:uLnTx/>
              <a:uFillTx/>
              <a:latin typeface="Verdana" pitchFamily="34" charset="0"/>
            </a:endParaRPr>
          </a:p>
        </p:txBody>
      </p:sp>
      <p:sp>
        <p:nvSpPr>
          <p:cNvPr id="5" name="Ondertitel 2"/>
          <p:cNvSpPr txBox="1">
            <a:spLocks/>
          </p:cNvSpPr>
          <p:nvPr/>
        </p:nvSpPr>
        <p:spPr>
          <a:xfrm>
            <a:off x="2654574" y="692696"/>
            <a:ext cx="6813970"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AutoNum type="arabicPeriod"/>
            </a:pPr>
            <a:r>
              <a:rPr lang="nl-NL" sz="2000" b="1" dirty="0"/>
              <a:t>E</a:t>
            </a:r>
            <a:r>
              <a:rPr kumimoji="0" lang="nl-NL" sz="2000" b="1" i="0" u="none" strike="noStrike" kern="1200" cap="none" spc="0" normalizeH="0" baseline="0" noProof="0" dirty="0" smtClean="0">
                <a:ln>
                  <a:noFill/>
                </a:ln>
                <a:effectLst/>
                <a:uLnTx/>
                <a:uFillTx/>
                <a:latin typeface="Verdana" pitchFamily="34" charset="0"/>
              </a:rPr>
              <a:t>en gevoel van minderwaardigheid  </a:t>
            </a:r>
          </a:p>
          <a:p>
            <a:pPr lvl="0" algn="l"/>
            <a:r>
              <a:rPr kumimoji="0" lang="nl-NL" sz="1800" b="0" i="1" u="none" strike="noStrike" kern="1200" cap="none" spc="0" normalizeH="0" baseline="0" noProof="0" dirty="0" smtClean="0">
                <a:ln>
                  <a:noFill/>
                </a:ln>
                <a:effectLst/>
                <a:uLnTx/>
                <a:uFillTx/>
              </a:rPr>
              <a:t>Ex.3:11</a:t>
            </a:r>
            <a:r>
              <a:rPr lang="nl-NL" sz="1800" i="1" dirty="0" smtClean="0"/>
              <a:t>Maar </a:t>
            </a:r>
            <a:r>
              <a:rPr lang="nl-NL" sz="1800" i="1" dirty="0"/>
              <a:t>Mozes </a:t>
            </a:r>
            <a:r>
              <a:rPr lang="nl-NL" sz="1800" i="1" dirty="0" err="1"/>
              <a:t>zeide</a:t>
            </a:r>
            <a:r>
              <a:rPr lang="nl-NL" sz="1800" i="1" dirty="0"/>
              <a:t> tot God: Wie ben ik, dat ik naar Farao zou gaan en de Israëlieten uit Egypte zou leiden?</a:t>
            </a:r>
            <a:endParaRPr kumimoji="0" lang="nl-NL" sz="1800" b="0" i="1" u="none" strike="noStrike" kern="1200" cap="none" spc="0" normalizeH="0" baseline="0" noProof="0" dirty="0" smtClean="0">
              <a:ln>
                <a:noFill/>
              </a:ln>
              <a:effectLst/>
              <a:uLnTx/>
              <a:uFillTx/>
            </a:endParaRPr>
          </a:p>
        </p:txBody>
      </p:sp>
      <p:sp>
        <p:nvSpPr>
          <p:cNvPr id="7" name="Ondertitel 2"/>
          <p:cNvSpPr txBox="1">
            <a:spLocks/>
          </p:cNvSpPr>
          <p:nvPr/>
        </p:nvSpPr>
        <p:spPr>
          <a:xfrm>
            <a:off x="2627784" y="1916832"/>
            <a:ext cx="6516216" cy="15841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nl-NL" sz="2000" b="1" dirty="0"/>
              <a:t>2</a:t>
            </a:r>
            <a:r>
              <a:rPr kumimoji="0" lang="nl-NL" sz="2000" b="1" i="0" u="none" strike="noStrike" kern="1200" cap="none" spc="0" normalizeH="0" baseline="0" noProof="0" dirty="0" smtClean="0">
                <a:ln>
                  <a:noFill/>
                </a:ln>
                <a:effectLst/>
                <a:uLnTx/>
                <a:uFillTx/>
              </a:rPr>
              <a:t>. Vrees voor mensen</a:t>
            </a:r>
          </a:p>
          <a:p>
            <a:pPr lvl="0" algn="l"/>
            <a:r>
              <a:rPr kumimoji="0" lang="nl-NL" sz="1800" b="0" i="1" u="none" strike="noStrike" kern="1200" cap="none" spc="0" normalizeH="0" baseline="0" noProof="0" dirty="0" smtClean="0">
                <a:ln>
                  <a:noFill/>
                </a:ln>
                <a:effectLst/>
                <a:uLnTx/>
                <a:uFillTx/>
              </a:rPr>
              <a:t>Ex.3:13 </a:t>
            </a:r>
            <a:r>
              <a:rPr lang="nl-NL" sz="1800" i="1" dirty="0" smtClean="0"/>
              <a:t>Daarop </a:t>
            </a:r>
            <a:r>
              <a:rPr lang="nl-NL" sz="1800" i="1" dirty="0" err="1"/>
              <a:t>zeide</a:t>
            </a:r>
            <a:r>
              <a:rPr lang="nl-NL" sz="1800" i="1" dirty="0"/>
              <a:t> Mozes tot God: Maar wanneer ik tot de Israëlieten kom en hun zeg: De God uwer vaderen heeft mij tot u gezonden, en zij mij vragen: hoe is zijn naam – wat moet ik hun dan antwoorden?</a:t>
            </a:r>
            <a:endParaRPr kumimoji="0" lang="nl-NL" sz="1800" b="0" i="1" u="none" strike="noStrike" kern="1200" cap="none" spc="0" normalizeH="0" baseline="0" noProof="0" dirty="0" smtClean="0">
              <a:ln>
                <a:noFill/>
              </a:ln>
              <a:effectLst/>
              <a:uLnTx/>
              <a:uFillTx/>
            </a:endParaRPr>
          </a:p>
        </p:txBody>
      </p:sp>
      <p:sp>
        <p:nvSpPr>
          <p:cNvPr id="8" name="Ondertitel 2"/>
          <p:cNvSpPr txBox="1">
            <a:spLocks/>
          </p:cNvSpPr>
          <p:nvPr/>
        </p:nvSpPr>
        <p:spPr>
          <a:xfrm>
            <a:off x="107504" y="3501008"/>
            <a:ext cx="8892480"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nl-NL" sz="2000" b="1" noProof="0" dirty="0" smtClean="0"/>
              <a:t>3</a:t>
            </a:r>
            <a:r>
              <a:rPr kumimoji="0" lang="nl-NL" sz="2000" b="1" i="0" u="none" strike="noStrike" kern="1200" cap="none" spc="0" normalizeH="0" baseline="0" noProof="0" dirty="0" smtClean="0">
                <a:ln>
                  <a:noFill/>
                </a:ln>
                <a:effectLst/>
                <a:uLnTx/>
                <a:uFillTx/>
              </a:rPr>
              <a:t>. Vrees voor afwijzing</a:t>
            </a:r>
          </a:p>
          <a:p>
            <a:pPr lvl="0" algn="l"/>
            <a:r>
              <a:rPr kumimoji="0" lang="nl-NL" sz="1800" b="0" i="1" u="none" strike="noStrike" kern="1200" cap="none" spc="0" normalizeH="0" baseline="0" noProof="0" dirty="0" smtClean="0">
                <a:ln>
                  <a:noFill/>
                </a:ln>
                <a:effectLst/>
                <a:uLnTx/>
                <a:uFillTx/>
              </a:rPr>
              <a:t>Ex.4:1 </a:t>
            </a:r>
            <a:r>
              <a:rPr lang="nl-NL" sz="1800" i="1" dirty="0" smtClean="0"/>
              <a:t>Toen </a:t>
            </a:r>
            <a:r>
              <a:rPr lang="nl-NL" sz="1800" i="1" dirty="0"/>
              <a:t>antwoordde Mozes: Maar als zij mij niet geloven en niet naar mij luisteren, doch zeggen: de HERE is u niet verschenen?</a:t>
            </a:r>
            <a:endParaRPr kumimoji="0" lang="nl-NL" sz="1800" b="0" i="1" u="none" strike="noStrike" kern="1200" cap="none" spc="0" normalizeH="0" baseline="0" noProof="0" dirty="0" smtClean="0">
              <a:ln>
                <a:noFill/>
              </a:ln>
              <a:effectLst/>
              <a:uLnTx/>
              <a:uFillTx/>
            </a:endParaRPr>
          </a:p>
        </p:txBody>
      </p:sp>
      <p:sp>
        <p:nvSpPr>
          <p:cNvPr id="9" name="Ondertitel 2"/>
          <p:cNvSpPr txBox="1">
            <a:spLocks/>
          </p:cNvSpPr>
          <p:nvPr/>
        </p:nvSpPr>
        <p:spPr>
          <a:xfrm>
            <a:off x="129426" y="4509120"/>
            <a:ext cx="8892480" cy="13096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nl-NL" sz="2000" b="1" dirty="0"/>
              <a:t>4</a:t>
            </a:r>
            <a:r>
              <a:rPr kumimoji="0" lang="nl-NL" sz="2000" b="1" i="0" u="none" strike="noStrike" kern="1200" cap="none" spc="0" normalizeH="0" baseline="0" noProof="0" dirty="0" smtClean="0">
                <a:ln>
                  <a:noFill/>
                </a:ln>
                <a:effectLst/>
                <a:uLnTx/>
                <a:uFillTx/>
              </a:rPr>
              <a:t>. Invloed van voorgaande ervaringen</a:t>
            </a:r>
          </a:p>
          <a:p>
            <a:pPr lvl="0" algn="l"/>
            <a:r>
              <a:rPr kumimoji="0" lang="nl-NL" sz="1800" b="0" i="1" u="none" strike="noStrike" kern="1200" cap="none" spc="0" normalizeH="0" baseline="0" noProof="0" dirty="0" smtClean="0">
                <a:ln>
                  <a:noFill/>
                </a:ln>
                <a:effectLst/>
                <a:uLnTx/>
                <a:uFillTx/>
              </a:rPr>
              <a:t>Ex.4: 10 </a:t>
            </a:r>
            <a:r>
              <a:rPr lang="nl-NL" sz="1800" i="1" dirty="0" smtClean="0"/>
              <a:t>Toen </a:t>
            </a:r>
            <a:r>
              <a:rPr lang="nl-NL" sz="1800" i="1" dirty="0" err="1"/>
              <a:t>zeide</a:t>
            </a:r>
            <a:r>
              <a:rPr lang="nl-NL" sz="1800" i="1" dirty="0"/>
              <a:t> Mozes tot de HERE: Och </a:t>
            </a:r>
            <a:r>
              <a:rPr lang="nl-NL" sz="1800" i="1" dirty="0" err="1"/>
              <a:t>Here</a:t>
            </a:r>
            <a:r>
              <a:rPr lang="nl-NL" sz="1800" i="1" dirty="0"/>
              <a:t>, ik ben geen man van het woord, noch sinds gisteren, noch sinds eergisteren, noch sinds Gij tot uw knecht gesproken hebt, want ik ben zwaar van mond en zwaar van tong.</a:t>
            </a:r>
            <a:endParaRPr kumimoji="0" lang="nl-NL" sz="1800" b="0" i="1" u="none" strike="noStrike" kern="1200" cap="none" spc="0" normalizeH="0" baseline="0" noProof="0" dirty="0" smtClean="0">
              <a:ln>
                <a:noFill/>
              </a:ln>
              <a:effectLst/>
              <a:uLnTx/>
              <a:uFillTx/>
            </a:endParaRPr>
          </a:p>
        </p:txBody>
      </p:sp>
      <p:sp>
        <p:nvSpPr>
          <p:cNvPr id="10" name="Ondertitel 2"/>
          <p:cNvSpPr txBox="1">
            <a:spLocks/>
          </p:cNvSpPr>
          <p:nvPr/>
        </p:nvSpPr>
        <p:spPr>
          <a:xfrm>
            <a:off x="179512" y="6021288"/>
            <a:ext cx="889248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nl-NL" sz="2000" b="1" dirty="0"/>
              <a:t>5</a:t>
            </a:r>
            <a:r>
              <a:rPr kumimoji="0" lang="nl-NL" sz="2000" b="1" i="0" u="none" strike="noStrike" kern="1200" cap="none" spc="0" normalizeH="0" baseline="0" noProof="0" dirty="0" smtClean="0">
                <a:ln>
                  <a:noFill/>
                </a:ln>
                <a:effectLst/>
                <a:uLnTx/>
                <a:uFillTx/>
              </a:rPr>
              <a:t>. Conclusie </a:t>
            </a:r>
          </a:p>
          <a:p>
            <a:pPr lvl="0" algn="l"/>
            <a:r>
              <a:rPr kumimoji="0" lang="nl-NL" sz="1800" b="0" i="1" u="none" strike="noStrike" kern="1200" cap="none" spc="0" normalizeH="0" baseline="0" noProof="0" dirty="0" smtClean="0">
                <a:ln>
                  <a:noFill/>
                </a:ln>
                <a:effectLst/>
                <a:uLnTx/>
                <a:uFillTx/>
              </a:rPr>
              <a:t>Ex.4:13 </a:t>
            </a:r>
            <a:r>
              <a:rPr lang="nl-NL" sz="1800" i="1" dirty="0"/>
              <a:t>Maar hij </a:t>
            </a:r>
            <a:r>
              <a:rPr lang="nl-NL" sz="1800" i="1" dirty="0" err="1"/>
              <a:t>zeide</a:t>
            </a:r>
            <a:r>
              <a:rPr lang="nl-NL" sz="1800" i="1" dirty="0"/>
              <a:t>: Och </a:t>
            </a:r>
            <a:r>
              <a:rPr lang="nl-NL" sz="1800" i="1" dirty="0" err="1"/>
              <a:t>Here</a:t>
            </a:r>
            <a:r>
              <a:rPr lang="nl-NL" sz="1800" i="1" dirty="0"/>
              <a:t>, zend toch iemand anders. </a:t>
            </a:r>
            <a:endParaRPr kumimoji="0" lang="nl-NL" sz="1800" b="0" i="1" u="none" strike="noStrike" kern="1200" cap="none" spc="0" normalizeH="0" baseline="0" noProof="0" dirty="0" smtClean="0">
              <a:ln>
                <a:noFill/>
              </a:ln>
              <a:effectLst/>
              <a:uLnTx/>
              <a:uFillTx/>
            </a:endParaRPr>
          </a:p>
        </p:txBody>
      </p:sp>
    </p:spTree>
    <p:extLst>
      <p:ext uri="{BB962C8B-B14F-4D97-AF65-F5344CB8AC3E}">
        <p14:creationId xmlns:p14="http://schemas.microsoft.com/office/powerpoint/2010/main" val="2570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2915816" y="332656"/>
            <a:ext cx="6021882" cy="57606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smtClean="0">
                <a:ln>
                  <a:noFill/>
                </a:ln>
                <a:effectLst/>
                <a:uLnTx/>
                <a:uFillTx/>
                <a:latin typeface="Verdana" pitchFamily="34" charset="0"/>
              </a:rPr>
              <a:t>1. </a:t>
            </a:r>
            <a:r>
              <a:rPr kumimoji="0" lang="nl-NL" sz="2000" b="0" i="0" u="none" strike="noStrike" kern="1200" cap="none" spc="0" normalizeH="0" baseline="0" noProof="0" dirty="0" err="1" smtClean="0">
                <a:ln>
                  <a:noFill/>
                </a:ln>
                <a:effectLst/>
                <a:uLnTx/>
                <a:uFillTx/>
                <a:latin typeface="Verdana" pitchFamily="34" charset="0"/>
              </a:rPr>
              <a:t>Sjemot</a:t>
            </a:r>
            <a:r>
              <a:rPr kumimoji="0" lang="nl-NL" sz="2000" b="0" i="0" u="none" strike="noStrike" kern="1200" cap="none" spc="0" normalizeH="0" baseline="0" noProof="0" dirty="0" smtClean="0">
                <a:ln>
                  <a:noFill/>
                </a:ln>
                <a:effectLst/>
                <a:uLnTx/>
                <a:uFillTx/>
                <a:latin typeface="Verdana" pitchFamily="34" charset="0"/>
              </a:rPr>
              <a:t> 4:2 De HEER vroeg: ‘Wat heb je daar in je hand?’ ‘Een </a:t>
            </a:r>
            <a:r>
              <a:rPr kumimoji="0" lang="nl-NL" sz="2000" b="1" i="0" u="none" strike="noStrike" kern="1200" cap="none" spc="0" normalizeH="0" baseline="0" noProof="0" dirty="0" smtClean="0">
                <a:ln>
                  <a:noFill/>
                </a:ln>
                <a:effectLst/>
                <a:uLnTx/>
                <a:uFillTx/>
                <a:latin typeface="Verdana" pitchFamily="34" charset="0"/>
              </a:rPr>
              <a:t>staf</a:t>
            </a:r>
            <a:r>
              <a:rPr kumimoji="0" lang="nl-NL" sz="2000" b="0" i="0" u="none" strike="noStrike" kern="1200" cap="none" spc="0" normalizeH="0" baseline="0" noProof="0" dirty="0" smtClean="0">
                <a:ln>
                  <a:noFill/>
                </a:ln>
                <a:effectLst/>
                <a:uLnTx/>
                <a:uFillTx/>
                <a:latin typeface="Verdana" pitchFamily="34" charset="0"/>
              </a:rPr>
              <a:t>,’ antwoordde Mozes. 3 ‘Gooi hem op de grond,’ beval de HEER, en toen Mozes dat deed, veranderde de staf in een </a:t>
            </a:r>
            <a:r>
              <a:rPr kumimoji="0" lang="nl-NL" sz="2000" b="1" i="0" u="none" strike="noStrike" kern="1200" cap="none" spc="0" normalizeH="0" baseline="0" noProof="0" dirty="0" smtClean="0">
                <a:ln>
                  <a:noFill/>
                </a:ln>
                <a:effectLst/>
                <a:uLnTx/>
                <a:uFillTx/>
                <a:latin typeface="Verdana" pitchFamily="34" charset="0"/>
              </a:rPr>
              <a:t>slang</a:t>
            </a:r>
            <a:r>
              <a:rPr kumimoji="0" lang="nl-NL" sz="2000" b="0" i="0" u="none" strike="noStrike" kern="1200" cap="none" spc="0" normalizeH="0" baseline="0" noProof="0" dirty="0" smtClean="0">
                <a:ln>
                  <a:noFill/>
                </a:ln>
                <a:effectLst/>
                <a:uLnTx/>
                <a:uFillTx/>
                <a:latin typeface="Verdana" pitchFamily="34" charset="0"/>
              </a:rPr>
              <a:t>. </a:t>
            </a:r>
            <a:r>
              <a:rPr kumimoji="0" lang="nl-NL" sz="2000" b="1" i="0" u="none" strike="noStrike" kern="1200" cap="none" spc="0" normalizeH="0" baseline="0" noProof="0" dirty="0" smtClean="0">
                <a:ln>
                  <a:noFill/>
                </a:ln>
                <a:solidFill>
                  <a:srgbClr val="FFFF00"/>
                </a:solidFill>
                <a:effectLst/>
                <a:uLnTx/>
                <a:uFillTx/>
                <a:latin typeface="Verdana" pitchFamily="34" charset="0"/>
              </a:rPr>
              <a:t>Mozes deinsde achteruit</a:t>
            </a:r>
            <a:r>
              <a:rPr kumimoji="0" lang="nl-NL" sz="2000" b="0" i="0" u="none" strike="noStrike" kern="1200" cap="none" spc="0" normalizeH="0" baseline="0" noProof="0" dirty="0" smtClean="0">
                <a:ln>
                  <a:noFill/>
                </a:ln>
                <a:effectLst/>
                <a:uLnTx/>
                <a:uFillTx/>
                <a:latin typeface="Verdana" pitchFamily="34" charset="0"/>
              </a:rPr>
              <a:t>, 4 maar de HEER zei tegen hem: ‘Grijp de slang bij zijn staart.’ Toen Mozes dat deed, veranderde in zijn hand de slang weer in een </a:t>
            </a:r>
            <a:r>
              <a:rPr kumimoji="0" lang="nl-NL" sz="2000" b="1" i="0" u="none" strike="noStrike" kern="1200" cap="none" spc="0" normalizeH="0" baseline="0" noProof="0" dirty="0" smtClean="0">
                <a:ln>
                  <a:noFill/>
                </a:ln>
                <a:effectLst/>
                <a:uLnTx/>
                <a:uFillTx/>
                <a:latin typeface="Verdana" pitchFamily="34" charset="0"/>
              </a:rPr>
              <a:t>staf</a:t>
            </a:r>
            <a:r>
              <a:rPr kumimoji="0" lang="nl-NL" sz="2000" b="0" i="0" u="none" strike="noStrike" kern="1200" cap="none" spc="0" normalizeH="0" baseline="0" noProof="0" dirty="0" smtClean="0">
                <a:ln>
                  <a:noFill/>
                </a:ln>
                <a:effectLst/>
                <a:uLnTx/>
                <a:uFillTx/>
                <a:latin typeface="Verdana" pitchFamily="34" charset="0"/>
              </a:rPr>
              <a:t>. 5 De HEER zei: ‘Hierdoor zullen ze geloven dat de HEER, de God van hun voorouders, de God van Abraham, de God van </a:t>
            </a:r>
            <a:r>
              <a:rPr kumimoji="0" lang="nl-NL" sz="2000" b="0" i="0" u="none" strike="noStrike" kern="1200" cap="none" spc="0" normalizeH="0" baseline="0" noProof="0" dirty="0" err="1" smtClean="0">
                <a:ln>
                  <a:noFill/>
                </a:ln>
                <a:effectLst/>
                <a:uLnTx/>
                <a:uFillTx/>
                <a:latin typeface="Verdana" pitchFamily="34" charset="0"/>
              </a:rPr>
              <a:t>Isaak</a:t>
            </a:r>
            <a:r>
              <a:rPr kumimoji="0" lang="nl-NL" sz="2000" b="0" i="0" u="none" strike="noStrike" kern="1200" cap="none" spc="0" normalizeH="0" baseline="0" noProof="0" dirty="0" smtClean="0">
                <a:ln>
                  <a:noFill/>
                </a:ln>
                <a:effectLst/>
                <a:uLnTx/>
                <a:uFillTx/>
                <a:latin typeface="Verdana" pitchFamily="34" charset="0"/>
              </a:rPr>
              <a:t> en de God van Jakob, aan jou verschenen is.’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1377"/>
            <a:ext cx="39878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103182"/>
            <a:ext cx="2389187"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31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2" y="2996952"/>
            <a:ext cx="47371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752380"/>
            <a:ext cx="4926013"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al 1"/>
          <p:cNvSpPr/>
          <p:nvPr/>
        </p:nvSpPr>
        <p:spPr>
          <a:xfrm>
            <a:off x="3419872" y="5445224"/>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7452320" y="5157192"/>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782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repeatCount="indefinite"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anim calcmode="lin" valueType="num">
                                      <p:cBhvr additive="base">
                                        <p:cTn id="19" dur="500" fill="hold"/>
                                        <p:tgtEl>
                                          <p:spTgt spid="15363"/>
                                        </p:tgtEl>
                                        <p:attrNameLst>
                                          <p:attrName>ppt_x</p:attrName>
                                        </p:attrNameLst>
                                      </p:cBhvr>
                                      <p:tavLst>
                                        <p:tav tm="0">
                                          <p:val>
                                            <p:strVal val="#ppt_x"/>
                                          </p:val>
                                        </p:tav>
                                        <p:tav tm="100000">
                                          <p:val>
                                            <p:strVal val="#ppt_x"/>
                                          </p:val>
                                        </p:tav>
                                      </p:tavLst>
                                    </p:anim>
                                    <p:anim calcmode="lin" valueType="num">
                                      <p:cBhvr additive="base">
                                        <p:cTn id="20" dur="500" fill="hold"/>
                                        <p:tgtEl>
                                          <p:spTgt spid="1536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5" presetClass="entr" presetSubtype="0" repeatCount="indefinite"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ppt_w</p:attrName>
                                        </p:attrNameLst>
                                      </p:cBhvr>
                                      <p:tavLst>
                                        <p:tav tm="0" fmla="#ppt_w*sin(2.5*pi*$)">
                                          <p:val>
                                            <p:fltVal val="0"/>
                                          </p:val>
                                        </p:tav>
                                        <p:tav tm="100000">
                                          <p:val>
                                            <p:fltVal val="1"/>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56992"/>
            <a:ext cx="6166351" cy="324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4294143" y="1616369"/>
            <a:ext cx="4572000" cy="1477328"/>
          </a:xfrm>
          <a:prstGeom prst="rect">
            <a:avLst/>
          </a:prstGeom>
          <a:solidFill>
            <a:srgbClr val="4D3E1B"/>
          </a:solidFill>
        </p:spPr>
        <p:style>
          <a:lnRef idx="0">
            <a:schemeClr val="accent2"/>
          </a:lnRef>
          <a:fillRef idx="3">
            <a:schemeClr val="accent2"/>
          </a:fillRef>
          <a:effectRef idx="3">
            <a:schemeClr val="accent2"/>
          </a:effectRef>
          <a:fontRef idx="minor">
            <a:schemeClr val="lt1"/>
          </a:fontRef>
        </p:style>
        <p:txBody>
          <a:bodyPr>
            <a:spAutoFit/>
          </a:bodyPr>
          <a:lstStyle/>
          <a:p>
            <a:r>
              <a:rPr lang="en-US" b="1" dirty="0" err="1" smtClean="0">
                <a:latin typeface="Verdana" panose="020B0604030504040204" pitchFamily="34" charset="0"/>
                <a:ea typeface="Verdana" panose="020B0604030504040204" pitchFamily="34" charset="0"/>
                <a:cs typeface="Verdana" panose="020B0604030504040204" pitchFamily="34" charset="0"/>
              </a:rPr>
              <a:t>Apep</a:t>
            </a:r>
            <a:r>
              <a:rPr lang="en-US" b="1" dirty="0" smtClean="0">
                <a:latin typeface="Verdana" panose="020B0604030504040204" pitchFamily="34" charset="0"/>
                <a:ea typeface="Verdana" panose="020B0604030504040204" pitchFamily="34" charset="0"/>
                <a:cs typeface="Verdana" panose="020B0604030504040204" pitchFamily="34" charset="0"/>
              </a:rPr>
              <a:t> of </a:t>
            </a:r>
            <a:r>
              <a:rPr lang="en-US" b="1" dirty="0" err="1" smtClean="0">
                <a:latin typeface="Verdana" panose="020B0604030504040204" pitchFamily="34" charset="0"/>
                <a:ea typeface="Verdana" panose="020B0604030504040204" pitchFamily="34" charset="0"/>
                <a:cs typeface="Verdana" panose="020B0604030504040204" pitchFamily="34" charset="0"/>
              </a:rPr>
              <a:t>Apophis</a:t>
            </a:r>
            <a:r>
              <a:rPr lang="en-US" b="1" dirty="0" smtClean="0">
                <a:latin typeface="Verdana" panose="020B0604030504040204" pitchFamily="34" charset="0"/>
                <a:ea typeface="Verdana" panose="020B0604030504040204" pitchFamily="34" charset="0"/>
                <a:cs typeface="Verdana" panose="020B0604030504040204" pitchFamily="34" charset="0"/>
              </a:rPr>
              <a:t> was de </a:t>
            </a:r>
            <a:r>
              <a:rPr lang="en-US" b="1" dirty="0" err="1" smtClean="0">
                <a:latin typeface="Verdana" panose="020B0604030504040204" pitchFamily="34" charset="0"/>
                <a:ea typeface="Verdana" panose="020B0604030504040204" pitchFamily="34" charset="0"/>
                <a:cs typeface="Verdana" panose="020B0604030504040204" pitchFamily="34" charset="0"/>
              </a:rPr>
              <a:t>slechte</a:t>
            </a:r>
            <a:r>
              <a:rPr lang="en-US" b="1" dirty="0" smtClean="0">
                <a:latin typeface="Verdana" panose="020B0604030504040204" pitchFamily="34" charset="0"/>
                <a:ea typeface="Verdana" panose="020B0604030504040204" pitchFamily="34" charset="0"/>
                <a:cs typeface="Verdana" panose="020B0604030504040204" pitchFamily="34" charset="0"/>
              </a:rPr>
              <a:t> </a:t>
            </a:r>
            <a:r>
              <a:rPr lang="en-US" b="1" dirty="0" err="1" smtClean="0">
                <a:latin typeface="Verdana" panose="020B0604030504040204" pitchFamily="34" charset="0"/>
                <a:ea typeface="Verdana" panose="020B0604030504040204" pitchFamily="34" charset="0"/>
                <a:cs typeface="Verdana" panose="020B0604030504040204" pitchFamily="34" charset="0"/>
              </a:rPr>
              <a:t>godheid</a:t>
            </a:r>
            <a:r>
              <a:rPr lang="en-US" b="1" dirty="0" smtClean="0">
                <a:latin typeface="Verdana" panose="020B0604030504040204" pitchFamily="34" charset="0"/>
                <a:ea typeface="Verdana" panose="020B0604030504040204" pitchFamily="34" charset="0"/>
                <a:cs typeface="Verdana" panose="020B0604030504040204" pitchFamily="34" charset="0"/>
              </a:rPr>
              <a:t>  van het </a:t>
            </a:r>
            <a:r>
              <a:rPr lang="en-US" b="1" dirty="0" err="1" smtClean="0">
                <a:latin typeface="Verdana" panose="020B0604030504040204" pitchFamily="34" charset="0"/>
                <a:ea typeface="Verdana" panose="020B0604030504040204" pitchFamily="34" charset="0"/>
                <a:cs typeface="Verdana" panose="020B0604030504040204" pitchFamily="34" charset="0"/>
              </a:rPr>
              <a:t>oude</a:t>
            </a:r>
            <a:r>
              <a:rPr lang="en-US" b="1" dirty="0" smtClean="0">
                <a:latin typeface="Verdana" panose="020B0604030504040204" pitchFamily="34" charset="0"/>
                <a:ea typeface="Verdana" panose="020B0604030504040204" pitchFamily="34" charset="0"/>
                <a:cs typeface="Verdana" panose="020B0604030504040204" pitchFamily="34" charset="0"/>
              </a:rPr>
              <a:t> </a:t>
            </a:r>
            <a:r>
              <a:rPr lang="en-US" b="1" dirty="0" err="1" smtClean="0">
                <a:latin typeface="Verdana" panose="020B0604030504040204" pitchFamily="34" charset="0"/>
                <a:ea typeface="Verdana" panose="020B0604030504040204" pitchFamily="34" charset="0"/>
                <a:cs typeface="Verdana" panose="020B0604030504040204" pitchFamily="34" charset="0"/>
              </a:rPr>
              <a:t>Egypte</a:t>
            </a:r>
            <a:r>
              <a:rPr lang="en-US" b="1" dirty="0" smtClean="0">
                <a:latin typeface="Verdana" panose="020B0604030504040204" pitchFamily="34" charset="0"/>
                <a:ea typeface="Verdana" panose="020B0604030504040204" pitchFamily="34" charset="0"/>
                <a:cs typeface="Verdana" panose="020B0604030504040204" pitchFamily="34" charset="0"/>
              </a:rPr>
              <a:t>. </a:t>
            </a:r>
            <a:r>
              <a:rPr lang="en-US" b="1" dirty="0" err="1" smtClean="0">
                <a:latin typeface="Verdana" panose="020B0604030504040204" pitchFamily="34" charset="0"/>
                <a:ea typeface="Verdana" panose="020B0604030504040204" pitchFamily="34" charset="0"/>
                <a:cs typeface="Verdana" panose="020B0604030504040204" pitchFamily="34" charset="0"/>
              </a:rPr>
              <a:t>Beeld</a:t>
            </a:r>
            <a:r>
              <a:rPr lang="en-US" b="1" dirty="0" smtClean="0">
                <a:latin typeface="Verdana" panose="020B0604030504040204" pitchFamily="34" charset="0"/>
                <a:ea typeface="Verdana" panose="020B0604030504040204" pitchFamily="34" charset="0"/>
                <a:cs typeface="Verdana" panose="020B0604030504040204" pitchFamily="34" charset="0"/>
              </a:rPr>
              <a:t> van </a:t>
            </a:r>
            <a:r>
              <a:rPr lang="en-US" b="1" dirty="0" err="1" smtClean="0">
                <a:latin typeface="Verdana" panose="020B0604030504040204" pitchFamily="34" charset="0"/>
                <a:ea typeface="Verdana" panose="020B0604030504040204" pitchFamily="34" charset="0"/>
                <a:cs typeface="Verdana" panose="020B0604030504040204" pitchFamily="34" charset="0"/>
              </a:rPr>
              <a:t>duisternis</a:t>
            </a:r>
            <a:r>
              <a:rPr lang="en-US" b="1" dirty="0" smtClean="0">
                <a:latin typeface="Verdana" panose="020B0604030504040204" pitchFamily="34" charset="0"/>
                <a:ea typeface="Verdana" panose="020B0604030504040204" pitchFamily="34" charset="0"/>
                <a:cs typeface="Verdana" panose="020B0604030504040204" pitchFamily="34" charset="0"/>
              </a:rPr>
              <a:t> en chaos. </a:t>
            </a:r>
            <a:r>
              <a:rPr lang="en-US" b="1" dirty="0" err="1" smtClean="0">
                <a:latin typeface="Verdana" panose="020B0604030504040204" pitchFamily="34" charset="0"/>
                <a:ea typeface="Verdana" panose="020B0604030504040204" pitchFamily="34" charset="0"/>
                <a:cs typeface="Verdana" panose="020B0604030504040204" pitchFamily="34" charset="0"/>
              </a:rPr>
              <a:t>Tegenstander</a:t>
            </a:r>
            <a:r>
              <a:rPr lang="en-US" b="1" dirty="0" smtClean="0">
                <a:latin typeface="Verdana" panose="020B0604030504040204" pitchFamily="34" charset="0"/>
                <a:ea typeface="Verdana" panose="020B0604030504040204" pitchFamily="34" charset="0"/>
                <a:cs typeface="Verdana" panose="020B0604030504040204" pitchFamily="34" charset="0"/>
              </a:rPr>
              <a:t> van het </a:t>
            </a:r>
            <a:r>
              <a:rPr lang="en-US" b="1" dirty="0" err="1" smtClean="0">
                <a:latin typeface="Verdana" panose="020B0604030504040204" pitchFamily="34" charset="0"/>
                <a:ea typeface="Verdana" panose="020B0604030504040204" pitchFamily="34" charset="0"/>
                <a:cs typeface="Verdana" panose="020B0604030504040204" pitchFamily="34" charset="0"/>
              </a:rPr>
              <a:t>licht</a:t>
            </a:r>
            <a:r>
              <a:rPr lang="en-US" b="1" dirty="0" smtClean="0">
                <a:latin typeface="Verdana" panose="020B0604030504040204" pitchFamily="34" charset="0"/>
                <a:ea typeface="Verdana" panose="020B0604030504040204" pitchFamily="34" charset="0"/>
                <a:cs typeface="Verdana" panose="020B0604030504040204" pitchFamily="34" charset="0"/>
              </a:rPr>
              <a:t> en de </a:t>
            </a:r>
            <a:r>
              <a:rPr lang="en-US" b="1" dirty="0" err="1" smtClean="0">
                <a:latin typeface="Verdana" panose="020B0604030504040204" pitchFamily="34" charset="0"/>
                <a:ea typeface="Verdana" panose="020B0604030504040204" pitchFamily="34" charset="0"/>
                <a:cs typeface="Verdana" panose="020B0604030504040204" pitchFamily="34" charset="0"/>
              </a:rPr>
              <a:t>orde</a:t>
            </a:r>
            <a:r>
              <a:rPr lang="en-US" b="1" dirty="0" smtClean="0">
                <a:latin typeface="Verdana" panose="020B0604030504040204" pitchFamily="34" charset="0"/>
                <a:ea typeface="Verdana" panose="020B0604030504040204" pitchFamily="34" charset="0"/>
                <a:cs typeface="Verdana" panose="020B0604030504040204" pitchFamily="34" charset="0"/>
              </a:rPr>
              <a:t>.</a:t>
            </a:r>
            <a:endParaRPr lang="nl-NL" dirty="0"/>
          </a:p>
        </p:txBody>
      </p:sp>
    </p:spTree>
    <p:extLst>
      <p:ext uri="{BB962C8B-B14F-4D97-AF65-F5344CB8AC3E}">
        <p14:creationId xmlns:p14="http://schemas.microsoft.com/office/powerpoint/2010/main" val="3017502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059832" y="2204864"/>
            <a:ext cx="5879395" cy="440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414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99592" y="5055319"/>
            <a:ext cx="7711008"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DCD99"/>
                </a:solidFill>
                <a:latin typeface="Viner Hand ITC" panose="03070502030502020203" pitchFamily="66" charset="0"/>
                <a:ea typeface="+mj-ea"/>
                <a:cs typeface="+mj-cs"/>
              </a:defRPr>
            </a:lvl1pPr>
          </a:lstStyle>
          <a:p>
            <a:r>
              <a:rPr lang="nl-NL" dirty="0" smtClean="0"/>
              <a:t>De Smeltoven van Egypte</a:t>
            </a:r>
            <a:endParaRPr lang="nl-NL" dirty="0"/>
          </a:p>
        </p:txBody>
      </p:sp>
    </p:spTree>
    <p:extLst>
      <p:ext uri="{BB962C8B-B14F-4D97-AF65-F5344CB8AC3E}">
        <p14:creationId xmlns:p14="http://schemas.microsoft.com/office/powerpoint/2010/main" val="1071595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014464" y="980728"/>
            <a:ext cx="5728055" cy="1323439"/>
          </a:xfrm>
          <a:prstGeom prst="rect">
            <a:avLst/>
          </a:prstGeom>
          <a:noFill/>
        </p:spPr>
        <p:txBody>
          <a:bodyPr wrap="square" rtlCol="0">
            <a:spAutoFit/>
          </a:bodyPr>
          <a:lstStyle/>
          <a:p>
            <a:pPr lvl="0">
              <a:spcBef>
                <a:spcPct val="20000"/>
              </a:spcBef>
              <a:defRPr/>
            </a:pPr>
            <a:r>
              <a:rPr lang="nl-NL" sz="2000" dirty="0">
                <a:latin typeface="Verdana" pitchFamily="34" charset="0"/>
              </a:rPr>
              <a:t>‘Hierdoor zullen ze geloven dat de HEER, de God van hun voorouders, de God van Abraham, de God van </a:t>
            </a:r>
            <a:r>
              <a:rPr lang="nl-NL" sz="2000" dirty="0" err="1">
                <a:latin typeface="Verdana" pitchFamily="34" charset="0"/>
              </a:rPr>
              <a:t>Isaak</a:t>
            </a:r>
            <a:r>
              <a:rPr lang="nl-NL" sz="2000" dirty="0">
                <a:latin typeface="Verdana" pitchFamily="34" charset="0"/>
              </a:rPr>
              <a:t> en de God van Jakob, aan jou verschenen is.’</a:t>
            </a:r>
          </a:p>
        </p:txBody>
      </p:sp>
      <p:pic>
        <p:nvPicPr>
          <p:cNvPr id="3079" name="Picture 7" descr="sin/samekh: palmb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36525"/>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n: ontkiemend zaad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50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ah: figuur met geheven handen en gebogen knieë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4350" y="-136525"/>
            <a:ext cx="114300" cy="1428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data:image/jpeg;base64,/9j/4AAQSkZJRgABAQAAAQABAAD/2wCEAAkGBxQRERUUEhQVFBUWFxUXGBcXFBQZFxYXFRgXFhoXFRgYHCggGBwlGxQXITEhJSorLi4uGCAzODUsNygtLisBCgoKDg0OGhAQGywmICQ0LCwsMCwsLCwtLCwsLCwsLCwsLCwsLCwsLCwsLCwsLCwsLCwsLCwsLCwsLCwsLCwsLP/AABEIAPsAyQMBEQACEQEDEQH/xAAcAAEAAQUBAQAAAAAAAAAAAAAABgECBAUHAwj/xAA6EAACAQIDBQUGBAYCAwAAAAAAAQIDEQQFIQYSMUFRE2FxgZEHIjJSsfBCocHRI2JyguHxM5IUFrL/xAAaAQEAAwEBAQAAAAAAAAAAAAAAAwQFAgEG/8QAKhEBAAICAgICAQMEAwEAAAAAAAECAxEEEiExE0EiBVFhFCMygRVCkbH/2gAMAwEAAhEDEQA/AOGgAAAAAAAAAAAAAAAAAAAAAAAAAAAAAAAAAAAAAAAAAAAAAAAAAAAAAAAAAAAAAAAAAAAAAAAAAAAAAVQFAAAAAA9cNT3pRj1aXq7CfEbexG502W0+ULC13Ti96LSlF9z6nFLxaNw6vSaTqWoO3AAAAAAAAAAAAAAAAAAAAAAAAAAK2AmHs+2eVaqq1dNUIO92tJSXLwRXzZq01E/azgw2vE2j6a7bnMYYjGTlS/44+7Hv3ea7rkmKkVjwjzZJvPlHyREAAAAAAAAAAAAAAAAAAAAAAAAACQbJbOyxlTVPsoNb8l0+VPqQZ8/xV3rcrPH4/wA1tb0mPtA2lp0aEcFhEopJbzX4V8vizzFEZI7S9yzbFM1iXL2WFVQAAAAAAAAAAAAAAAAAAAAAAAAAelKDk0lxbSXi9BJDrVSU8oy/Tde9FrT55ri/vkUI7ZMn8NS3x48Xj25LWqOUnKTu3q31ZeiNRqGba02ncvM9cgAAAAAAAAAAAAAAAAAAAAAAABVAZ2TW/wDIpbzst+N35nOWPxlLh/yjSd+0+UHQpOlJuKlqnfjZ2ZQ4UUi86nbQ503msTMac2kaLKUAAAAAAAAAAAAAAAAAAAAAAAAAAC+M7O65CfMaexOp26plsqWYYLsrRXu6zfGMlz9TJmbYcuqx4bETXNi3aXNs2y2eHqOnOztwkuEl1TNOl4vG4ZWTHNJ1LCsdo1AAAAAAAAAAAAAAAAAAAAAAAAAAA2mS5nKjK1/dk1dfqQZ8UZKys8bN8dnTMTkVHGYWz3VK14zlKz3uqXQzcF/jt+LUzV+av5OTYzDypTlCatKLszYraLRuGJes1nUvA9cgAAAAAAAAAAAAAAAAAAAAAAAAAuR79PXW9icpqVcPGUpK+6rJvWxicmvbJOpb/EyRTHHaEK2+w25XTas2mn/b/su8KZ6TWfpn/qER3i0faLl1ngAAAAAAAAAAAAAAAAAAAAAACqAvhByaSTbfBLVvyH091KV7O7G1qk4yqwcIpp7rWr8VyRT5HJ6/jX20eJwu/wCdvTr+FqwVLs2oqUVo1pwKEavH8r98c4p8f4uNe0PHqrirL8Cs33/djS4lZjHufcsnl2ib6j0ixZVAAAAAAAAAAAAAAAAAAAAAFQPfB4SdaahTjKcnwUVdnlpiI3LqtZtOoTXJPZ7KdnWbX8kf1ZQvzZ3qkNbD+mRMdskup5BsxhMNSUoU4RnHi7Xk/Fs4vM3rEzPp78cY7zER4l6bQ5jFRUoWV9G9LnGW0WjtVNxYmszS305ltJtUqd1Td6n08f2PeNx7TbtPp5zeXWK9I9ud1ajk227tu7fVs1daYUztYHiqAWAoAAAAAAAAAAVAzJ04QS3ldsCztafyP1AdrT+R+oFYTpt23WvMDyxVLdlbzA8QLkh6Ijfh2/2bZFSw9GM1OPbzV5X718KvyVzLy5vkv+Fv9NjFx/jpu9W92jxkKEd5WhK/v8LLncgtO/UeVzFfX+U+HPq/tAjSct29RtW7vUsYuLk1uVXlczHMxFfpFM32vr11u33I34R4+paxcalI/dQy8u9p3HhH5SuWYVZnageKAAKgUAAAAAAAAAAM2jTjGKlLnwA8MRW33fgB60MHdXen1A9amBXJ2+gGDKLT8AM2FSNTSXH74AYlaG62ugGRlVPeqwX8yI80zGOZhNx43kiJdtwWW1dyLUHa3cfPxhvHmX1McjFEdduce0POKs6vYSbSpr3lzbu2r+CZr8LHqnafbB/UMv8Ac619IfcvM5aeAAAAAAAAAAAAAAAAAycR8EPBgY6A3N0A3gNfj/i8l+oHlhfjj4gXY3435fRAe2UT3a0H0kcZP8ZSYp1aHccszmHYxc7zk/w3ehi5NV/K8zMtzFWb/jTWkI2+yj/yZdvShaaVpRvfeS4NX5lji8uInpPpFzOBbXevtzucbOz0a4o1fH0xZiYnUrWHigAAAAAAAAAAAAAAAD3rv3YeDA8UBk0cTZWfqBe8UvEDEnJt3YF+G+NeIFcX8b8vogPOLBvSU5Nn7TV3rZJrqZ/I48y1eJyoq6Xs3jqUqe9ZSk3ZJ2dijFIx139r+XLOS2t6h4bUbN4PEp9pJQq8pU4q67n18ybHyLY5/KVbJxPlj8YckzvJ54ae7L3o8pLg/Lk+408OauWN1Zmfj3wzqzWMlV1AAAAAAAAAAAAAAAMrs96Kty+2BdRo7ru9enQDJ7UB2oFlX3lZ+vQDHpYdp3utPEDxryvJv700AsAJh7E6bbKs8qUWrN6epBk49b+ljHyZr/knuyuZwrxe+3dcXfh+7Zk58HSfLc43I7x+LKznL416LTXG9uq6Mr4Ms47doW+TgjLj1PtybFUXCcovjFteh9JW3aImPt8levW01n6eR64AKgV3ALQAAAAAAAAAD2hBWu2wLoUk+Df+QLUk+bAr2a6sCrpacfz0AOkuvq0BV0Y2b3vuw0MewCwF0YtvTVh77dT9neycox7TEQnHetuxs00usr8Prr6ZvLyVm0Vlq8OlqR2hNs7ymnGi3SfC2l7+JUvhpNe1Ghi5V99bw4VtVFLFTt3fRGrxd/FDE5uvmnTUFhUAAAAAAAAAAAAAAZNP4fvvAq27aW9V9AKQvpe1vFAG/p+4De08v9gHN3sr6jb2ImfSSZNsTXxDUptUYPi5Jtrv3dPqirfl46+F7H+nZrxtNqXsow0IqUq1Sque7aK/JMhzcu9Yi0enePhVmZrbcSycy9mmDpwU6caklzvN6LvGXk3im6pePxMdr9bLMr2fw9FpwhGLXO12vNlCeTe/i0tevDxUj8awmeEzyFOO58S6vl/gsUzV11lTy8OZntDXZ7jVQjKpve5Zt9EiKcdoyRNPtxGSJpMX+nz/AJri+2rTqfNJteHL8jZpXrWIYeS3a0yxDtwAAAAAAAAAAAAAAuU31Ab76gN99QDm+oFYyYHXvZ5sPTVNV8TJdpJXjF/hvwTvz6+Jn589bz1i2tNTjYrYvM1TTGYVUV71pXXutcLdy8ynaIrG587a2HJ8nivjTXYLOFCbi/hlo+l+TI8dp31n075OKvXtHuFa+aXjOnJq3LXpqMXae2Of9K1prWa3hGpZglxZFGOy7/UV0xMbtLRpLWav0Wr+/As4+Ne3qEGbm46V8yhm0e1VTFJU/hpx4LnL+p/oa2HDGOuvt87yM85LTMeIR5kyuoAAAAAAAAAAAAAAAAAAAGdktNSr01JXW+m11trYjy260mUuCne8Q7xhs+lupbkLL+UwLZ5mfMPqK8KNe2FtPtJTpUJSmt21rRXOT+W5Phics9YV8sxxo7S5Nme1Vaq/de4uSXHzbNOnFpX2yc3PyX8R4hrZZnWlxqzf9zJoxUj6Vfmvr28J15PjKT82ddKx9PPkvP2Qws3qoSf9rHap8d5+pWVKbi7STT71Y9iYn05tWY8SsaDlQAAAAAAAAAAAAAAABUAAAystnu1IvvI80bpMJ+PbV4dq2QcKsN+etre71fiYlcNYmbT9Pob8m3WK0+23z3IaFeg+3ppxv7sY6ST4K0lqS4rzSPk9Qr3r81vj9/y53U2BpN+66iXS6f5tHf8AyN/2df8AEY9e0jyP2ZYXs+0qRlN30UptLxduJN/UZLY5t6U8nFx0yRWElxWzuHw9GKp0aUHLi1FX0142vzRFkvf44iZ8yn41KTmmYjxDAwmXqc1FW79ORTpE2trbUy2rjp202uIy2jJOEaNOa4SlJJ/Un+S0T1xx/tmzWtvyyf8AiCbWezyhKLnh6kKVTV9n+CXcvlf5FrFybV8ZZVcvD7+cUOU16Lg3GSaknZp8maETExuGZas1nUw8j1yAAAAAAAAAAACtgPXD4WdR7sIuT6JNv8jyZiPMu60tadRCV5f7N8dUUXKEaSla2/JXs+do3/Mr35WOqenEyW3/AAzcx9mNeg0pVabb10UiPLza4/pY4/6dfNvTUYnYjEx+Ddqd0XZ/mMfPxXe5P0vNTy0uOy2th5WrU503y3otX8Hz8i3Fot6Z80tSfKZbI50t2192Sa8H+5m8vDqPDV43I3pPcbnLlCC0fgyvltPx1XeJERktLwhj/Eq7mZaW403uBzKXYNd+mv3zRZ7zGGWblpFs0MLaDM2407NWSf31PMtpmsOuLFa2s02DzpwlJ7yvuu2rOMe9zp3yMldRtTFbTbzjSj7q04P4m+R11t01COlqTftZn0cDdq0lvc1Z2XmQTWszERK3XNMe48IH7QsnWlaK1Xxd66mlwM07+OzL/VOPGvkqgTNRhCYF3aMCwAAAAAAACqAn+yvs0r4iCrVoyhTdmo8JyXG7+VW8yvlzdY/HyucfBW0/3J0nuCyOnh4WpwjFdbcdVrfmZWW17eZl9BhpipHWsJFgcRv0d18afTp9po5tabY/P0gy4opl3HqWs2mq3lB/y9xHyLdus/wtcCOkWiWtyqp/Gh/UuP396EGKIi8LHJtvHKQYjC0a/advGM4LRqSuvvQt4sn9y1/2Y+Sn4VpEe3I9odkuznKrgm7Jt9ne7S/kb4ruZcxc6mT8MiPL+m3xV74//Gpw+1M0lGotVpp9GTX4kWjwq4uZNJntDY0tq6dtW/RlWeFkXY/UMevb3jt1CEHGMXK+v3fuJa8S/XrKvk5tO24ajMtta1VbsVGMeXNrw6E+PiVrHnyrX5t5nx4aKeZ1XxqS8nb6FiMNI9QgtyMlvcvXB4+opx1b1X1OL4qzWXeLPft7dqyaNSslGCjCL5vi1z1/YxZrudQ+grMUrFrTtgbaZa40pQnzjK3o9foMdZxZIl1ly1zYbOKtH0D5WY14Wh4AAAAAAAAVQHSPZVsxSq1FXxN7L/jTXu3X43+hT5Geu/j20ePxb6+XTuuDhuL3WpU+7jr4EFImn8w9yfl79o7tRjYUX7tndaW4JdGR5pjf4tHiRNo/PwgOM2tVCT3ppJpppdPIix8a9vXp3yeTjrGp9ovme2CqcHN2ejfQsU/T51qVH/koifG/5Uy/a506ialdJ81o/wBT2eHNfOnf9fFo1tM6e1MatJpO0pNX10aZSvjvSsxpbwXpa0T+z1wMt+UY9Wl9ClWs9tNa2TVdrNstgKWI1w/u10rtt+7O3KXR95sYeVGOYx+3znI485o+T05FmWW1MPUdOtBwkuT+qfBrwNStq2jcSybUtWfyhiSPXMrQ8VSBCdbGbG1Kn8eot1R1jB/FJr8TXJFHk8iNTSs+WpwuN+UXvDsWSYODpJP3ZxSv5cLFKuKttT9r+e+Slv4RvbjEpYWpvvWCe7w4cDzBE2t0t9SjzTFK9o9S4QzdYC08AAAAAAAADKy7D9pUhD5ml5c/yOMlulZslw073iruWUUlCmox4JWWltFqfPfJMzM7fXUxRWkRpsamdPDQc963i9PPyuT0tb1VWz4aTG7R6ci2u2xniKjVKTjTTev4pd/cjSwcWKRufbEzcy1vFfSIyk27viW/SjMzPlS4eCAycLjJU+D06cji+Oto8psea1J8J3sbtCu1gpvg15dDLzcfpbs28XKjJTq6hl2Oi9+pdePS65lXDMdrXl3kpM1rRFMzwsMRvdpCMk23Zrg3rp0Ia8jJS89ZaX9JjvjiLxtrsH7MqGIUnGdSnbkrNesv3NPj83Jes7jcwxOZ+n48VoiviJXYH2S053Tr1E1y3Yr1JMXNnJ41qVbLwq49TvcM/LtjKWDqq0E5x13pXl6J6eaK+bkZJnUy0uNxMEV7RCWdvCEXvOLb5pL68OXA47UiNz7SRitM+PTU4jMXvb0dLdOdr9PEh+S2/CzOGvXUoP7T8/U1GlF6ySlNdFyT729fBGlxsUzeckvn+Vlitfij6c4ZfZygAAAAAAAADfbEUVPG0ovRXf0ZByYiccxK1xJ65Yl9C4TBUFCypylx1TMmPjj/ABjbWtlzTPmdOb+2GEqNKlGDkozlJO6s9Fe330LXDx17zKHncm9scV/+OTXNNjLQ8VQG02fyGtjaypUI3b4t/DFdZPkc2vWseXdaTafHp0vBezCjR0xE+1muSul6L/JRy8m8T4a3H4eOY3MbZn/q+FjqqKi+TV0/VFO3IyT4mWpj4eKPNYbbA5FLs5ypzsuj5vpfl/kjpj7VmyPLkjHeKtTUhOm7Ti4vv5+D5lWa/u0KZYn02GUZo6U0+T0fgSYMk0t/CPlYa5KzH239XG7lRSiuP35kmW/x5e0KFMXyY9T9MPaKveUZLmub/Th535kvJncxZ3wYiImGgq4nzf35kERteteI8IvtHtNGknGDU6nTRpd7as/Iv8fiTbzb0yeXz60jrX255iK0pycpPek3dt8zUiIiNQwLWm07l5HrkAAAAAAAAAbHIMV2WIpTfBS18Hp+pFmp3pNUuG/S8S75hNo3KCVKyXC/NmPfJNI61jT6HDxq5Pyu0W1uAljaDpzm2096LbbtJK30dhgzzjvuU3J4dMmPVYcezPK6uHlu1YSj0bTs/B8GbVL1vG4fMZMVsczEsHdJNSibXI8grYqajTg7N6yae6vPn4IivlrSE+Lj3vPrw+g9kNnKeBjGlSWtrzm/inJrizPvbvmif4X61imPX8saOMUajU7Xcndu1u8rVt+XlqWp/b3DU55n1PR3969uPLkR9bWjz7gxZK0t134Z2zebwlTnHe1utP2O4nVJiUWeO2SJht81pxnhlez1XFI91vFEucE6z6RirgILhdeDK1qw1ImZh70N6bUN58kd6+SYiUF8cY6zMM3NMinKUYKo29Xdx4Lo9dUTWx2iYpHlUxZo83nwhu1OyOZqP8Ddqw5qm7VF/wBn/wDLL+DDSvv2zuTyr28Vnw5bi8POnNxqRlCa4qSal5pl2NM223gz1yoAAAAAAAAAAVQEz2S2gcLRb4GZyuPMT2q3OBy/+sur7NYinXd5brUVfv8A9FTDWJme30u8nLMUjp9pFPL6VZXmozirrdlGLSLNPyntvwzbzMfjMeZQ9bH4Zzco0aK1bVorTwOZyZJ/7LlcOKsbmvlvMuy6nSlF70dGrJWt3aLxPIiIndpMl56TWsNjm2ZQpTve1ldu9tEr+lkeZZ/uR1Vccf257OD7YbXOtUnGjK0N53kvxf093eXcHEisza3tDyOfaYilPpE3iZfNL/sy31r+zP72/dsstz+rRfG6/P1IMnGpeE9OXevhKqHtAk6e5KTXDirrTvRVtw7RXrErmLnUi8Wn2yqG2KfFxfg9fQrX4t4aWPn1n9ks2PzynUm2+KV+Qx0628ueTm+TH+KR4DHxlUcpPjwvy7iPFnj5Zm324zYf7MVq3EsdR3t11IqSV7b1n6czTtaI8suMd/qEY29wGDxWEr1a27enTcoyXxRaTtbz5cyPBk7X8S6z0mlNWh86GgzlAAAAAAAAAAABfSqOLuuJ5MbdVtNZ3CVbPbVOk/e0urdxSy8T31aGPm+Iiyf4TbBSouKle6KdMd61msrdctLXi22NHaBfMQRiu0v6jHryw8btdTp6yndrkuL8ixj42S0q2bm4qx7Q/ajbGrjG4/BT+VPWX9TX0NLHgrWe0+2Fl5Nr+I9Iy2WFZQ8AABVA3LJweOqUpb1OTi+5nlqRb3DuMlobjD7ZYqHCS84lS36fhnzpbr+oZo+2TPb7Fyd32ba4Nw1V+mpNGCkRpF/VZJa7N9psRiY7lSfuXvuRVotrm1zPceCmP/Fzk5F8kas0xKgUAAAAAAAAAAAACoBStwAudR9X6s81DrtP7rT1yAUAAAAAAAAAAAAAAAAAAAAAAAAAAAAAAAAAAAAAAAAAAAA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5" name="Groep 14"/>
          <p:cNvGrpSpPr/>
          <p:nvPr/>
        </p:nvGrpSpPr>
        <p:grpSpPr>
          <a:xfrm rot="10800000">
            <a:off x="989348" y="3284984"/>
            <a:ext cx="2646548" cy="3304893"/>
            <a:chOff x="5076057" y="3148443"/>
            <a:chExt cx="2646548" cy="3304893"/>
          </a:xfrm>
        </p:grpSpPr>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7" y="3148443"/>
              <a:ext cx="2646548" cy="330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al 8"/>
            <p:cNvSpPr/>
            <p:nvPr/>
          </p:nvSpPr>
          <p:spPr>
            <a:xfrm>
              <a:off x="5697489" y="4221087"/>
              <a:ext cx="1152128" cy="1027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 name="Tekstvak 28"/>
          <p:cNvSpPr txBox="1"/>
          <p:nvPr/>
        </p:nvSpPr>
        <p:spPr>
          <a:xfrm>
            <a:off x="6051583" y="5806550"/>
            <a:ext cx="1959896" cy="584775"/>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Symbool van macht &amp; gezag</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PIJL-RECHTS 29"/>
          <p:cNvSpPr/>
          <p:nvPr/>
        </p:nvSpPr>
        <p:spPr>
          <a:xfrm>
            <a:off x="4067944" y="4263964"/>
            <a:ext cx="659686" cy="739502"/>
          </a:xfrm>
          <a:prstGeom prst="rightArrow">
            <a:avLst/>
          </a:prstGeom>
          <a:solidFill>
            <a:srgbClr val="DCC69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nl-NL">
              <a:solidFill>
                <a:prstClr val="white"/>
              </a:solidFill>
            </a:endParaRPr>
          </a:p>
        </p:txBody>
      </p:sp>
      <p:pic>
        <p:nvPicPr>
          <p:cNvPr id="31"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8650" y="3473789"/>
            <a:ext cx="2319851" cy="231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kstvak 31"/>
          <p:cNvSpPr txBox="1"/>
          <p:nvPr/>
        </p:nvSpPr>
        <p:spPr>
          <a:xfrm>
            <a:off x="1701800" y="5683440"/>
            <a:ext cx="1959896" cy="830997"/>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Symbool van het kwade in Egypte</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76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771800" y="1196752"/>
            <a:ext cx="5616624" cy="400110"/>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Sobek</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is de </a:t>
            </a:r>
            <a:r>
              <a:rPr lang="en-US"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Egyptische</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God van de </a:t>
            </a:r>
            <a:r>
              <a:rPr lang="en-US"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Nijl</a:t>
            </a: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3368" b="13444"/>
          <a:stretch/>
        </p:blipFill>
        <p:spPr bwMode="auto">
          <a:xfrm>
            <a:off x="35314" y="4681445"/>
            <a:ext cx="9108686" cy="220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thishollowearth.files.wordpress.com/2010/09/sobek-crocodile-god.jpg?w=223&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204864"/>
            <a:ext cx="21240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89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683568" y="3356992"/>
            <a:ext cx="4824536" cy="2862322"/>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Ezechiël</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29:3</a:t>
            </a:r>
          </a:p>
          <a:p>
            <a:r>
              <a:rPr lang="nl-NL" sz="2000" dirty="0" smtClean="0">
                <a:latin typeface="Verdana" panose="020B0604030504040204" pitchFamily="34" charset="0"/>
                <a:ea typeface="Verdana" panose="020B0604030504040204" pitchFamily="34" charset="0"/>
                <a:cs typeface="Verdana" panose="020B0604030504040204" pitchFamily="34" charset="0"/>
              </a:rPr>
              <a:t>“Dit </a:t>
            </a:r>
            <a:r>
              <a:rPr lang="nl-NL" sz="2000" dirty="0">
                <a:latin typeface="Verdana" panose="020B0604030504040204" pitchFamily="34" charset="0"/>
                <a:ea typeface="Verdana" panose="020B0604030504040204" pitchFamily="34" charset="0"/>
                <a:cs typeface="Verdana" panose="020B0604030504040204" pitchFamily="34" charset="0"/>
              </a:rPr>
              <a:t>zegt God, de HEER: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Farao</a:t>
            </a:r>
            <a:r>
              <a:rPr lang="nl-NL" sz="2000" dirty="0">
                <a:latin typeface="Verdana" panose="020B0604030504040204" pitchFamily="34" charset="0"/>
                <a:ea typeface="Verdana" panose="020B0604030504040204" pitchFamily="34" charset="0"/>
                <a:cs typeface="Verdana" panose="020B0604030504040204" pitchFamily="34" charset="0"/>
              </a:rPr>
              <a:t>, ik keer me tegen je,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jij</a:t>
            </a:r>
            <a:r>
              <a:rPr lang="nl-NL" sz="2000" dirty="0">
                <a:latin typeface="Verdana" panose="020B0604030504040204" pitchFamily="34" charset="0"/>
                <a:ea typeface="Verdana" panose="020B0604030504040204" pitchFamily="34" charset="0"/>
                <a:cs typeface="Verdana" panose="020B0604030504040204" pitchFamily="34" charset="0"/>
              </a:rPr>
              <a:t>, koning van Egypte,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jij</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b="1" dirty="0">
                <a:latin typeface="Verdana" panose="020B0604030504040204" pitchFamily="34" charset="0"/>
                <a:ea typeface="Verdana" panose="020B0604030504040204" pitchFamily="34" charset="0"/>
                <a:cs typeface="Verdana" panose="020B0604030504040204" pitchFamily="34" charset="0"/>
              </a:rPr>
              <a:t>grote krokodil</a:t>
            </a:r>
            <a:r>
              <a:rPr lang="nl-NL" sz="2000" dirty="0">
                <a:latin typeface="Verdana" panose="020B0604030504040204" pitchFamily="34" charset="0"/>
                <a:ea typeface="Verdana" panose="020B0604030504040204" pitchFamily="34" charset="0"/>
                <a:cs typeface="Verdana" panose="020B0604030504040204" pitchFamily="34" charset="0"/>
              </a:rPr>
              <a:t> die daar ligt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in </a:t>
            </a:r>
            <a:r>
              <a:rPr lang="nl-NL" sz="2000" dirty="0">
                <a:latin typeface="Verdana" panose="020B0604030504040204" pitchFamily="34" charset="0"/>
                <a:ea typeface="Verdana" panose="020B0604030504040204" pitchFamily="34" charset="0"/>
                <a:cs typeface="Verdana" panose="020B0604030504040204" pitchFamily="34" charset="0"/>
              </a:rPr>
              <a:t>de waterstromen van de Nijl,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jij </a:t>
            </a:r>
            <a:r>
              <a:rPr lang="nl-NL" sz="2000" dirty="0">
                <a:latin typeface="Verdana" panose="020B0604030504040204" pitchFamily="34" charset="0"/>
                <a:ea typeface="Verdana" panose="020B0604030504040204" pitchFamily="34" charset="0"/>
                <a:cs typeface="Verdana" panose="020B0604030504040204" pitchFamily="34" charset="0"/>
              </a:rPr>
              <a:t>die zegt: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nl-NL" sz="2000" dirty="0">
                <a:latin typeface="Verdana" panose="020B0604030504040204" pitchFamily="34" charset="0"/>
                <a:ea typeface="Verdana" panose="020B0604030504040204" pitchFamily="34" charset="0"/>
                <a:cs typeface="Verdana" panose="020B0604030504040204" pitchFamily="34" charset="0"/>
              </a:rPr>
              <a:t>De Nijl is van mij,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ik </a:t>
            </a:r>
            <a:r>
              <a:rPr lang="nl-NL" sz="2000" dirty="0">
                <a:latin typeface="Verdana" panose="020B0604030504040204" pitchFamily="34" charset="0"/>
                <a:ea typeface="Verdana" panose="020B0604030504040204" pitchFamily="34" charset="0"/>
                <a:cs typeface="Verdana" panose="020B0604030504040204" pitchFamily="34" charset="0"/>
              </a:rPr>
              <a:t>heb hem voor mijzelf gemaakt.’</a:t>
            </a: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052736"/>
            <a:ext cx="4468813"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014464" y="548680"/>
            <a:ext cx="6022032" cy="2246769"/>
          </a:xfrm>
          <a:prstGeom prst="rect">
            <a:avLst/>
          </a:prstGeom>
          <a:noFill/>
        </p:spPr>
        <p:txBody>
          <a:bodyPr wrap="square" rtlCol="0">
            <a:spAutoFit/>
          </a:bodyPr>
          <a:lstStyle/>
          <a:p>
            <a:pPr>
              <a:spcBef>
                <a:spcPct val="20000"/>
              </a:spcBef>
              <a:defRPr/>
            </a:pP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Ex.7:</a:t>
            </a:r>
            <a:r>
              <a:rPr lang="nl-NL" sz="2000" dirty="0">
                <a:latin typeface="Verdana" panose="020B0604030504040204" pitchFamily="34" charset="0"/>
                <a:ea typeface="Verdana" panose="020B0604030504040204" pitchFamily="34" charset="0"/>
                <a:cs typeface="Verdana" panose="020B0604030504040204" pitchFamily="34" charset="0"/>
              </a:rPr>
              <a:t>Het hart van Farao is onvermurwbaar, hij weigert het volk te laten gaan. 15 Ga in de morgen tot Farao; zie, hij is gewoon naar het water te gaan, gij zult hem opwachten aan de oever van de Nijl en de staf, die in een slang veranderd is geweest, in uw hand nemen. </a:t>
            </a: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3079" name="Picture 7" descr="sin/samekh: palmb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36525"/>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n: ontkiemend zaad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50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ah: figuur met geheven handen en gebogen knieë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4350" y="-136525"/>
            <a:ext cx="114300" cy="1428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data:image/jpeg;base64,/9j/4AAQSkZJRgABAQAAAQABAAD/2wCEAAkGBxQRERUUEhQVFBUWFxUXGBcXFBQZFxYXFRgXFhoXFRgYHCggGBwlGxQXITEhJSorLi4uGCAzODUsNygtLisBCgoKDg0OGhAQGywmICQ0LCwsMCwsLCwtLCwsLCwsLCwsLCwsLCwsLCwsLCwsLCwsLCwsLCwsLCwsLCwsLCwsLP/AABEIAPsAyQMBEQACEQEDEQH/xAAcAAEAAQUBAQAAAAAAAAAAAAAABgECBAUHAwj/xAA6EAACAQIDBQUGBAYCAwAAAAAAAQIDEQQFIQYSMUFRE2FxgZEHIjJSsfBCocHRI2JyguHxM5IUFrL/xAAaAQEAAwEBAQAAAAAAAAAAAAAAAwQFAgEG/8QAKhEBAAICAgICAQMEAwEAAAAAAAECAxEEEiExE0EiBVFhFCMygRVCkbH/2gAMAwEAAhEDEQA/AOGgAAAAAAAAAAAAAAAAAAAAAAAAAAAAAAAAAAAAAAAAAAAAAAAAAAAAAAAAAAAAAAAAAAAAAAAAAAAAAVQFAAAAAA9cNT3pRj1aXq7CfEbexG502W0+ULC13Ti96LSlF9z6nFLxaNw6vSaTqWoO3AAAAAAAAAAAAAAAAAAAAAAAAAAK2AmHs+2eVaqq1dNUIO92tJSXLwRXzZq01E/azgw2vE2j6a7bnMYYjGTlS/44+7Hv3ea7rkmKkVjwjzZJvPlHyREAAAAAAAAAAAAAAAAAAAAAAAAACQbJbOyxlTVPsoNb8l0+VPqQZ8/xV3rcrPH4/wA1tb0mPtA2lp0aEcFhEopJbzX4V8vizzFEZI7S9yzbFM1iXL2WFVQAAAAAAAAAAAAAAAAAAAAAAAAAelKDk0lxbSXi9BJDrVSU8oy/Tde9FrT55ri/vkUI7ZMn8NS3x48Xj25LWqOUnKTu3q31ZeiNRqGba02ncvM9cgAAAAAAAAAAAAAAAAAAAAAAABVAZ2TW/wDIpbzst+N35nOWPxlLh/yjSd+0+UHQpOlJuKlqnfjZ2ZQ4UUi86nbQ503msTMac2kaLKUAAAAAAAAAAAAAAAAAAAAAAAAAAC+M7O65CfMaexOp26plsqWYYLsrRXu6zfGMlz9TJmbYcuqx4bETXNi3aXNs2y2eHqOnOztwkuEl1TNOl4vG4ZWTHNJ1LCsdo1AAAAAAAAAAAAAAAAAAAAAAAAAAA2mS5nKjK1/dk1dfqQZ8UZKys8bN8dnTMTkVHGYWz3VK14zlKz3uqXQzcF/jt+LUzV+av5OTYzDypTlCatKLszYraLRuGJes1nUvA9cgAAAAAAAAAAAAAAAAAAAAAAAAAuR79PXW9icpqVcPGUpK+6rJvWxicmvbJOpb/EyRTHHaEK2+w25XTas2mn/b/su8KZ6TWfpn/qER3i0faLl1ngAAAAAAAAAAAAAAAAAAAAAACqAvhByaSTbfBLVvyH091KV7O7G1qk4yqwcIpp7rWr8VyRT5HJ6/jX20eJwu/wCdvTr+FqwVLs2oqUVo1pwKEavH8r98c4p8f4uNe0PHqrirL8Cs33/djS4lZjHufcsnl2ib6j0ixZVAAAAAAAAAAAAAAAAAAAAAFQPfB4SdaahTjKcnwUVdnlpiI3LqtZtOoTXJPZ7KdnWbX8kf1ZQvzZ3qkNbD+mRMdskup5BsxhMNSUoU4RnHi7Xk/Fs4vM3rEzPp78cY7zER4l6bQ5jFRUoWV9G9LnGW0WjtVNxYmszS305ltJtUqd1Td6n08f2PeNx7TbtPp5zeXWK9I9ud1ajk227tu7fVs1daYUztYHiqAWAoAAAAAAAAAAVAzJ04QS3ldsCztafyP1AdrT+R+oFYTpt23WvMDyxVLdlbzA8QLkh6Ijfh2/2bZFSw9GM1OPbzV5X718KvyVzLy5vkv+Fv9NjFx/jpu9W92jxkKEd5WhK/v8LLncgtO/UeVzFfX+U+HPq/tAjSct29RtW7vUsYuLk1uVXlczHMxFfpFM32vr11u33I34R4+paxcalI/dQy8u9p3HhH5SuWYVZnageKAAKgUAAAAAAAAAAM2jTjGKlLnwA8MRW33fgB60MHdXen1A9amBXJ2+gGDKLT8AM2FSNTSXH74AYlaG62ugGRlVPeqwX8yI80zGOZhNx43kiJdtwWW1dyLUHa3cfPxhvHmX1McjFEdduce0POKs6vYSbSpr3lzbu2r+CZr8LHqnafbB/UMv8Ac619IfcvM5aeAAAAAAAAAAAAAAAAAycR8EPBgY6A3N0A3gNfj/i8l+oHlhfjj4gXY3435fRAe2UT3a0H0kcZP8ZSYp1aHccszmHYxc7zk/w3ehi5NV/K8zMtzFWb/jTWkI2+yj/yZdvShaaVpRvfeS4NX5lji8uInpPpFzOBbXevtzucbOz0a4o1fH0xZiYnUrWHigAAAAAAAAAAAAAAAD3rv3YeDA8UBk0cTZWfqBe8UvEDEnJt3YF+G+NeIFcX8b8vogPOLBvSU5Nn7TV3rZJrqZ/I48y1eJyoq6Xs3jqUqe9ZSk3ZJ2dijFIx139r+XLOS2t6h4bUbN4PEp9pJQq8pU4q67n18ybHyLY5/KVbJxPlj8YckzvJ54ae7L3o8pLg/Lk+408OauWN1Zmfj3wzqzWMlV1AAAAAAAAAAAAAAAMrs96Kty+2BdRo7ru9enQDJ7UB2oFlX3lZ+vQDHpYdp3utPEDxryvJv700AsAJh7E6bbKs8qUWrN6epBk49b+ljHyZr/knuyuZwrxe+3dcXfh+7Zk58HSfLc43I7x+LKznL416LTXG9uq6Mr4Ms47doW+TgjLj1PtybFUXCcovjFteh9JW3aImPt8levW01n6eR64AKgV3ALQAAAAAAAAAD2hBWu2wLoUk+Df+QLUk+bAr2a6sCrpacfz0AOkuvq0BV0Y2b3vuw0MewCwF0YtvTVh77dT9neycox7TEQnHetuxs00usr8Prr6ZvLyVm0Vlq8OlqR2hNs7ymnGi3SfC2l7+JUvhpNe1Ghi5V99bw4VtVFLFTt3fRGrxd/FDE5uvmnTUFhUAAAAAAAAAAAAAAZNP4fvvAq27aW9V9AKQvpe1vFAG/p+4De08v9gHN3sr6jb2ImfSSZNsTXxDUptUYPi5Jtrv3dPqirfl46+F7H+nZrxtNqXsow0IqUq1Sque7aK/JMhzcu9Yi0enePhVmZrbcSycy9mmDpwU6caklzvN6LvGXk3im6pePxMdr9bLMr2fw9FpwhGLXO12vNlCeTe/i0tevDxUj8awmeEzyFOO58S6vl/gsUzV11lTy8OZntDXZ7jVQjKpve5Zt9EiKcdoyRNPtxGSJpMX+nz/AJri+2rTqfNJteHL8jZpXrWIYeS3a0yxDtwAAAAAAAAAAAAAAuU31Ab76gN99QDm+oFYyYHXvZ5sPTVNV8TJdpJXjF/hvwTvz6+Jn589bz1i2tNTjYrYvM1TTGYVUV71pXXutcLdy8ynaIrG587a2HJ8nivjTXYLOFCbi/hlo+l+TI8dp31n075OKvXtHuFa+aXjOnJq3LXpqMXae2Of9K1prWa3hGpZglxZFGOy7/UV0xMbtLRpLWav0Wr+/As4+Ne3qEGbm46V8yhm0e1VTFJU/hpx4LnL+p/oa2HDGOuvt87yM85LTMeIR5kyuoAAAAAAAAAAAAAAAAAAAGdktNSr01JXW+m11trYjy260mUuCne8Q7xhs+lupbkLL+UwLZ5mfMPqK8KNe2FtPtJTpUJSmt21rRXOT+W5Phics9YV8sxxo7S5Nme1Vaq/de4uSXHzbNOnFpX2yc3PyX8R4hrZZnWlxqzf9zJoxUj6Vfmvr28J15PjKT82ddKx9PPkvP2Qws3qoSf9rHap8d5+pWVKbi7STT71Y9iYn05tWY8SsaDlQAAAAAAAAAAAAAAABUAAAystnu1IvvI80bpMJ+PbV4dq2QcKsN+etre71fiYlcNYmbT9Pob8m3WK0+23z3IaFeg+3ppxv7sY6ST4K0lqS4rzSPk9Qr3r81vj9/y53U2BpN+66iXS6f5tHf8AyN/2df8AEY9e0jyP2ZYXs+0qRlN30UptLxduJN/UZLY5t6U8nFx0yRWElxWzuHw9GKp0aUHLi1FX0142vzRFkvf44iZ8yn41KTmmYjxDAwmXqc1FW79ORTpE2trbUy2rjp202uIy2jJOEaNOa4SlJJ/Un+S0T1xx/tmzWtvyyf8AiCbWezyhKLnh6kKVTV9n+CXcvlf5FrFybV8ZZVcvD7+cUOU16Lg3GSaknZp8maETExuGZas1nUw8j1yAAAAAAAAAAACtgPXD4WdR7sIuT6JNv8jyZiPMu60tadRCV5f7N8dUUXKEaSla2/JXs+do3/Mr35WOqenEyW3/AAzcx9mNeg0pVabb10UiPLza4/pY4/6dfNvTUYnYjEx+Ddqd0XZ/mMfPxXe5P0vNTy0uOy2th5WrU503y3otX8Hz8i3Fot6Z80tSfKZbI50t2192Sa8H+5m8vDqPDV43I3pPcbnLlCC0fgyvltPx1XeJERktLwhj/Eq7mZaW403uBzKXYNd+mv3zRZ7zGGWblpFs0MLaDM2407NWSf31PMtpmsOuLFa2s02DzpwlJ7yvuu2rOMe9zp3yMldRtTFbTbzjSj7q04P4m+R11t01COlqTftZn0cDdq0lvc1Z2XmQTWszERK3XNMe48IH7QsnWlaK1Xxd66mlwM07+OzL/VOPGvkqgTNRhCYF3aMCwAAAAAAACqAn+yvs0r4iCrVoyhTdmo8JyXG7+VW8yvlzdY/HyucfBW0/3J0nuCyOnh4WpwjFdbcdVrfmZWW17eZl9BhpipHWsJFgcRv0d18afTp9po5tabY/P0gy4opl3HqWs2mq3lB/y9xHyLdus/wtcCOkWiWtyqp/Gh/UuP396EGKIi8LHJtvHKQYjC0a/advGM4LRqSuvvQt4sn9y1/2Y+Sn4VpEe3I9odkuznKrgm7Jt9ne7S/kb4ruZcxc6mT8MiPL+m3xV74//Gpw+1M0lGotVpp9GTX4kWjwq4uZNJntDY0tq6dtW/RlWeFkXY/UMevb3jt1CEHGMXK+v3fuJa8S/XrKvk5tO24ajMtta1VbsVGMeXNrw6E+PiVrHnyrX5t5nx4aKeZ1XxqS8nb6FiMNI9QgtyMlvcvXB4+opx1b1X1OL4qzWXeLPft7dqyaNSslGCjCL5vi1z1/YxZrudQ+grMUrFrTtgbaZa40pQnzjK3o9foMdZxZIl1ly1zYbOKtH0D5WY14Wh4AAAAAAAAVQHSPZVsxSq1FXxN7L/jTXu3X43+hT5Geu/j20ePxb6+XTuuDhuL3WpU+7jr4EFImn8w9yfl79o7tRjYUX7tndaW4JdGR5pjf4tHiRNo/PwgOM2tVCT3ppJpppdPIix8a9vXp3yeTjrGp9ovme2CqcHN2ejfQsU/T51qVH/koifG/5Uy/a506ialdJ81o/wBT2eHNfOnf9fFo1tM6e1MatJpO0pNX10aZSvjvSsxpbwXpa0T+z1wMt+UY9Wl9ClWs9tNa2TVdrNstgKWI1w/u10rtt+7O3KXR95sYeVGOYx+3znI485o+T05FmWW1MPUdOtBwkuT+qfBrwNStq2jcSybUtWfyhiSPXMrQ8VSBCdbGbG1Kn8eot1R1jB/FJr8TXJFHk8iNTSs+WpwuN+UXvDsWSYODpJP3ZxSv5cLFKuKttT9r+e+Slv4RvbjEpYWpvvWCe7w4cDzBE2t0t9SjzTFK9o9S4QzdYC08AAAAAAAADKy7D9pUhD5ml5c/yOMlulZslw073iruWUUlCmox4JWWltFqfPfJMzM7fXUxRWkRpsamdPDQc963i9PPyuT0tb1VWz4aTG7R6ci2u2xniKjVKTjTTev4pd/cjSwcWKRufbEzcy1vFfSIyk27viW/SjMzPlS4eCAycLjJU+D06cji+Oto8psea1J8J3sbtCu1gpvg15dDLzcfpbs28XKjJTq6hl2Oi9+pdePS65lXDMdrXl3kpM1rRFMzwsMRvdpCMk23Zrg3rp0Ia8jJS89ZaX9JjvjiLxtrsH7MqGIUnGdSnbkrNesv3NPj83Jes7jcwxOZ+n48VoiviJXYH2S053Tr1E1y3Yr1JMXNnJ41qVbLwq49TvcM/LtjKWDqq0E5x13pXl6J6eaK+bkZJnUy0uNxMEV7RCWdvCEXvOLb5pL68OXA47UiNz7SRitM+PTU4jMXvb0dLdOdr9PEh+S2/CzOGvXUoP7T8/U1GlF6ySlNdFyT729fBGlxsUzeckvn+Vlitfij6c4ZfZygAAAAAAAADfbEUVPG0ovRXf0ZByYiccxK1xJ65Yl9C4TBUFCypylx1TMmPjj/ABjbWtlzTPmdOb+2GEqNKlGDkozlJO6s9Fe330LXDx17zKHncm9scV/+OTXNNjLQ8VQG02fyGtjaypUI3b4t/DFdZPkc2vWseXdaTafHp0vBezCjR0xE+1muSul6L/JRy8m8T4a3H4eOY3MbZn/q+FjqqKi+TV0/VFO3IyT4mWpj4eKPNYbbA5FLs5ypzsuj5vpfl/kjpj7VmyPLkjHeKtTUhOm7Ti4vv5+D5lWa/u0KZYn02GUZo6U0+T0fgSYMk0t/CPlYa5KzH239XG7lRSiuP35kmW/x5e0KFMXyY9T9MPaKveUZLmub/Th535kvJncxZ3wYiImGgq4nzf35kERteteI8IvtHtNGknGDU6nTRpd7as/Iv8fiTbzb0yeXz60jrX255iK0pycpPek3dt8zUiIiNQwLWm07l5HrkAAAAAAAAAbHIMV2WIpTfBS18Hp+pFmp3pNUuG/S8S75hNo3KCVKyXC/NmPfJNI61jT6HDxq5Pyu0W1uAljaDpzm2096LbbtJK30dhgzzjvuU3J4dMmPVYcezPK6uHlu1YSj0bTs/B8GbVL1vG4fMZMVsczEsHdJNSibXI8grYqajTg7N6yae6vPn4IivlrSE+Lj3vPrw+g9kNnKeBjGlSWtrzm/inJrizPvbvmif4X61imPX8saOMUajU7Xcndu1u8rVt+XlqWp/b3DU55n1PR3969uPLkR9bWjz7gxZK0t134Z2zebwlTnHe1utP2O4nVJiUWeO2SJht81pxnhlez1XFI91vFEucE6z6RirgILhdeDK1qw1ImZh70N6bUN58kd6+SYiUF8cY6zMM3NMinKUYKo29Xdx4Lo9dUTWx2iYpHlUxZo83nwhu1OyOZqP8Ddqw5qm7VF/wBn/wDLL+DDSvv2zuTyr28Vnw5bi8POnNxqRlCa4qSal5pl2NM223gz1yoAAAAAAAAAAVQEz2S2gcLRb4GZyuPMT2q3OBy/+sur7NYinXd5brUVfv8A9FTDWJme30u8nLMUjp9pFPL6VZXmozirrdlGLSLNPyntvwzbzMfjMeZQ9bH4Zzco0aK1bVorTwOZyZJ/7LlcOKsbmvlvMuy6nSlF70dGrJWt3aLxPIiIndpMl56TWsNjm2ZQpTve1ldu9tEr+lkeZZ/uR1Vccf257OD7YbXOtUnGjK0N53kvxf093eXcHEisza3tDyOfaYilPpE3iZfNL/sy31r+zP72/dsstz+rRfG6/P1IMnGpeE9OXevhKqHtAk6e5KTXDirrTvRVtw7RXrErmLnUi8Wn2yqG2KfFxfg9fQrX4t4aWPn1n9ks2PzynUm2+KV+Qx0628ueTm+TH+KR4DHxlUcpPjwvy7iPFnj5Zm324zYf7MVq3EsdR3t11IqSV7b1n6czTtaI8suMd/qEY29wGDxWEr1a27enTcoyXxRaTtbz5cyPBk7X8S6z0mlNWh86GgzlAAAAAAAAAAABfSqOLuuJ5MbdVtNZ3CVbPbVOk/e0urdxSy8T31aGPm+Iiyf4TbBSouKle6KdMd61msrdctLXi22NHaBfMQRiu0v6jHryw8btdTp6yndrkuL8ixj42S0q2bm4qx7Q/ajbGrjG4/BT+VPWX9TX0NLHgrWe0+2Fl5Nr+I9Iy2WFZQ8AABVA3LJweOqUpb1OTi+5nlqRb3DuMlobjD7ZYqHCS84lS36fhnzpbr+oZo+2TPb7Fyd32ba4Nw1V+mpNGCkRpF/VZJa7N9psRiY7lSfuXvuRVotrm1zPceCmP/Fzk5F8kas0xKgUAAAAAAAAAAAACoBStwAudR9X6s81DrtP7rT1yAUAAAAAAAAAAAAAAAAAAAAAAAAAAAAAAAAAAAAAAAAAAAA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white"/>
              </a:solidFill>
            </a:endParaRPr>
          </a:p>
        </p:txBody>
      </p:sp>
      <p:sp>
        <p:nvSpPr>
          <p:cNvPr id="29" name="Tekstvak 28"/>
          <p:cNvSpPr txBox="1"/>
          <p:nvPr/>
        </p:nvSpPr>
        <p:spPr>
          <a:xfrm>
            <a:off x="6051583" y="5806550"/>
            <a:ext cx="1959896" cy="584775"/>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Symbool van macht &amp; gezag</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PIJL-RECHTS 29"/>
          <p:cNvSpPr/>
          <p:nvPr/>
        </p:nvSpPr>
        <p:spPr>
          <a:xfrm>
            <a:off x="5195359" y="4005064"/>
            <a:ext cx="659686" cy="739502"/>
          </a:xfrm>
          <a:prstGeom prst="rightArrow">
            <a:avLst/>
          </a:prstGeom>
          <a:solidFill>
            <a:srgbClr val="DCC69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nl-NL">
              <a:solidFill>
                <a:prstClr val="white"/>
              </a:solidFill>
            </a:endParaRPr>
          </a:p>
        </p:txBody>
      </p:sp>
      <p:pic>
        <p:nvPicPr>
          <p:cNvPr id="31"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8650" y="3473789"/>
            <a:ext cx="2319851" cy="231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kstvak 31"/>
          <p:cNvSpPr txBox="1"/>
          <p:nvPr/>
        </p:nvSpPr>
        <p:spPr>
          <a:xfrm>
            <a:off x="1701800" y="5683440"/>
            <a:ext cx="1959896" cy="830997"/>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Symbool van de vruchtbare Nijl</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227012" y="3068960"/>
            <a:ext cx="4933330" cy="285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2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2915816" y="332656"/>
            <a:ext cx="6021882" cy="57606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kumimoji="0" lang="nl-NL" sz="2000" b="1" i="0" u="none" strike="noStrike" kern="1200" cap="none" spc="0" normalizeH="0" baseline="0" noProof="0" dirty="0" smtClean="0">
                <a:ln>
                  <a:noFill/>
                </a:ln>
                <a:effectLst/>
                <a:uLnTx/>
                <a:uFillTx/>
                <a:latin typeface="Verdana" pitchFamily="34" charset="0"/>
              </a:rPr>
              <a:t>2. </a:t>
            </a:r>
            <a:r>
              <a:rPr kumimoji="0" lang="nl-NL" sz="2000" b="0" i="0" u="none" strike="noStrike" kern="1200" cap="none" spc="0" normalizeH="0" baseline="0" noProof="0" dirty="0" err="1" smtClean="0">
                <a:ln>
                  <a:noFill/>
                </a:ln>
                <a:effectLst/>
                <a:uLnTx/>
                <a:uFillTx/>
                <a:latin typeface="Verdana" pitchFamily="34" charset="0"/>
              </a:rPr>
              <a:t>Sjemot</a:t>
            </a:r>
            <a:r>
              <a:rPr kumimoji="0" lang="nl-NL" sz="2000" b="0" i="0" u="none" strike="noStrike" kern="1200" cap="none" spc="0" normalizeH="0" baseline="0" noProof="0" dirty="0" smtClean="0">
                <a:ln>
                  <a:noFill/>
                </a:ln>
                <a:effectLst/>
                <a:uLnTx/>
                <a:uFillTx/>
                <a:latin typeface="Verdana" pitchFamily="34" charset="0"/>
              </a:rPr>
              <a:t> 4:6 Ook zei hij: ‘Steek je </a:t>
            </a:r>
            <a:r>
              <a:rPr kumimoji="0" lang="nl-NL" sz="2000" b="1" i="0" u="none" strike="noStrike" kern="1200" cap="none" spc="0" normalizeH="0" baseline="0" noProof="0" dirty="0" smtClean="0">
                <a:ln>
                  <a:noFill/>
                </a:ln>
                <a:effectLst/>
                <a:uLnTx/>
                <a:uFillTx/>
                <a:latin typeface="Verdana" pitchFamily="34" charset="0"/>
              </a:rPr>
              <a:t>hand </a:t>
            </a:r>
            <a:r>
              <a:rPr kumimoji="0" lang="nl-NL" sz="2000" b="0" i="0" u="none" strike="noStrike" kern="1200" cap="none" spc="0" normalizeH="0" baseline="0" noProof="0" dirty="0" smtClean="0">
                <a:ln>
                  <a:noFill/>
                </a:ln>
                <a:effectLst/>
                <a:uLnTx/>
                <a:uFillTx/>
                <a:latin typeface="Verdana" pitchFamily="34" charset="0"/>
              </a:rPr>
              <a:t>eens in je kleed.’</a:t>
            </a:r>
            <a:r>
              <a:rPr lang="nl-NL" sz="2000" dirty="0"/>
              <a:t> Mozes deed dat, en toen hij zijn hand er weer uit trok, zat die onder de </a:t>
            </a:r>
            <a:r>
              <a:rPr lang="nl-NL" sz="2000" b="1" dirty="0"/>
              <a:t>uitslag</a:t>
            </a:r>
            <a:r>
              <a:rPr lang="nl-NL" sz="2000" dirty="0"/>
              <a:t>, hij was </a:t>
            </a:r>
            <a:r>
              <a:rPr lang="nl-NL" sz="2000" b="1" dirty="0"/>
              <a:t>sneeuwwit</a:t>
            </a:r>
            <a:r>
              <a:rPr lang="nl-NL" sz="2000" dirty="0"/>
              <a:t>. 7 ‘Steek je hand nog eens in je kleed,’ zei de HEER. Mozes deed het en toen hij zijn hand er opnieuw uit trok, zag die er weer net zo uit als de rest van zijn huid. 8 ‘Als ze je niet geloven en zich niet door het eerste wonderteken laten overtuigen,’ zei de HEER, ‘dan zullen ze zich wel laten overtuigen door het tweede. </a:t>
            </a:r>
            <a:endParaRPr kumimoji="0" lang="nl-NL" sz="2000" b="0" i="0" u="none" strike="noStrike" kern="1200" cap="none" spc="0" normalizeH="0" baseline="0" noProof="0" dirty="0" smtClean="0">
              <a:ln>
                <a:noFill/>
              </a:ln>
              <a:effectLst/>
              <a:uLnTx/>
              <a:uFillTx/>
              <a:latin typeface="Verdana"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77072"/>
            <a:ext cx="47180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70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2915816" y="332656"/>
            <a:ext cx="6021882" cy="23042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kumimoji="0" lang="nl-NL" sz="2000" b="0" i="0" u="none" strike="noStrike" kern="1200" cap="none" spc="0" normalizeH="0" baseline="0" noProof="0" dirty="0" err="1" smtClean="0">
                <a:ln>
                  <a:noFill/>
                </a:ln>
                <a:effectLst/>
                <a:uLnTx/>
                <a:uFillTx/>
                <a:latin typeface="Verdana" pitchFamily="34" charset="0"/>
              </a:rPr>
              <a:t>Sjemot</a:t>
            </a:r>
            <a:r>
              <a:rPr kumimoji="0" lang="nl-NL" sz="2000" b="0" i="0" u="none" strike="noStrike" kern="1200" cap="none" spc="0" normalizeH="0" baseline="0" noProof="0" dirty="0" smtClean="0">
                <a:ln>
                  <a:noFill/>
                </a:ln>
                <a:effectLst/>
                <a:uLnTx/>
                <a:uFillTx/>
                <a:latin typeface="Verdana" pitchFamily="34" charset="0"/>
              </a:rPr>
              <a:t> 4:</a:t>
            </a:r>
            <a:r>
              <a:rPr lang="nl-NL" sz="2000" dirty="0" smtClean="0"/>
              <a:t>9</a:t>
            </a:r>
            <a:r>
              <a:rPr lang="nl-NL" sz="2000" dirty="0"/>
              <a:t> Maar zijn ze door geen van deze beide wonderen te overtuigen en blijven ze weigeren naar je te luisteren, dan moet je </a:t>
            </a:r>
            <a:r>
              <a:rPr lang="nl-NL" sz="2000" b="1" dirty="0"/>
              <a:t>water uit de Nijl </a:t>
            </a:r>
            <a:r>
              <a:rPr lang="nl-NL" sz="2000" dirty="0"/>
              <a:t>scheppen en dat over het land uitgieten; </a:t>
            </a:r>
            <a:r>
              <a:rPr lang="nl-NL" sz="2000" b="1" dirty="0"/>
              <a:t>het water zal op het droge in bloed veranderen</a:t>
            </a:r>
            <a:r>
              <a:rPr lang="nl-NL" sz="2000" dirty="0"/>
              <a:t>.’ </a:t>
            </a:r>
          </a:p>
        </p:txBody>
      </p:sp>
      <p:pic>
        <p:nvPicPr>
          <p:cNvPr id="7169" name="Picture 1" descr="Massoretic Text OT Hebrew Exodus 4:9 Lexicon Strong's Concordance Cross Refe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2997200"/>
            <a:ext cx="1047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dd Your Comments on Exodus 4:9 Forums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2997200"/>
            <a:ext cx="104775" cy="114300"/>
          </a:xfrm>
          <a:prstGeom prst="rect">
            <a:avLst/>
          </a:prstGeom>
          <a:noFill/>
          <a:extLst>
            <a:ext uri="{909E8E84-426E-40DD-AFC4-6F175D3DCCD1}">
              <a14:hiddenFill xmlns:a14="http://schemas.microsoft.com/office/drawing/2010/main">
                <a:solidFill>
                  <a:srgbClr val="FFFFFF"/>
                </a:solidFill>
              </a14:hiddenFill>
            </a:ext>
          </a:extLst>
        </p:spPr>
      </p:pic>
      <p:sp>
        <p:nvSpPr>
          <p:cNvPr id="9" name="Ondertitel 2"/>
          <p:cNvSpPr txBox="1">
            <a:spLocks/>
          </p:cNvSpPr>
          <p:nvPr/>
        </p:nvSpPr>
        <p:spPr>
          <a:xfrm>
            <a:off x="1543987" y="5229200"/>
            <a:ext cx="6021882" cy="9731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kumimoji="0" lang="nl-NL" sz="2000" b="1" i="0" u="none" strike="noStrike" kern="1200" cap="none" spc="0" normalizeH="0" baseline="0" noProof="0" dirty="0" smtClean="0">
                <a:ln>
                  <a:noFill/>
                </a:ln>
                <a:effectLst/>
                <a:uLnTx/>
                <a:uFillTx/>
              </a:rPr>
              <a:t>Nijl – graf van de kinderen</a:t>
            </a:r>
            <a:r>
              <a:rPr kumimoji="0" lang="nl-NL" sz="2000" b="1" i="0" u="none" strike="noStrike" kern="1200" cap="none" spc="0" normalizeH="0" noProof="0" dirty="0" smtClean="0">
                <a:ln>
                  <a:noFill/>
                </a:ln>
                <a:effectLst/>
                <a:uLnTx/>
                <a:uFillTx/>
              </a:rPr>
              <a:t> van Israël.</a:t>
            </a:r>
          </a:p>
          <a:p>
            <a:endParaRPr lang="nl-NL" sz="2000" b="1"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8" y="2924944"/>
            <a:ext cx="9321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3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2699792" y="332656"/>
            <a:ext cx="6444208" cy="3528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kumimoji="0" lang="nl-NL" sz="2000" b="0" i="0" u="none" strike="noStrike" kern="1200" cap="none" spc="0" normalizeH="0" baseline="0" noProof="0" dirty="0" err="1" smtClean="0">
                <a:ln>
                  <a:noFill/>
                </a:ln>
                <a:effectLst/>
                <a:uLnTx/>
                <a:uFillTx/>
                <a:latin typeface="Verdana" pitchFamily="34" charset="0"/>
              </a:rPr>
              <a:t>Sjemot</a:t>
            </a:r>
            <a:r>
              <a:rPr kumimoji="0" lang="nl-NL" sz="2000" b="0" i="0" u="none" strike="noStrike" kern="1200" cap="none" spc="0" normalizeH="0" baseline="0" noProof="0" dirty="0" smtClean="0">
                <a:ln>
                  <a:noFill/>
                </a:ln>
                <a:effectLst/>
                <a:uLnTx/>
                <a:uFillTx/>
                <a:latin typeface="Verdana" pitchFamily="34" charset="0"/>
              </a:rPr>
              <a:t> 4:</a:t>
            </a:r>
            <a:r>
              <a:rPr lang="nl-NL" sz="2000" dirty="0" smtClean="0"/>
              <a:t>10</a:t>
            </a:r>
            <a:r>
              <a:rPr lang="nl-NL" sz="2000" dirty="0"/>
              <a:t> Maar Mozes antwoordde: ‘Neemt u mij niet kwalijk, Heer, maar ik ben geen goed spreker. Dat is altijd al zo geweest, en daar is geen verandering in gekomen nu u tegen mij, uw dienaar, gesproken hebt. Ik kan nooit de juiste woorden vinden.’ 11 De HEER zei: ‘Wie heeft de mens een mond gegeven? Wie maakt iemand stom of doof, ziende of blind? Wie anders dan ik, de HEER? 12 Ga nu, ik zal bij je zijn als je moet spreken en je de woorden in de mond leggen</a:t>
            </a:r>
            <a:r>
              <a:rPr lang="nl-NL" sz="2000" dirty="0" smtClean="0"/>
              <a:t>.’</a:t>
            </a:r>
            <a:endParaRPr lang="nl-NL" sz="20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effectLst/>
              <a:uLnTx/>
              <a:uFillTx/>
              <a:latin typeface="Verdana" pitchFamily="34" charset="0"/>
            </a:endParaRPr>
          </a:p>
        </p:txBody>
      </p:sp>
      <p:sp>
        <p:nvSpPr>
          <p:cNvPr id="5" name="Ondertitel 3"/>
          <p:cNvSpPr txBox="1">
            <a:spLocks/>
          </p:cNvSpPr>
          <p:nvPr/>
        </p:nvSpPr>
        <p:spPr>
          <a:xfrm>
            <a:off x="2051720" y="5445224"/>
            <a:ext cx="6192688" cy="1296144"/>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he-IL" sz="3900" b="1" dirty="0" smtClean="0">
                <a:solidFill>
                  <a:schemeClr val="tx2">
                    <a:lumMod val="10000"/>
                  </a:schemeClr>
                </a:solidFill>
                <a:cs typeface="+mj-cs"/>
              </a:rPr>
              <a:t>וַיֹּאמֶר </a:t>
            </a:r>
            <a:r>
              <a:rPr lang="he-IL" sz="3900" b="1" dirty="0">
                <a:solidFill>
                  <a:schemeClr val="tx2">
                    <a:lumMod val="10000"/>
                  </a:schemeClr>
                </a:solidFill>
                <a:cs typeface="+mj-cs"/>
              </a:rPr>
              <a:t>בִּי </a:t>
            </a:r>
            <a:r>
              <a:rPr lang="he-IL" sz="3900" b="1" dirty="0" smtClean="0">
                <a:solidFill>
                  <a:schemeClr val="tx2">
                    <a:lumMod val="10000"/>
                  </a:schemeClr>
                </a:solidFill>
                <a:cs typeface="+mj-cs"/>
              </a:rPr>
              <a:t>אֲדֹנָי שְׁלַח-נָא</a:t>
            </a:r>
            <a:r>
              <a:rPr lang="he-IL" sz="3900" b="1" dirty="0" smtClean="0">
                <a:solidFill>
                  <a:srgbClr val="0070C0"/>
                </a:solidFill>
                <a:cs typeface="+mj-cs"/>
              </a:rPr>
              <a:t> בְּיַד</a:t>
            </a:r>
            <a:r>
              <a:rPr lang="he-IL" sz="3900" b="1" dirty="0" smtClean="0">
                <a:solidFill>
                  <a:schemeClr val="tx2">
                    <a:lumMod val="10000"/>
                  </a:schemeClr>
                </a:solidFill>
                <a:cs typeface="+mj-cs"/>
              </a:rPr>
              <a:t>-תִּשְׁלָח</a:t>
            </a:r>
            <a:endParaRPr lang="nl-NL" sz="3900" b="1" dirty="0" smtClean="0">
              <a:solidFill>
                <a:schemeClr val="tx2">
                  <a:lumMod val="10000"/>
                </a:schemeClr>
              </a:solidFill>
              <a:cs typeface="+mj-cs"/>
            </a:endParaRPr>
          </a:p>
          <a:p>
            <a:pPr marL="0" indent="0" algn="ctr">
              <a:buNone/>
            </a:pPr>
            <a:r>
              <a:rPr lang="nl-NL" sz="2400" b="1" dirty="0" err="1">
                <a:solidFill>
                  <a:schemeClr val="accent2">
                    <a:lumMod val="50000"/>
                  </a:schemeClr>
                </a:solidFill>
                <a:effectLst>
                  <a:outerShdw blurRad="127000" dist="190500" dir="2220000" algn="tl" rotWithShape="0">
                    <a:prstClr val="black">
                      <a:alpha val="27000"/>
                    </a:prstClr>
                  </a:outerShdw>
                </a:effectLst>
              </a:rPr>
              <a:t>w</a:t>
            </a:r>
            <a:r>
              <a:rPr lang="nl-NL" sz="2400" b="1" dirty="0" err="1" smtClean="0">
                <a:solidFill>
                  <a:schemeClr val="accent2">
                    <a:lumMod val="50000"/>
                  </a:schemeClr>
                </a:solidFill>
                <a:effectLst>
                  <a:outerShdw blurRad="127000" dist="190500" dir="2220000" algn="tl" rotWithShape="0">
                    <a:prstClr val="black">
                      <a:alpha val="27000"/>
                    </a:prstClr>
                  </a:outerShdw>
                </a:effectLst>
              </a:rPr>
              <a:t>a</a:t>
            </a:r>
            <a:r>
              <a:rPr lang="nl-NL" sz="2400" b="1" dirty="0" smtClean="0">
                <a:solidFill>
                  <a:schemeClr val="accent2">
                    <a:lumMod val="50000"/>
                  </a:schemeClr>
                </a:solidFill>
                <a:effectLst>
                  <a:outerShdw blurRad="127000" dist="190500" dir="2220000" algn="tl" rotWithShape="0">
                    <a:prstClr val="black">
                      <a:alpha val="27000"/>
                    </a:prstClr>
                  </a:outerShdw>
                </a:effectLst>
              </a:rPr>
              <a:t> </a:t>
            </a:r>
            <a:r>
              <a:rPr lang="nl-NL" sz="2400" b="1" dirty="0" err="1" smtClean="0">
                <a:solidFill>
                  <a:schemeClr val="accent2">
                    <a:lumMod val="50000"/>
                  </a:schemeClr>
                </a:solidFill>
                <a:effectLst>
                  <a:outerShdw blurRad="127000" dist="190500" dir="2220000" algn="tl" rotWithShape="0">
                    <a:prstClr val="black">
                      <a:alpha val="27000"/>
                    </a:prstClr>
                  </a:outerShdw>
                </a:effectLst>
              </a:rPr>
              <a:t>jomer</a:t>
            </a:r>
            <a:r>
              <a:rPr lang="nl-NL" sz="2400" b="1" dirty="0" smtClean="0">
                <a:solidFill>
                  <a:schemeClr val="accent2">
                    <a:lumMod val="50000"/>
                  </a:schemeClr>
                </a:solidFill>
                <a:effectLst>
                  <a:outerShdw blurRad="127000" dist="190500" dir="2220000" algn="tl" rotWithShape="0">
                    <a:prstClr val="black">
                      <a:alpha val="27000"/>
                    </a:prstClr>
                  </a:outerShdw>
                </a:effectLst>
              </a:rPr>
              <a:t> bi </a:t>
            </a:r>
            <a:r>
              <a:rPr lang="nl-NL" sz="2400" b="1" dirty="0" err="1" smtClean="0">
                <a:solidFill>
                  <a:schemeClr val="accent2">
                    <a:lumMod val="50000"/>
                  </a:schemeClr>
                </a:solidFill>
                <a:effectLst>
                  <a:outerShdw blurRad="127000" dist="190500" dir="2220000" algn="tl" rotWithShape="0">
                    <a:prstClr val="black">
                      <a:alpha val="27000"/>
                    </a:prstClr>
                  </a:outerShdw>
                </a:effectLst>
              </a:rPr>
              <a:t>adonai</a:t>
            </a:r>
            <a:r>
              <a:rPr lang="nl-NL" sz="2400" b="1" dirty="0" smtClean="0">
                <a:solidFill>
                  <a:schemeClr val="accent2">
                    <a:lumMod val="50000"/>
                  </a:schemeClr>
                </a:solidFill>
                <a:effectLst>
                  <a:outerShdw blurRad="127000" dist="190500" dir="2220000" algn="tl" rotWithShape="0">
                    <a:prstClr val="black">
                      <a:alpha val="27000"/>
                    </a:prstClr>
                  </a:outerShdw>
                </a:effectLst>
              </a:rPr>
              <a:t> </a:t>
            </a:r>
            <a:r>
              <a:rPr lang="nl-NL" sz="2400" b="1" dirty="0" err="1" smtClean="0">
                <a:solidFill>
                  <a:schemeClr val="accent2">
                    <a:lumMod val="50000"/>
                  </a:schemeClr>
                </a:solidFill>
                <a:effectLst>
                  <a:outerShdw blurRad="127000" dist="190500" dir="2220000" algn="tl" rotWithShape="0">
                    <a:prstClr val="black">
                      <a:alpha val="27000"/>
                    </a:prstClr>
                  </a:outerShdw>
                </a:effectLst>
              </a:rPr>
              <a:t>sjelach</a:t>
            </a:r>
            <a:r>
              <a:rPr lang="nl-NL" sz="2400" b="1" dirty="0" smtClean="0">
                <a:solidFill>
                  <a:schemeClr val="accent2">
                    <a:lumMod val="50000"/>
                  </a:schemeClr>
                </a:solidFill>
                <a:effectLst>
                  <a:outerShdw blurRad="127000" dist="190500" dir="2220000" algn="tl" rotWithShape="0">
                    <a:prstClr val="black">
                      <a:alpha val="27000"/>
                    </a:prstClr>
                  </a:outerShdw>
                </a:effectLst>
              </a:rPr>
              <a:t> na </a:t>
            </a:r>
            <a:r>
              <a:rPr lang="nl-NL" sz="2400" b="1" dirty="0" err="1" smtClean="0">
                <a:solidFill>
                  <a:srgbClr val="0070C0"/>
                </a:solidFill>
                <a:effectLst>
                  <a:outerShdw blurRad="127000" dist="190500" dir="2220000" algn="tl" rotWithShape="0">
                    <a:prstClr val="black">
                      <a:alpha val="27000"/>
                    </a:prstClr>
                  </a:outerShdw>
                </a:effectLst>
              </a:rPr>
              <a:t>be</a:t>
            </a:r>
            <a:r>
              <a:rPr lang="nl-NL" sz="2400" b="1" dirty="0" smtClean="0">
                <a:solidFill>
                  <a:srgbClr val="0070C0"/>
                </a:solidFill>
                <a:effectLst>
                  <a:outerShdw blurRad="127000" dist="190500" dir="2220000" algn="tl" rotWithShape="0">
                    <a:prstClr val="black">
                      <a:alpha val="27000"/>
                    </a:prstClr>
                  </a:outerShdw>
                </a:effectLst>
              </a:rPr>
              <a:t> </a:t>
            </a:r>
            <a:r>
              <a:rPr lang="nl-NL" sz="2400" b="1" dirty="0" err="1" smtClean="0">
                <a:solidFill>
                  <a:srgbClr val="0070C0"/>
                </a:solidFill>
                <a:effectLst>
                  <a:outerShdw blurRad="127000" dist="190500" dir="2220000" algn="tl" rotWithShape="0">
                    <a:prstClr val="black">
                      <a:alpha val="27000"/>
                    </a:prstClr>
                  </a:outerShdw>
                </a:effectLst>
              </a:rPr>
              <a:t>jad</a:t>
            </a:r>
            <a:r>
              <a:rPr lang="nl-NL" sz="2400" b="1" dirty="0" smtClean="0">
                <a:solidFill>
                  <a:srgbClr val="0070C0"/>
                </a:solidFill>
                <a:effectLst>
                  <a:outerShdw blurRad="127000" dist="190500" dir="2220000" algn="tl" rotWithShape="0">
                    <a:prstClr val="black">
                      <a:alpha val="27000"/>
                    </a:prstClr>
                  </a:outerShdw>
                </a:effectLst>
              </a:rPr>
              <a:t> </a:t>
            </a:r>
            <a:r>
              <a:rPr lang="nl-NL" sz="2400" b="1" dirty="0" err="1" smtClean="0">
                <a:solidFill>
                  <a:schemeClr val="accent2">
                    <a:lumMod val="50000"/>
                  </a:schemeClr>
                </a:solidFill>
                <a:effectLst>
                  <a:outerShdw blurRad="127000" dist="190500" dir="2220000" algn="tl" rotWithShape="0">
                    <a:prstClr val="black">
                      <a:alpha val="27000"/>
                    </a:prstClr>
                  </a:outerShdw>
                </a:effectLst>
              </a:rPr>
              <a:t>tisjlach</a:t>
            </a:r>
            <a:endParaRPr lang="nl-NL" sz="2400" b="1" dirty="0" smtClean="0">
              <a:solidFill>
                <a:schemeClr val="accent2">
                  <a:lumMod val="50000"/>
                </a:schemeClr>
              </a:solidFill>
              <a:effectLst>
                <a:outerShdw blurRad="127000" dist="190500" dir="2220000" algn="tl" rotWithShape="0">
                  <a:prstClr val="black">
                    <a:alpha val="27000"/>
                  </a:prstClr>
                </a:outerShdw>
              </a:effectLst>
            </a:endParaRPr>
          </a:p>
          <a:p>
            <a:pPr marL="0" indent="0" algn="ctr">
              <a:buNone/>
            </a:pPr>
            <a:r>
              <a:rPr lang="nl-NL" sz="2000" b="1" dirty="0">
                <a:solidFill>
                  <a:schemeClr val="accent2">
                    <a:lumMod val="50000"/>
                  </a:schemeClr>
                </a:solidFill>
                <a:effectLst>
                  <a:outerShdw blurRad="127000" dist="190500" dir="2220000" algn="tl" rotWithShape="0">
                    <a:prstClr val="black">
                      <a:alpha val="27000"/>
                    </a:prstClr>
                  </a:outerShdw>
                </a:effectLst>
              </a:rPr>
              <a:t>e</a:t>
            </a:r>
            <a:r>
              <a:rPr lang="nl-NL" sz="2000" b="1" dirty="0" smtClean="0">
                <a:solidFill>
                  <a:schemeClr val="accent2">
                    <a:lumMod val="50000"/>
                  </a:schemeClr>
                </a:solidFill>
                <a:effectLst>
                  <a:outerShdw blurRad="127000" dist="190500" dir="2220000" algn="tl" rotWithShape="0">
                    <a:prstClr val="black">
                      <a:alpha val="27000"/>
                    </a:prstClr>
                  </a:outerShdw>
                </a:effectLst>
              </a:rPr>
              <a:t>n </a:t>
            </a:r>
            <a:r>
              <a:rPr lang="nl-NL" sz="2000" b="1" dirty="0" smtClean="0">
                <a:solidFill>
                  <a:schemeClr val="accent2">
                    <a:lumMod val="50000"/>
                  </a:schemeClr>
                </a:solidFill>
                <a:effectLst>
                  <a:outerShdw blurRad="127000" dist="190500" dir="2220000" algn="tl" rotWithShape="0">
                    <a:prstClr val="black">
                      <a:alpha val="27000"/>
                    </a:prstClr>
                  </a:outerShdw>
                </a:effectLst>
              </a:rPr>
              <a:t>zei, Oh Adonai, zend toch </a:t>
            </a:r>
            <a:r>
              <a:rPr lang="nl-NL" sz="2000" b="1" dirty="0" smtClean="0">
                <a:solidFill>
                  <a:srgbClr val="0070C0"/>
                </a:solidFill>
                <a:effectLst>
                  <a:outerShdw blurRad="127000" dist="190500" dir="2220000" algn="tl" rotWithShape="0">
                    <a:prstClr val="black">
                      <a:alpha val="27000"/>
                    </a:prstClr>
                  </a:outerShdw>
                </a:effectLst>
              </a:rPr>
              <a:t>met de hand </a:t>
            </a:r>
            <a:r>
              <a:rPr lang="nl-NL" sz="2000" b="1" dirty="0" smtClean="0">
                <a:solidFill>
                  <a:schemeClr val="accent2">
                    <a:lumMod val="50000"/>
                  </a:schemeClr>
                </a:solidFill>
                <a:effectLst>
                  <a:outerShdw blurRad="127000" dist="190500" dir="2220000" algn="tl" rotWithShape="0">
                    <a:prstClr val="black">
                      <a:alpha val="27000"/>
                    </a:prstClr>
                  </a:outerShdw>
                </a:effectLst>
              </a:rPr>
              <a:t>die u zendt</a:t>
            </a:r>
          </a:p>
          <a:p>
            <a:pPr marL="0" indent="0" algn="ctr">
              <a:buNone/>
            </a:pPr>
            <a:endParaRPr lang="nl-NL" b="1" dirty="0" smtClean="0">
              <a:solidFill>
                <a:schemeClr val="accent2">
                  <a:lumMod val="50000"/>
                </a:schemeClr>
              </a:solidFill>
              <a:effectLst>
                <a:outerShdw blurRad="127000" dist="190500" dir="2220000" algn="tl" rotWithShape="0">
                  <a:prstClr val="black">
                    <a:alpha val="27000"/>
                  </a:prstClr>
                </a:outerShdw>
              </a:effectLst>
            </a:endParaRPr>
          </a:p>
        </p:txBody>
      </p:sp>
      <p:sp>
        <p:nvSpPr>
          <p:cNvPr id="6" name="Ondertitel 2"/>
          <p:cNvSpPr txBox="1">
            <a:spLocks/>
          </p:cNvSpPr>
          <p:nvPr/>
        </p:nvSpPr>
        <p:spPr>
          <a:xfrm>
            <a:off x="179512" y="3645024"/>
            <a:ext cx="8738374" cy="17101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000" dirty="0" smtClean="0"/>
              <a:t>13</a:t>
            </a:r>
            <a:r>
              <a:rPr lang="nl-NL" sz="2000" dirty="0"/>
              <a:t> Maar Mozes hield vol: ‘Neemt u mij niet kwalijk, </a:t>
            </a:r>
            <a:r>
              <a:rPr lang="nl-NL" sz="2400" b="1" dirty="0"/>
              <a:t>Heer, stuur toch iemand anders, wie u maar wilt</a:t>
            </a:r>
            <a:r>
              <a:rPr lang="nl-NL" sz="2000" dirty="0"/>
              <a:t>.’ 14 Nu werd de HEER kwaad op Mozes. ‘Je hebt toch een broer, de Leviet </a:t>
            </a:r>
            <a:r>
              <a:rPr lang="nl-NL" sz="2000" dirty="0" err="1"/>
              <a:t>Aäron</a:t>
            </a:r>
            <a:r>
              <a:rPr lang="nl-NL" sz="2000" dirty="0"/>
              <a:t>!’ zei hij. ‘Ik weet dat hij welbespraakt is. Hij is al naar je onderweg en zal blij zijn je te zien. </a:t>
            </a:r>
            <a:endParaRPr kumimoji="0" lang="nl-NL" sz="2000" b="0" i="0" u="none" strike="noStrike" kern="1200" cap="none" spc="0" normalizeH="0" baseline="0" noProof="0" dirty="0" smtClean="0">
              <a:ln>
                <a:noFill/>
              </a:ln>
              <a:effectLst/>
              <a:uLnTx/>
              <a:uFillTx/>
              <a:latin typeface="Verdana" pitchFamily="34" charset="0"/>
            </a:endParaRPr>
          </a:p>
        </p:txBody>
      </p:sp>
    </p:spTree>
    <p:extLst>
      <p:ext uri="{BB962C8B-B14F-4D97-AF65-F5344CB8AC3E}">
        <p14:creationId xmlns:p14="http://schemas.microsoft.com/office/powerpoint/2010/main" val="204198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82016" y="3383269"/>
            <a:ext cx="8064896" cy="830997"/>
          </a:xfrm>
          <a:prstGeom prst="rect">
            <a:avLst/>
          </a:prstGeom>
        </p:spPr>
        <p:txBody>
          <a:bodyPr wrap="square">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De </a:t>
            </a:r>
            <a:r>
              <a:rPr lang="en-US" sz="2400" dirty="0" err="1" smtClean="0">
                <a:latin typeface="Verdana" panose="020B0604030504040204" pitchFamily="34" charset="0"/>
                <a:ea typeface="Verdana" panose="020B0604030504040204" pitchFamily="34" charset="0"/>
                <a:cs typeface="Verdana" panose="020B0604030504040204" pitchFamily="34" charset="0"/>
              </a:rPr>
              <a:t>midrasj</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interpreteert</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dit</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als</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een</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pleidooi</a:t>
            </a:r>
            <a:r>
              <a:rPr lang="en-US" sz="2400" dirty="0" smtClean="0">
                <a:latin typeface="Verdana" panose="020B0604030504040204" pitchFamily="34" charset="0"/>
                <a:ea typeface="Verdana" panose="020B0604030504040204" pitchFamily="34" charset="0"/>
                <a:cs typeface="Verdana" panose="020B0604030504040204" pitchFamily="34" charset="0"/>
              </a:rPr>
              <a:t> om de </a:t>
            </a:r>
            <a:r>
              <a:rPr lang="en-US" sz="2400" dirty="0" err="1" smtClean="0">
                <a:latin typeface="Verdana" panose="020B0604030504040204" pitchFamily="34" charset="0"/>
                <a:ea typeface="Verdana" panose="020B0604030504040204" pitchFamily="34" charset="0"/>
                <a:cs typeface="Verdana" panose="020B0604030504040204" pitchFamily="34" charset="0"/>
              </a:rPr>
              <a:t>Messias</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te</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zenden</a:t>
            </a:r>
            <a:r>
              <a:rPr lang="en-US" sz="2400" dirty="0" smtClean="0">
                <a:latin typeface="Verdana" panose="020B0604030504040204" pitchFamily="34" charset="0"/>
                <a:ea typeface="Verdana" panose="020B0604030504040204" pitchFamily="34" charset="0"/>
                <a:cs typeface="Verdana" panose="020B0604030504040204" pitchFamily="34" charset="0"/>
              </a:rPr>
              <a:t> in </a:t>
            </a:r>
            <a:r>
              <a:rPr lang="en-US" sz="2400" dirty="0" err="1" smtClean="0">
                <a:latin typeface="Verdana" panose="020B0604030504040204" pitchFamily="34" charset="0"/>
                <a:ea typeface="Verdana" panose="020B0604030504040204" pitchFamily="34" charset="0"/>
                <a:cs typeface="Verdana" panose="020B0604030504040204" pitchFamily="34" charset="0"/>
              </a:rPr>
              <a:t>zijn</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plaats</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Chabbad</a:t>
            </a: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nl-NL"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257980" y="4941168"/>
            <a:ext cx="8712968" cy="1107996"/>
          </a:xfrm>
          <a:prstGeom prst="rect">
            <a:avLst/>
          </a:prstGeom>
        </p:spPr>
        <p:txBody>
          <a:bodyPr wrap="square">
            <a:spAutoFit/>
          </a:bodyPr>
          <a:lstStyle/>
          <a:p>
            <a:r>
              <a:rPr lang="en-US" sz="6600" b="1" dirty="0" err="1" smtClean="0">
                <a:latin typeface="Verdana" panose="020B0604030504040204" pitchFamily="34" charset="0"/>
                <a:ea typeface="Verdana" panose="020B0604030504040204" pitchFamily="34" charset="0"/>
                <a:cs typeface="Verdana" panose="020B0604030504040204" pitchFamily="34" charset="0"/>
              </a:rPr>
              <a:t>Wie</a:t>
            </a:r>
            <a:r>
              <a:rPr lang="en-US" sz="6600" b="1" dirty="0" smtClean="0">
                <a:latin typeface="Verdana" panose="020B0604030504040204" pitchFamily="34" charset="0"/>
                <a:ea typeface="Verdana" panose="020B0604030504040204" pitchFamily="34" charset="0"/>
                <a:cs typeface="Verdana" panose="020B0604030504040204" pitchFamily="34" charset="0"/>
              </a:rPr>
              <a:t> is </a:t>
            </a:r>
            <a:r>
              <a:rPr lang="en-US" sz="6600" b="1" dirty="0" err="1" smtClean="0">
                <a:latin typeface="Verdana" panose="020B0604030504040204" pitchFamily="34" charset="0"/>
                <a:ea typeface="Verdana" panose="020B0604030504040204" pitchFamily="34" charset="0"/>
                <a:cs typeface="Verdana" panose="020B0604030504040204" pitchFamily="34" charset="0"/>
              </a:rPr>
              <a:t>deze</a:t>
            </a:r>
            <a:r>
              <a:rPr lang="en-US" sz="6600" b="1" dirty="0" smtClean="0">
                <a:latin typeface="Verdana" panose="020B0604030504040204" pitchFamily="34" charset="0"/>
                <a:ea typeface="Verdana" panose="020B0604030504040204" pitchFamily="34" charset="0"/>
                <a:cs typeface="Verdana" panose="020B0604030504040204" pitchFamily="34" charset="0"/>
              </a:rPr>
              <a:t> hand?</a:t>
            </a:r>
            <a:endParaRPr lang="nl-NL" sz="6600" b="1"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328" y="404664"/>
            <a:ext cx="62976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582016" y="4214266"/>
            <a:ext cx="8064896" cy="830997"/>
          </a:xfrm>
          <a:prstGeom prst="rect">
            <a:avLst/>
          </a:prstGeom>
        </p:spPr>
        <p:txBody>
          <a:bodyPr wrap="square">
            <a:spAutoFit/>
          </a:bodyPr>
          <a:lstStyle/>
          <a:p>
            <a:r>
              <a:rPr lang="en-US" sz="2400" dirty="0" err="1" smtClean="0">
                <a:latin typeface="Verdana" panose="020B0604030504040204" pitchFamily="34" charset="0"/>
                <a:ea typeface="Verdana" panose="020B0604030504040204" pitchFamily="34" charset="0"/>
                <a:cs typeface="Verdana" panose="020B0604030504040204" pitchFamily="34" charset="0"/>
              </a:rPr>
              <a:t>Onkelos</a:t>
            </a:r>
            <a:r>
              <a:rPr lang="en-US" sz="2400" dirty="0" smtClean="0">
                <a:latin typeface="Verdana" panose="020B0604030504040204" pitchFamily="34" charset="0"/>
                <a:ea typeface="Verdana" panose="020B0604030504040204" pitchFamily="34" charset="0"/>
                <a:cs typeface="Verdana" panose="020B0604030504040204" pitchFamily="34" charset="0"/>
              </a:rPr>
              <a:t> (35-120 </a:t>
            </a:r>
            <a:r>
              <a:rPr lang="en-US" sz="2400" dirty="0" err="1" smtClean="0">
                <a:latin typeface="Verdana" panose="020B0604030504040204" pitchFamily="34" charset="0"/>
                <a:ea typeface="Verdana" panose="020B0604030504040204" pitchFamily="34" charset="0"/>
                <a:cs typeface="Verdana" panose="020B0604030504040204" pitchFamily="34" charset="0"/>
              </a:rPr>
              <a:t>na</a:t>
            </a:r>
            <a:r>
              <a:rPr lang="en-US" sz="2400" dirty="0" smtClean="0">
                <a:latin typeface="Verdana" panose="020B0604030504040204" pitchFamily="34" charset="0"/>
                <a:ea typeface="Verdana" panose="020B0604030504040204" pitchFamily="34" charset="0"/>
                <a:cs typeface="Verdana" panose="020B0604030504040204" pitchFamily="34" charset="0"/>
              </a:rPr>
              <a:t> Chr.) “</a:t>
            </a:r>
            <a:r>
              <a:rPr lang="en-US" sz="2400" dirty="0" err="1" smtClean="0">
                <a:latin typeface="Verdana" panose="020B0604030504040204" pitchFamily="34" charset="0"/>
                <a:ea typeface="Verdana" panose="020B0604030504040204" pitchFamily="34" charset="0"/>
                <a:cs typeface="Verdana" panose="020B0604030504040204" pitchFamily="34" charset="0"/>
              </a:rPr>
              <a:t>Wie</a:t>
            </a:r>
            <a:r>
              <a:rPr lang="en-US" sz="2400" dirty="0" smtClean="0">
                <a:latin typeface="Verdana" panose="020B0604030504040204" pitchFamily="34" charset="0"/>
                <a:ea typeface="Verdana" panose="020B0604030504040204" pitchFamily="34" charset="0"/>
                <a:cs typeface="Verdana" panose="020B0604030504040204" pitchFamily="34" charset="0"/>
              </a:rPr>
              <a:t> is </a:t>
            </a:r>
            <a:r>
              <a:rPr lang="en-US" sz="2400" dirty="0" err="1" smtClean="0">
                <a:latin typeface="Verdana" panose="020B0604030504040204" pitchFamily="34" charset="0"/>
                <a:ea typeface="Verdana" panose="020B0604030504040204" pitchFamily="34" charset="0"/>
                <a:cs typeface="Verdana" panose="020B0604030504040204" pitchFamily="34" charset="0"/>
              </a:rPr>
              <a:t>geschikt</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Wie</a:t>
            </a:r>
            <a:r>
              <a:rPr lang="en-US" sz="2400" dirty="0" smtClean="0">
                <a:latin typeface="Verdana" panose="020B0604030504040204" pitchFamily="34" charset="0"/>
                <a:ea typeface="Verdana" panose="020B0604030504040204" pitchFamily="34" charset="0"/>
                <a:cs typeface="Verdana" panose="020B0604030504040204" pitchFamily="34" charset="0"/>
              </a:rPr>
              <a:t> is </a:t>
            </a:r>
            <a:r>
              <a:rPr lang="en-US" sz="2400" dirty="0" err="1" smtClean="0">
                <a:latin typeface="Verdana" panose="020B0604030504040204" pitchFamily="34" charset="0"/>
                <a:ea typeface="Verdana" panose="020B0604030504040204" pitchFamily="34" charset="0"/>
                <a:cs typeface="Verdana" panose="020B0604030504040204" pitchFamily="34" charset="0"/>
              </a:rPr>
              <a:t>meer</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geschikt</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dan</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mij</a:t>
            </a:r>
            <a:r>
              <a:rPr lang="en-US" sz="2400" dirty="0" smtClean="0">
                <a:latin typeface="Verdana" panose="020B0604030504040204" pitchFamily="34" charset="0"/>
                <a:ea typeface="Verdana" panose="020B0604030504040204" pitchFamily="34" charset="0"/>
                <a:cs typeface="Verdana" panose="020B0604030504040204" pitchFamily="34" charset="0"/>
              </a:rPr>
              <a:t>?”</a:t>
            </a:r>
            <a:endParaRPr lang="nl-NL"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407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3"/>
          <p:cNvSpPr txBox="1">
            <a:spLocks/>
          </p:cNvSpPr>
          <p:nvPr/>
        </p:nvSpPr>
        <p:spPr>
          <a:xfrm>
            <a:off x="6432267" y="116632"/>
            <a:ext cx="2460213" cy="4752529"/>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he-IL" sz="5400" b="1" dirty="0">
                <a:solidFill>
                  <a:srgbClr val="0070C0"/>
                </a:solidFill>
                <a:cs typeface="+mj-cs"/>
              </a:rPr>
              <a:t>י</a:t>
            </a:r>
            <a:r>
              <a:rPr lang="he-IL" sz="6000" b="1" dirty="0">
                <a:solidFill>
                  <a:srgbClr val="0070C0"/>
                </a:solidFill>
                <a:cs typeface="+mj-cs"/>
              </a:rPr>
              <a:t>ַד</a:t>
            </a:r>
            <a:r>
              <a:rPr lang="nl-NL" sz="4000" b="1" dirty="0" smtClean="0">
                <a:solidFill>
                  <a:schemeClr val="accent2">
                    <a:lumMod val="50000"/>
                  </a:schemeClr>
                </a:solidFill>
                <a:effectLst>
                  <a:outerShdw blurRad="127000" dist="190500" dir="2220000" algn="tl" rotWithShape="0">
                    <a:prstClr val="black">
                      <a:alpha val="27000"/>
                    </a:prstClr>
                  </a:outerShdw>
                </a:effectLst>
                <a:latin typeface="Ain Yiddishe Font-Modern" panose="020B0500000000000000" pitchFamily="34" charset="0"/>
              </a:rPr>
              <a:t> </a:t>
            </a:r>
            <a:endParaRPr lang="nl-NL" sz="4000" b="1" dirty="0" smtClean="0">
              <a:solidFill>
                <a:schemeClr val="accent2">
                  <a:lumMod val="50000"/>
                </a:schemeClr>
              </a:solidFill>
              <a:effectLst>
                <a:outerShdw blurRad="127000" dist="190500" dir="2220000" algn="tl" rotWithShape="0">
                  <a:prstClr val="black">
                    <a:alpha val="27000"/>
                  </a:prstClr>
                </a:outerShdw>
              </a:effectLst>
              <a:latin typeface="Ain Yiddishe Font-Modern" panose="020B0500000000000000" pitchFamily="34" charset="0"/>
            </a:endParaRPr>
          </a:p>
          <a:p>
            <a:pPr marL="0" indent="0" algn="ctr">
              <a:buNone/>
            </a:pPr>
            <a:r>
              <a:rPr lang="nl-NL" sz="4000" b="1" dirty="0" err="1" smtClean="0">
                <a:solidFill>
                  <a:srgbClr val="0070C0"/>
                </a:solidFill>
                <a:effectLst>
                  <a:outerShdw blurRad="127000" dist="190500" dir="2220000" algn="tl" rotWithShape="0">
                    <a:prstClr val="black">
                      <a:alpha val="27000"/>
                    </a:prstClr>
                  </a:outerShdw>
                </a:effectLst>
              </a:rPr>
              <a:t>jad</a:t>
            </a:r>
            <a:r>
              <a:rPr lang="nl-NL" sz="4000" b="1" dirty="0" smtClean="0">
                <a:solidFill>
                  <a:schemeClr val="accent2">
                    <a:lumMod val="50000"/>
                  </a:schemeClr>
                </a:solidFill>
                <a:effectLst>
                  <a:outerShdw blurRad="127000" dist="190500" dir="2220000" algn="tl" rotWithShape="0">
                    <a:prstClr val="black">
                      <a:alpha val="27000"/>
                    </a:prstClr>
                  </a:outerShdw>
                </a:effectLst>
              </a:rPr>
              <a:t> </a:t>
            </a:r>
          </a:p>
          <a:p>
            <a:pPr marL="0" indent="0" algn="ctr">
              <a:buNone/>
            </a:pPr>
            <a:r>
              <a:rPr lang="nl-NL" sz="4000" b="1" dirty="0">
                <a:solidFill>
                  <a:srgbClr val="0070C0"/>
                </a:solidFill>
                <a:effectLst>
                  <a:outerShdw blurRad="127000" dist="190500" dir="2220000" algn="tl" rotWithShape="0">
                    <a:prstClr val="black">
                      <a:alpha val="27000"/>
                    </a:prstClr>
                  </a:outerShdw>
                </a:effectLst>
              </a:rPr>
              <a:t>h</a:t>
            </a:r>
            <a:r>
              <a:rPr lang="nl-NL" sz="4000" b="1" dirty="0" smtClean="0">
                <a:solidFill>
                  <a:srgbClr val="0070C0"/>
                </a:solidFill>
                <a:effectLst>
                  <a:outerShdw blurRad="127000" dist="190500" dir="2220000" algn="tl" rotWithShape="0">
                    <a:prstClr val="black">
                      <a:alpha val="27000"/>
                    </a:prstClr>
                  </a:outerShdw>
                </a:effectLst>
              </a:rPr>
              <a:t>and</a:t>
            </a:r>
          </a:p>
          <a:p>
            <a:pPr marL="0" indent="0" algn="ctr">
              <a:buNone/>
            </a:pPr>
            <a:r>
              <a:rPr lang="nl-NL" sz="4000" b="1" dirty="0">
                <a:solidFill>
                  <a:srgbClr val="0070C0"/>
                </a:solidFill>
                <a:effectLst>
                  <a:outerShdw blurRad="127000" dist="190500" dir="2220000" algn="tl" rotWithShape="0">
                    <a:prstClr val="black">
                      <a:alpha val="27000"/>
                    </a:prstClr>
                  </a:outerShdw>
                </a:effectLst>
              </a:rPr>
              <a:t>k</a:t>
            </a:r>
            <a:r>
              <a:rPr lang="nl-NL" sz="4000" b="1" dirty="0" smtClean="0">
                <a:solidFill>
                  <a:srgbClr val="0070C0"/>
                </a:solidFill>
                <a:effectLst>
                  <a:outerShdw blurRad="127000" dist="190500" dir="2220000" algn="tl" rotWithShape="0">
                    <a:prstClr val="black">
                      <a:alpha val="27000"/>
                    </a:prstClr>
                  </a:outerShdw>
                </a:effectLst>
              </a:rPr>
              <a:t>racht</a:t>
            </a:r>
            <a:endParaRPr lang="nl-NL" sz="4000" b="1" dirty="0" smtClean="0">
              <a:solidFill>
                <a:srgbClr val="0070C0"/>
              </a:solidFill>
              <a:effectLst>
                <a:outerShdw blurRad="127000" dist="190500" dir="2220000" algn="tl" rotWithShape="0">
                  <a:prstClr val="black">
                    <a:alpha val="27000"/>
                  </a:prstClr>
                </a:outerShdw>
              </a:effectLst>
            </a:endParaRPr>
          </a:p>
          <a:p>
            <a:pPr marL="0" indent="0" algn="ctr">
              <a:buNone/>
            </a:pPr>
            <a:endParaRPr lang="nl-NL" sz="4000" b="1" dirty="0">
              <a:solidFill>
                <a:srgbClr val="0070C0"/>
              </a:solidFill>
              <a:effectLst>
                <a:outerShdw blurRad="127000" dist="190500" dir="2220000" algn="tl" rotWithShape="0">
                  <a:prstClr val="black">
                    <a:alpha val="27000"/>
                  </a:prstClr>
                </a:outerShdw>
              </a:effectLst>
            </a:endParaRPr>
          </a:p>
          <a:p>
            <a:pPr marL="0" indent="0" algn="ctr">
              <a:buNone/>
            </a:pPr>
            <a:r>
              <a:rPr lang="nl-NL" sz="2400" b="1" dirty="0" smtClean="0">
                <a:solidFill>
                  <a:srgbClr val="0070C0"/>
                </a:solidFill>
                <a:effectLst>
                  <a:outerShdw blurRad="127000" dist="190500" dir="2220000" algn="tl" rotWithShape="0">
                    <a:prstClr val="black">
                      <a:alpha val="27000"/>
                    </a:prstClr>
                  </a:outerShdw>
                </a:effectLst>
              </a:rPr>
              <a:t>De </a:t>
            </a:r>
            <a:r>
              <a:rPr lang="nl-NL" sz="2400" b="1" dirty="0" smtClean="0">
                <a:solidFill>
                  <a:srgbClr val="0070C0"/>
                </a:solidFill>
                <a:effectLst>
                  <a:outerShdw blurRad="127000" dist="190500" dir="2220000" algn="tl" rotWithShape="0">
                    <a:prstClr val="black">
                      <a:alpha val="27000"/>
                    </a:prstClr>
                  </a:outerShdw>
                </a:effectLst>
              </a:rPr>
              <a:t>hand/arm </a:t>
            </a:r>
          </a:p>
          <a:p>
            <a:pPr marL="0" indent="0" algn="ctr">
              <a:buNone/>
            </a:pPr>
            <a:r>
              <a:rPr lang="nl-NL" sz="2400" b="1" dirty="0" smtClean="0">
                <a:solidFill>
                  <a:srgbClr val="0070C0"/>
                </a:solidFill>
                <a:effectLst>
                  <a:outerShdw blurRad="127000" dist="190500" dir="2220000" algn="tl" rotWithShape="0">
                    <a:prstClr val="black">
                      <a:alpha val="27000"/>
                    </a:prstClr>
                  </a:outerShdw>
                </a:effectLst>
              </a:rPr>
              <a:t>die </a:t>
            </a:r>
            <a:r>
              <a:rPr lang="nl-NL" sz="2400" b="1" dirty="0" smtClean="0">
                <a:solidFill>
                  <a:srgbClr val="0070C0"/>
                </a:solidFill>
                <a:effectLst>
                  <a:outerShdw blurRad="127000" dist="190500" dir="2220000" algn="tl" rotWithShape="0">
                    <a:prstClr val="black">
                      <a:alpha val="27000"/>
                    </a:prstClr>
                  </a:outerShdw>
                </a:effectLst>
              </a:rPr>
              <a:t>beweegt</a:t>
            </a:r>
            <a:endParaRPr lang="nl-NL" sz="2400" b="1" dirty="0" smtClean="0">
              <a:solidFill>
                <a:schemeClr val="accent2">
                  <a:lumMod val="50000"/>
                </a:schemeClr>
              </a:solidFill>
              <a:effectLst>
                <a:outerShdw blurRad="127000" dist="190500" dir="2220000" algn="tl" rotWithShape="0">
                  <a:prstClr val="black">
                    <a:alpha val="27000"/>
                  </a:prstClr>
                </a:outerShdw>
              </a:effectLst>
            </a:endParaRPr>
          </a:p>
          <a:p>
            <a:pPr marL="0" indent="0" algn="ctr">
              <a:buNone/>
            </a:pPr>
            <a:endParaRPr lang="nl-NL" sz="4000" b="1" dirty="0" smtClean="0">
              <a:solidFill>
                <a:schemeClr val="accent2">
                  <a:lumMod val="50000"/>
                </a:schemeClr>
              </a:solidFill>
              <a:effectLst>
                <a:outerShdw blurRad="127000" dist="190500" dir="2220000" algn="tl" rotWithShape="0">
                  <a:prstClr val="black">
                    <a:alpha val="27000"/>
                  </a:prstClr>
                </a:outerShdw>
              </a:effectLst>
            </a:endParaRPr>
          </a:p>
        </p:txBody>
      </p:sp>
      <p:sp>
        <p:nvSpPr>
          <p:cNvPr id="3" name="Rechthoek 2"/>
          <p:cNvSpPr/>
          <p:nvPr/>
        </p:nvSpPr>
        <p:spPr>
          <a:xfrm>
            <a:off x="460649" y="3933056"/>
            <a:ext cx="3751311" cy="2215991"/>
          </a:xfrm>
          <a:prstGeom prst="rect">
            <a:avLst/>
          </a:prstGeom>
        </p:spPr>
        <p:txBody>
          <a:bodyPr wrap="square">
            <a:spAutoFit/>
          </a:bodyPr>
          <a:lstStyle/>
          <a:p>
            <a:r>
              <a:rPr lang="nl-NL" sz="2400" b="1" i="1" dirty="0" smtClean="0">
                <a:latin typeface="Verdana" panose="020B0604030504040204" pitchFamily="34" charset="0"/>
                <a:ea typeface="Verdana" panose="020B0604030504040204" pitchFamily="34" charset="0"/>
                <a:cs typeface="Verdana" panose="020B0604030504040204" pitchFamily="34" charset="0"/>
              </a:rPr>
              <a:t>“Zie</a:t>
            </a:r>
            <a:r>
              <a:rPr lang="nl-NL" sz="2400" b="1" i="1" dirty="0">
                <a:latin typeface="Verdana" panose="020B0604030504040204" pitchFamily="34" charset="0"/>
                <a:ea typeface="Verdana" panose="020B0604030504040204" pitchFamily="34" charset="0"/>
                <a:cs typeface="Verdana" panose="020B0604030504040204" pitchFamily="34" charset="0"/>
              </a:rPr>
              <a:t>, </a:t>
            </a:r>
            <a:endParaRPr lang="nl-NL" sz="2400" b="1" i="1" dirty="0" smtClean="0">
              <a:latin typeface="Verdana" panose="020B0604030504040204" pitchFamily="34" charset="0"/>
              <a:ea typeface="Verdana" panose="020B0604030504040204" pitchFamily="34" charset="0"/>
              <a:cs typeface="Verdana" panose="020B0604030504040204" pitchFamily="34" charset="0"/>
            </a:endParaRPr>
          </a:p>
          <a:p>
            <a:r>
              <a:rPr lang="nl-NL" sz="2400" b="1" i="1" dirty="0" smtClean="0">
                <a:latin typeface="Verdana" panose="020B0604030504040204" pitchFamily="34" charset="0"/>
                <a:ea typeface="Verdana" panose="020B0604030504040204" pitchFamily="34" charset="0"/>
                <a:cs typeface="Verdana" panose="020B0604030504040204" pitchFamily="34" charset="0"/>
              </a:rPr>
              <a:t>de </a:t>
            </a:r>
            <a:r>
              <a:rPr lang="nl-NL" sz="2400" b="1" i="1" dirty="0">
                <a:latin typeface="Verdana" panose="020B0604030504040204" pitchFamily="34" charset="0"/>
                <a:ea typeface="Verdana" panose="020B0604030504040204" pitchFamily="34" charset="0"/>
                <a:cs typeface="Verdana" panose="020B0604030504040204" pitchFamily="34" charset="0"/>
              </a:rPr>
              <a:t>hand des HEREN </a:t>
            </a:r>
            <a:endParaRPr lang="nl-NL" sz="2400" b="1" i="1" dirty="0" smtClean="0">
              <a:latin typeface="Verdana" panose="020B0604030504040204" pitchFamily="34" charset="0"/>
              <a:ea typeface="Verdana" panose="020B0604030504040204" pitchFamily="34" charset="0"/>
              <a:cs typeface="Verdana" panose="020B0604030504040204" pitchFamily="34" charset="0"/>
            </a:endParaRPr>
          </a:p>
          <a:p>
            <a:r>
              <a:rPr lang="nl-NL" sz="2400" b="1" i="1" dirty="0" smtClean="0">
                <a:latin typeface="Verdana" panose="020B0604030504040204" pitchFamily="34" charset="0"/>
                <a:ea typeface="Verdana" panose="020B0604030504040204" pitchFamily="34" charset="0"/>
                <a:cs typeface="Verdana" panose="020B0604030504040204" pitchFamily="34" charset="0"/>
              </a:rPr>
              <a:t>is </a:t>
            </a:r>
            <a:r>
              <a:rPr lang="nl-NL" sz="2400" b="1" i="1" dirty="0">
                <a:latin typeface="Verdana" panose="020B0604030504040204" pitchFamily="34" charset="0"/>
                <a:ea typeface="Verdana" panose="020B0604030504040204" pitchFamily="34" charset="0"/>
                <a:cs typeface="Verdana" panose="020B0604030504040204" pitchFamily="34" charset="0"/>
              </a:rPr>
              <a:t>niet te kort </a:t>
            </a:r>
            <a:endParaRPr lang="nl-NL" sz="2400" b="1" i="1" dirty="0" smtClean="0">
              <a:latin typeface="Verdana" panose="020B0604030504040204" pitchFamily="34" charset="0"/>
              <a:ea typeface="Verdana" panose="020B0604030504040204" pitchFamily="34" charset="0"/>
              <a:cs typeface="Verdana" panose="020B0604030504040204" pitchFamily="34" charset="0"/>
            </a:endParaRPr>
          </a:p>
          <a:p>
            <a:r>
              <a:rPr lang="nl-NL" sz="2400" b="1" i="1" dirty="0" smtClean="0">
                <a:latin typeface="Verdana" panose="020B0604030504040204" pitchFamily="34" charset="0"/>
                <a:ea typeface="Verdana" panose="020B0604030504040204" pitchFamily="34" charset="0"/>
                <a:cs typeface="Verdana" panose="020B0604030504040204" pitchFamily="34" charset="0"/>
              </a:rPr>
              <a:t>om </a:t>
            </a:r>
            <a:r>
              <a:rPr lang="nl-NL" sz="2400" b="1" i="1" dirty="0">
                <a:latin typeface="Verdana" panose="020B0604030504040204" pitchFamily="34" charset="0"/>
                <a:ea typeface="Verdana" panose="020B0604030504040204" pitchFamily="34" charset="0"/>
                <a:cs typeface="Verdana" panose="020B0604030504040204" pitchFamily="34" charset="0"/>
              </a:rPr>
              <a:t>te </a:t>
            </a:r>
            <a:r>
              <a:rPr lang="nl-NL" sz="2400" b="1" i="1" dirty="0" smtClean="0">
                <a:latin typeface="Verdana" panose="020B0604030504040204" pitchFamily="34" charset="0"/>
                <a:ea typeface="Verdana" panose="020B0604030504040204" pitchFamily="34" charset="0"/>
                <a:cs typeface="Verdana" panose="020B0604030504040204" pitchFamily="34" charset="0"/>
              </a:rPr>
              <a:t>verlossen”</a:t>
            </a:r>
          </a:p>
          <a:p>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algn="r"/>
            <a:r>
              <a:rPr lang="nl-NL" dirty="0" smtClean="0">
                <a:latin typeface="Verdana" panose="020B0604030504040204" pitchFamily="34" charset="0"/>
                <a:ea typeface="Verdana" panose="020B0604030504040204" pitchFamily="34" charset="0"/>
                <a:cs typeface="Verdana" panose="020B0604030504040204" pitchFamily="34" charset="0"/>
              </a:rPr>
              <a:t>Jesaja 59:1</a:t>
            </a:r>
            <a:endParaRPr lang="nl-NL" dirty="0">
              <a:latin typeface="Verdana" panose="020B0604030504040204" pitchFamily="34" charset="0"/>
              <a:ea typeface="Verdana" panose="020B0604030504040204" pitchFamily="34" charset="0"/>
              <a:cs typeface="Verdana" panose="020B060403050404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3120537"/>
            <a:ext cx="56038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descr="http://www.ancient-hebrew.org/files/heb_lg_04.jpg">
            <a:hlinkClick r:id="rId4"/>
          </p:cNvPr>
          <p:cNvPicPr/>
          <p:nvPr/>
        </p:nvPicPr>
        <p:blipFill>
          <a:blip r:embed="rId5" cstate="print"/>
          <a:srcRect/>
          <a:stretch>
            <a:fillRect/>
          </a:stretch>
        </p:blipFill>
        <p:spPr bwMode="auto">
          <a:xfrm>
            <a:off x="7040331" y="3114675"/>
            <a:ext cx="561975" cy="628650"/>
          </a:xfrm>
          <a:prstGeom prst="rect">
            <a:avLst/>
          </a:prstGeom>
          <a:noFill/>
          <a:ln w="9525">
            <a:noFill/>
            <a:miter lim="800000"/>
            <a:headEnd/>
            <a:tailEnd/>
          </a:ln>
        </p:spPr>
      </p:pic>
    </p:spTree>
    <p:extLst>
      <p:ext uri="{BB962C8B-B14F-4D97-AF65-F5344CB8AC3E}">
        <p14:creationId xmlns:p14="http://schemas.microsoft.com/office/powerpoint/2010/main" val="363848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fade">
                                      <p:cBhvr>
                                        <p:cTn id="29" dur="500"/>
                                        <p:tgtEl>
                                          <p:spTgt spid="10242"/>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83" y="4168775"/>
            <a:ext cx="842486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70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32656"/>
            <a:ext cx="3182937"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ndertitel 3"/>
          <p:cNvSpPr>
            <a:spLocks noGrp="1"/>
          </p:cNvSpPr>
          <p:nvPr>
            <p:ph type="subTitle" idx="1"/>
          </p:nvPr>
        </p:nvSpPr>
        <p:spPr>
          <a:xfrm>
            <a:off x="251520" y="3284984"/>
            <a:ext cx="8712968" cy="864096"/>
          </a:xfrm>
        </p:spPr>
        <p:txBody>
          <a:bodyPr>
            <a:noAutofit/>
          </a:bodyPr>
          <a:lstStyle/>
          <a:p>
            <a:pPr algn="l"/>
            <a:r>
              <a:rPr lang="nl-NL" sz="1900" b="1" dirty="0" smtClean="0">
                <a:solidFill>
                  <a:srgbClr val="FFFFB3"/>
                </a:solidFill>
              </a:rPr>
              <a:t>Deuteronomium 4:20 </a:t>
            </a:r>
            <a:r>
              <a:rPr lang="nl-NL" sz="1900" dirty="0" smtClean="0">
                <a:solidFill>
                  <a:srgbClr val="FFFFB3"/>
                </a:solidFill>
              </a:rPr>
              <a:t>terwijl </a:t>
            </a:r>
            <a:r>
              <a:rPr lang="nl-NL" sz="1900" dirty="0">
                <a:solidFill>
                  <a:srgbClr val="FFFFB3"/>
                </a:solidFill>
              </a:rPr>
              <a:t>de HERE u genomen en uit de</a:t>
            </a:r>
            <a:r>
              <a:rPr lang="nl-NL" sz="1900" b="1" dirty="0">
                <a:solidFill>
                  <a:srgbClr val="FFFF00"/>
                </a:solidFill>
              </a:rPr>
              <a:t> ijzeroven</a:t>
            </a:r>
            <a:r>
              <a:rPr lang="nl-NL" sz="1900" dirty="0">
                <a:solidFill>
                  <a:srgbClr val="FFFFB3"/>
                </a:solidFill>
              </a:rPr>
              <a:t>, uit Egypte</a:t>
            </a:r>
            <a:r>
              <a:rPr lang="nl-NL" sz="1900" u="sng" dirty="0">
                <a:solidFill>
                  <a:srgbClr val="FFFFB3"/>
                </a:solidFill>
              </a:rPr>
              <a:t>, geleid </a:t>
            </a:r>
            <a:r>
              <a:rPr lang="nl-NL" sz="1900" dirty="0">
                <a:solidFill>
                  <a:srgbClr val="FFFFB3"/>
                </a:solidFill>
              </a:rPr>
              <a:t>heeft om voor Hem te zijn tot een eigen volk, zoals dit heden het geval is</a:t>
            </a:r>
            <a:r>
              <a:rPr lang="nl-NL" sz="1900" dirty="0" smtClean="0">
                <a:solidFill>
                  <a:srgbClr val="FFFFB3"/>
                </a:solidFill>
              </a:rPr>
              <a:t>.</a:t>
            </a:r>
          </a:p>
          <a:p>
            <a:pPr algn="l"/>
            <a:endParaRPr lang="nl-NL" sz="1900" dirty="0" smtClean="0">
              <a:solidFill>
                <a:srgbClr val="FFFFB3"/>
              </a:solidFill>
            </a:endParaRPr>
          </a:p>
        </p:txBody>
      </p:sp>
      <p:sp>
        <p:nvSpPr>
          <p:cNvPr id="7" name="Ondertitel 3"/>
          <p:cNvSpPr txBox="1">
            <a:spLocks/>
          </p:cNvSpPr>
          <p:nvPr/>
        </p:nvSpPr>
        <p:spPr>
          <a:xfrm>
            <a:off x="245090" y="4149080"/>
            <a:ext cx="8712968"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900" b="1" dirty="0" smtClean="0">
                <a:solidFill>
                  <a:srgbClr val="FFFFB3"/>
                </a:solidFill>
              </a:rPr>
              <a:t>Deuteronomium 8:51 </a:t>
            </a:r>
            <a:r>
              <a:rPr lang="nl-NL" sz="1900" dirty="0" smtClean="0">
                <a:solidFill>
                  <a:srgbClr val="FFFFB3"/>
                </a:solidFill>
              </a:rPr>
              <a:t>want</a:t>
            </a:r>
            <a:r>
              <a:rPr lang="nl-NL" sz="1900" b="1" dirty="0" smtClean="0">
                <a:solidFill>
                  <a:srgbClr val="FFFFB3"/>
                </a:solidFill>
              </a:rPr>
              <a:t> </a:t>
            </a:r>
            <a:r>
              <a:rPr lang="nl-NL" sz="1900" dirty="0" smtClean="0">
                <a:solidFill>
                  <a:srgbClr val="FFFFB3"/>
                </a:solidFill>
              </a:rPr>
              <a:t>zij zijn uw volk en uw erfdeel dat Gij uit Egypte hebt </a:t>
            </a:r>
            <a:r>
              <a:rPr lang="nl-NL" sz="1900" u="sng" dirty="0" smtClean="0">
                <a:solidFill>
                  <a:srgbClr val="FFFFB3"/>
                </a:solidFill>
              </a:rPr>
              <a:t>geleid</a:t>
            </a:r>
            <a:r>
              <a:rPr lang="nl-NL" sz="1900" dirty="0" smtClean="0">
                <a:solidFill>
                  <a:srgbClr val="FFFFB3"/>
                </a:solidFill>
              </a:rPr>
              <a:t>, midden uit de </a:t>
            </a:r>
            <a:r>
              <a:rPr lang="nl-NL" sz="1900" b="1" dirty="0" smtClean="0">
                <a:solidFill>
                  <a:srgbClr val="FFFF00"/>
                </a:solidFill>
              </a:rPr>
              <a:t>ijzeroven</a:t>
            </a:r>
            <a:r>
              <a:rPr lang="nl-NL" sz="1900" dirty="0" smtClean="0">
                <a:solidFill>
                  <a:srgbClr val="FFFFB3"/>
                </a:solidFill>
              </a:rPr>
              <a:t>.</a:t>
            </a:r>
          </a:p>
          <a:p>
            <a:pPr algn="l"/>
            <a:endParaRPr lang="nl-NL" sz="1900" dirty="0" smtClean="0">
              <a:solidFill>
                <a:srgbClr val="FFFFB3"/>
              </a:solidFill>
            </a:endParaRPr>
          </a:p>
        </p:txBody>
      </p:sp>
      <p:sp>
        <p:nvSpPr>
          <p:cNvPr id="8" name="Ondertitel 3"/>
          <p:cNvSpPr txBox="1">
            <a:spLocks/>
          </p:cNvSpPr>
          <p:nvPr/>
        </p:nvSpPr>
        <p:spPr>
          <a:xfrm>
            <a:off x="245090" y="4869160"/>
            <a:ext cx="8712968" cy="963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900" b="1" dirty="0" smtClean="0">
                <a:solidFill>
                  <a:srgbClr val="FFFFB3"/>
                </a:solidFill>
              </a:rPr>
              <a:t>Jesaja 48: 10</a:t>
            </a:r>
            <a:r>
              <a:rPr lang="nl-NL" sz="1900" dirty="0" smtClean="0">
                <a:solidFill>
                  <a:srgbClr val="FFFFB3"/>
                </a:solidFill>
              </a:rPr>
              <a:t> Zie, Ik heb u </a:t>
            </a:r>
            <a:r>
              <a:rPr lang="nl-NL" sz="1900" u="sng" dirty="0" smtClean="0">
                <a:solidFill>
                  <a:srgbClr val="FFFFB3"/>
                </a:solidFill>
              </a:rPr>
              <a:t>gelouterd</a:t>
            </a:r>
            <a:r>
              <a:rPr lang="nl-NL" sz="1900" dirty="0" smtClean="0">
                <a:solidFill>
                  <a:srgbClr val="FFFFB3"/>
                </a:solidFill>
              </a:rPr>
              <a:t>, doch niet als zilver; Ik heb u </a:t>
            </a:r>
            <a:r>
              <a:rPr lang="nl-NL" sz="1900" u="sng" dirty="0" smtClean="0">
                <a:solidFill>
                  <a:srgbClr val="FFFFB3"/>
                </a:solidFill>
              </a:rPr>
              <a:t>beproefd</a:t>
            </a:r>
            <a:r>
              <a:rPr lang="nl-NL" sz="1900" dirty="0" smtClean="0">
                <a:solidFill>
                  <a:srgbClr val="FFFFB3"/>
                </a:solidFill>
              </a:rPr>
              <a:t> in de </a:t>
            </a:r>
            <a:r>
              <a:rPr lang="nl-NL" sz="1900" b="1" dirty="0" smtClean="0">
                <a:solidFill>
                  <a:srgbClr val="FFFF00"/>
                </a:solidFill>
              </a:rPr>
              <a:t>smeltoven</a:t>
            </a:r>
            <a:r>
              <a:rPr lang="nl-NL" sz="1900" dirty="0" smtClean="0">
                <a:solidFill>
                  <a:srgbClr val="FFFFB3"/>
                </a:solidFill>
              </a:rPr>
              <a:t> der ellende.</a:t>
            </a:r>
          </a:p>
          <a:p>
            <a:pPr algn="l"/>
            <a:endParaRPr lang="nl-NL" sz="1900" dirty="0" smtClean="0">
              <a:solidFill>
                <a:srgbClr val="FFFFB3"/>
              </a:solidFill>
            </a:endParaRPr>
          </a:p>
        </p:txBody>
      </p:sp>
      <p:sp>
        <p:nvSpPr>
          <p:cNvPr id="9" name="Ondertitel 3"/>
          <p:cNvSpPr txBox="1">
            <a:spLocks/>
          </p:cNvSpPr>
          <p:nvPr/>
        </p:nvSpPr>
        <p:spPr>
          <a:xfrm>
            <a:off x="263113" y="5564392"/>
            <a:ext cx="8712968" cy="117697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900" b="1" dirty="0" smtClean="0">
                <a:solidFill>
                  <a:srgbClr val="FFFFB3"/>
                </a:solidFill>
              </a:rPr>
              <a:t>Jeremia 11:4 </a:t>
            </a:r>
            <a:r>
              <a:rPr lang="nl-NL" sz="1900" dirty="0" smtClean="0">
                <a:solidFill>
                  <a:srgbClr val="FFFFB3"/>
                </a:solidFill>
              </a:rPr>
              <a:t>dat Ik aan uw vaderen geboden heb ten dage dat Ik hen uit het land Egypte, </a:t>
            </a:r>
            <a:r>
              <a:rPr lang="nl-NL" sz="1900" b="1" dirty="0" smtClean="0">
                <a:solidFill>
                  <a:srgbClr val="FFFF00"/>
                </a:solidFill>
              </a:rPr>
              <a:t>de ijzeroven</a:t>
            </a:r>
            <a:r>
              <a:rPr lang="nl-NL" sz="1900" dirty="0" smtClean="0">
                <a:solidFill>
                  <a:srgbClr val="FFFFB3"/>
                </a:solidFill>
              </a:rPr>
              <a:t>, </a:t>
            </a:r>
            <a:r>
              <a:rPr lang="nl-NL" sz="1900" u="sng" dirty="0" smtClean="0">
                <a:solidFill>
                  <a:srgbClr val="FFFFB3"/>
                </a:solidFill>
              </a:rPr>
              <a:t>leidde</a:t>
            </a:r>
            <a:r>
              <a:rPr lang="nl-NL" sz="1900" dirty="0" smtClean="0">
                <a:solidFill>
                  <a:srgbClr val="FFFFB3"/>
                </a:solidFill>
              </a:rPr>
              <a:t> met de woorden: Hoort naar mijn stem en doet naar alles wat Ik u gebied, dan zult gij Mij tot een volk en zal Ik u tot een God zijn,</a:t>
            </a:r>
            <a:endParaRPr lang="nl-NL" sz="1900" dirty="0">
              <a:solidFill>
                <a:srgbClr val="FFFFB3"/>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834" y="465199"/>
            <a:ext cx="1403480" cy="200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6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3"/>
          <p:cNvSpPr txBox="1">
            <a:spLocks/>
          </p:cNvSpPr>
          <p:nvPr/>
        </p:nvSpPr>
        <p:spPr>
          <a:xfrm>
            <a:off x="323528" y="1124744"/>
            <a:ext cx="8457791" cy="5472608"/>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None/>
            </a:pP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Lucas 1: 46 </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En Maria </a:t>
            </a:r>
            <a:r>
              <a:rPr lang="nl-NL" sz="20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zeide</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Mijn </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ziel maakt groot de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Here,47</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en mijn geest heeft zich verblijd over God, mijn Heiland, 48 omdat Hij heeft omgezien naar de lage staat zijner dienstmaagd. Want zie, van nu aan zullen mij zalig prijzen alle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geslachten,49</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omdat grote dingen aan mij gedaan heeft de Machtige. En heilig is zijn naam, 50 en zijn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barmhartigheid van geslacht tot geslacht voor wie Hem vrezen. 51</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Hij heeft een krachtig werk gedaan </a:t>
            </a:r>
            <a:r>
              <a:rPr lang="nl-N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door zijn </a:t>
            </a:r>
            <a:r>
              <a:rPr lang="nl-NL"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arm</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en </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Hij heeft </a:t>
            </a:r>
            <a:r>
              <a:rPr lang="nl-NL" sz="2000" b="1" dirty="0" err="1">
                <a:solidFill>
                  <a:srgbClr val="0070C0"/>
                </a:solidFill>
                <a:latin typeface="Verdana" panose="020B0604030504040204" pitchFamily="34" charset="0"/>
                <a:ea typeface="Verdana" panose="020B0604030504040204" pitchFamily="34" charset="0"/>
                <a:cs typeface="Verdana" panose="020B0604030504040204" pitchFamily="34" charset="0"/>
              </a:rPr>
              <a:t>hoogmoedigen</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in de overlegging </a:t>
            </a:r>
            <a:r>
              <a:rPr lang="nl-NL" sz="2000" b="1" dirty="0" err="1">
                <a:solidFill>
                  <a:srgbClr val="0070C0"/>
                </a:solidFill>
                <a:latin typeface="Verdana" panose="020B0604030504040204" pitchFamily="34" charset="0"/>
                <a:ea typeface="Verdana" panose="020B0604030504040204" pitchFamily="34" charset="0"/>
                <a:cs typeface="Verdana" panose="020B0604030504040204" pitchFamily="34" charset="0"/>
              </a:rPr>
              <a:t>huns</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harten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verstrooid; 52</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Hij heeft machtigen van de troon gestort en </a:t>
            </a:r>
            <a:r>
              <a:rPr lang="nl-NL" sz="2000" b="1" dirty="0" err="1">
                <a:solidFill>
                  <a:srgbClr val="0070C0"/>
                </a:solidFill>
                <a:latin typeface="Verdana" panose="020B0604030504040204" pitchFamily="34" charset="0"/>
                <a:ea typeface="Verdana" panose="020B0604030504040204" pitchFamily="34" charset="0"/>
                <a:cs typeface="Verdana" panose="020B0604030504040204" pitchFamily="34" charset="0"/>
              </a:rPr>
              <a:t>eenvoudigen</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verhoogd, 53</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rgbClr val="0070C0"/>
                </a:solidFill>
                <a:latin typeface="Verdana" panose="020B0604030504040204" pitchFamily="34" charset="0"/>
                <a:ea typeface="Verdana" panose="020B0604030504040204" pitchFamily="34" charset="0"/>
                <a:cs typeface="Verdana" panose="020B0604030504040204" pitchFamily="34" charset="0"/>
              </a:rPr>
              <a:t>hongerigen</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heeft Hij met goederen vervuld en rijken heeft Hij ledig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weggezonden. 54</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Hij heeft Zich Israël, zijn knecht, aangetrokken, om te gedenken aan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barmhartigheid, 55</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 gelijk Hij gesproken heeft tot onze vaderen </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voor </a:t>
            </a:r>
            <a:r>
              <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rPr>
              <a:t>Abraham en zijn nageslacht in eeuwigheid</a:t>
            </a:r>
            <a:r>
              <a:rPr lang="nl-NL"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t>
            </a:r>
            <a:endParaRPr lang="nl-NL" sz="20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552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3"/>
          <p:cNvSpPr txBox="1">
            <a:spLocks/>
          </p:cNvSpPr>
          <p:nvPr/>
        </p:nvSpPr>
        <p:spPr>
          <a:xfrm>
            <a:off x="179512" y="260648"/>
            <a:ext cx="8784976" cy="6336704"/>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None/>
            </a:pPr>
            <a:r>
              <a:rPr lang="nl-NL" sz="2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Jesaja 53:</a:t>
            </a:r>
            <a:r>
              <a:rPr lang="nl-NL"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1</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Wie gelooft, wat wij gehoord hebben, en aan wie is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de arm des HEREN</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geopenbaard? 2 Want als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een loot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schoot hij op voor zijn aangezicht, en als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een wortel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uit </a:t>
            </a:r>
            <a:r>
              <a:rPr lang="nl-NL" sz="20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dorre</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aarde;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had gestalte noch luister, dat wij hem zouden hebben aangezien, noch gedaante, dat wij hem zouden hebben begeerd. 3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was veracht en van mensen verlaten,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een man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van smarten en vertrouwd met ziekte, ja, als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iemand</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voor wie men het gelaat verbergt;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was veracht en wij hebben hem niet geacht.</a:t>
            </a:r>
          </a:p>
          <a:p>
            <a:pPr marL="0" indent="0">
              <a:buNone/>
            </a:pP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4 Nochtans, onze ziekten heeft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op zich genomen, en onze smarten gedragen; wij echter hielden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hem</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voor een geplaagde, een door God geslagene en </a:t>
            </a:r>
            <a:r>
              <a:rPr lang="nl-NL"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verdrukte. 5</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Maar om onze overtredingen werd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doorboord, om onze ongerechtigheden verbrijzeld; de straf die ons de vrede aanbrengt, was op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hem</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en door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zijn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striemen is ons genezing geworden. 6 Wij allen dwaalden als schapen, wij wendden ons ieder naar zijn eigen weg, maar de HERE heeft ons aller ongerechtigheid op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hem</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doen neerkomen. 7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werd mishandeld, maar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liet zich verdrukken en deed zijn mond niet open; als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een lam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dat ter slachting geleid wordt, en als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een schaap </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dat stom is voor zijn scheerders, zo deed </a:t>
            </a:r>
            <a:r>
              <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hij</a:t>
            </a:r>
            <a:r>
              <a:rPr lang="nl-NL"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zijn mond niet open.</a:t>
            </a:r>
          </a:p>
          <a:p>
            <a:pPr marL="0" indent="0">
              <a:buNone/>
            </a:pPr>
            <a:endParaRPr lang="nl-NL"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41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3"/>
          <p:cNvSpPr txBox="1">
            <a:spLocks/>
          </p:cNvSpPr>
          <p:nvPr/>
        </p:nvSpPr>
        <p:spPr>
          <a:xfrm>
            <a:off x="434689" y="4941168"/>
            <a:ext cx="8313775" cy="1368152"/>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000" b="1" dirty="0" smtClean="0">
                <a:solidFill>
                  <a:schemeClr val="accent1">
                    <a:lumMod val="50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Exodus 15:6</a:t>
            </a:r>
          </a:p>
          <a:p>
            <a:pPr marL="0" indent="0" algn="ctr">
              <a:buNone/>
            </a:pPr>
            <a:r>
              <a:rPr lang="nl-N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”Uw </a:t>
            </a:r>
            <a:r>
              <a:rPr lang="nl-N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rechterhand, HERE, heerlijk door kracht,</a:t>
            </a:r>
          </a:p>
          <a:p>
            <a:pPr marL="0" indent="0" algn="ctr">
              <a:buNone/>
            </a:pPr>
            <a:r>
              <a:rPr lang="nl-N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uw rechterhand, HERE, verpletterde de vijand</a:t>
            </a:r>
            <a:r>
              <a:rPr lang="nl-N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endParaRPr lang="nl-NL" sz="4000" b="1" dirty="0" smtClean="0">
              <a:solidFill>
                <a:schemeClr val="accent1">
                  <a:lumMod val="50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3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3"/>
          <p:cNvSpPr txBox="1">
            <a:spLocks/>
          </p:cNvSpPr>
          <p:nvPr/>
        </p:nvSpPr>
        <p:spPr>
          <a:xfrm>
            <a:off x="434689" y="4941168"/>
            <a:ext cx="8313775" cy="1512168"/>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Psalm 110:1</a:t>
            </a:r>
          </a:p>
          <a:p>
            <a:pPr marL="0" indent="0">
              <a:buNone/>
            </a:pP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 Van David. Een </a:t>
            </a:r>
            <a:r>
              <a:rPr lang="nl-NL"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psalm. Aldus </a:t>
            </a: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luidt het woord des HEREN tot mijn </a:t>
            </a:r>
            <a:r>
              <a:rPr lang="nl-NL" sz="2000" dirty="0" err="1"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Here</a:t>
            </a:r>
            <a:r>
              <a:rPr lang="nl-NL"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Zet </a:t>
            </a:r>
            <a:r>
              <a:rPr lang="nl-NL" sz="20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u aan mijn </a:t>
            </a:r>
            <a:r>
              <a:rPr lang="nl-NL" sz="2000" b="1"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rechterhand</a:t>
            </a:r>
            <a:r>
              <a:rPr lang="nl-NL"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totdat </a:t>
            </a: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Ik uw vijanden gelegd </a:t>
            </a:r>
            <a:r>
              <a:rPr lang="nl-NL"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heb als </a:t>
            </a: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een voetbank voor uw voeten.</a:t>
            </a:r>
          </a:p>
          <a:p>
            <a:pPr marL="0" indent="0" algn="ctr">
              <a:buNone/>
            </a:pPr>
            <a:endPar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23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3"/>
          <p:cNvSpPr txBox="1">
            <a:spLocks/>
          </p:cNvSpPr>
          <p:nvPr/>
        </p:nvSpPr>
        <p:spPr>
          <a:xfrm>
            <a:off x="434689" y="4941168"/>
            <a:ext cx="8313775" cy="1152128"/>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Spreuken 8:30</a:t>
            </a:r>
          </a:p>
          <a:p>
            <a:pPr marL="0" indent="0">
              <a:buNone/>
            </a:pPr>
            <a:r>
              <a:rPr lang="en-US"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Then I was by him, </a:t>
            </a:r>
            <a:r>
              <a:rPr lang="en-US"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as</a:t>
            </a:r>
            <a:r>
              <a:rPr lang="en-US"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 </a:t>
            </a:r>
            <a:r>
              <a:rPr lang="en-US" sz="20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master</a:t>
            </a:r>
            <a:r>
              <a:rPr lang="en-US"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20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workman</a:t>
            </a:r>
            <a:r>
              <a:rPr lang="en-US"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And I was daily </a:t>
            </a:r>
            <a:r>
              <a:rPr lang="en-US"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his</a:t>
            </a:r>
            <a:r>
              <a:rPr lang="en-US"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delight, Rejoicing always before him</a:t>
            </a:r>
            <a:r>
              <a:rPr lang="en-US"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541767" y="260648"/>
            <a:ext cx="4572000" cy="1224951"/>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a:spAutoFit/>
          </a:bodyPr>
          <a:lstStyle/>
          <a:p>
            <a:pPr algn="r">
              <a:lnSpc>
                <a:spcPct val="115000"/>
              </a:lnSpc>
              <a:spcAft>
                <a:spcPts val="0"/>
              </a:spcAft>
            </a:pPr>
            <a:r>
              <a:rPr lang="he-IL" sz="4000" b="1" dirty="0">
                <a:cs typeface="+mj-cs"/>
              </a:rPr>
              <a:t>וָאֶהְיֶה </a:t>
            </a:r>
            <a:r>
              <a:rPr lang="he-IL" sz="4000" b="1" dirty="0" smtClean="0">
                <a:cs typeface="+mj-cs"/>
              </a:rPr>
              <a:t>אֶצְלוֹ </a:t>
            </a:r>
            <a:r>
              <a:rPr lang="he-IL" sz="4000" b="1" dirty="0">
                <a:cs typeface="+mj-cs"/>
              </a:rPr>
              <a:t>אָמוֹן</a:t>
            </a:r>
            <a:endParaRPr lang="nl-NL" sz="4000" b="1" dirty="0" smtClean="0">
              <a:solidFill>
                <a:schemeClr val="tx1"/>
              </a:solidFill>
              <a:ea typeface="Calibri"/>
              <a:cs typeface="+mj-cs"/>
            </a:endParaRPr>
          </a:p>
          <a:p>
            <a:pPr>
              <a:lnSpc>
                <a:spcPct val="115000"/>
              </a:lnSpc>
              <a:spcAft>
                <a:spcPts val="0"/>
              </a:spcAft>
            </a:pPr>
            <a:r>
              <a:rPr lang="nl-NL" sz="2400" i="1" dirty="0" err="1" smtClean="0">
                <a:solidFill>
                  <a:schemeClr val="tx1"/>
                </a:solidFill>
                <a:latin typeface="Verdana"/>
                <a:ea typeface="Calibri"/>
                <a:cs typeface="Times New Roman"/>
              </a:rPr>
              <a:t>Wa’ehjeh</a:t>
            </a:r>
            <a:r>
              <a:rPr lang="nl-NL" sz="2400" i="1" dirty="0" smtClean="0">
                <a:solidFill>
                  <a:schemeClr val="tx1"/>
                </a:solidFill>
                <a:latin typeface="Verdana"/>
                <a:ea typeface="Calibri"/>
                <a:cs typeface="Times New Roman"/>
              </a:rPr>
              <a:t> </a:t>
            </a:r>
            <a:r>
              <a:rPr lang="nl-NL" sz="2400" i="1" dirty="0" err="1">
                <a:solidFill>
                  <a:schemeClr val="tx1"/>
                </a:solidFill>
                <a:latin typeface="Verdana"/>
                <a:ea typeface="Calibri"/>
                <a:cs typeface="Times New Roman"/>
              </a:rPr>
              <a:t>etslo</a:t>
            </a:r>
            <a:r>
              <a:rPr lang="nl-NL" sz="2400" i="1" dirty="0">
                <a:solidFill>
                  <a:schemeClr val="tx1"/>
                </a:solidFill>
                <a:latin typeface="Verdana"/>
                <a:ea typeface="Calibri"/>
                <a:cs typeface="Times New Roman"/>
              </a:rPr>
              <a:t> </a:t>
            </a:r>
            <a:r>
              <a:rPr lang="nl-NL" sz="2400" i="1" dirty="0" err="1">
                <a:solidFill>
                  <a:schemeClr val="tx1"/>
                </a:solidFill>
                <a:latin typeface="Verdana"/>
                <a:ea typeface="Calibri"/>
                <a:cs typeface="Times New Roman"/>
              </a:rPr>
              <a:t>amon</a:t>
            </a:r>
            <a:r>
              <a:rPr lang="nl-NL" sz="2400" i="1" dirty="0">
                <a:solidFill>
                  <a:schemeClr val="tx1"/>
                </a:solidFill>
                <a:latin typeface="Verdana"/>
                <a:ea typeface="Calibri"/>
                <a:cs typeface="Times New Roman"/>
              </a:rPr>
              <a:t> </a:t>
            </a:r>
            <a:endParaRPr lang="nl-NL" sz="2400" dirty="0">
              <a:solidFill>
                <a:schemeClr val="tx1"/>
              </a:solidFill>
              <a:ea typeface="Calibri"/>
              <a:cs typeface="Times New Roman"/>
            </a:endParaRPr>
          </a:p>
        </p:txBody>
      </p:sp>
      <p:sp>
        <p:nvSpPr>
          <p:cNvPr id="5" name="Tekstvak 4"/>
          <p:cNvSpPr txBox="1"/>
          <p:nvPr/>
        </p:nvSpPr>
        <p:spPr>
          <a:xfrm>
            <a:off x="5004048" y="1700808"/>
            <a:ext cx="4032448" cy="2123658"/>
          </a:xfrm>
          <a:prstGeom prst="rect">
            <a:avLst/>
          </a:prstGeom>
          <a:solidFill>
            <a:srgbClr val="4D3E1B"/>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he-IL" sz="6000" b="1" dirty="0">
                <a:latin typeface="Ain Yiddishe Font-Modern" panose="020B0500000000000000" pitchFamily="34" charset="0"/>
                <a:cs typeface="+mj-cs"/>
              </a:rPr>
              <a:t>אָמוֹן</a:t>
            </a:r>
            <a:r>
              <a:rPr lang="nl-NL" sz="2800" dirty="0" smtClean="0">
                <a:latin typeface="Ain Yiddishe Font-Modern" panose="020B0500000000000000" pitchFamily="34" charset="0"/>
              </a:rPr>
              <a:t> </a:t>
            </a:r>
            <a:r>
              <a:rPr lang="nl-NL" dirty="0" smtClean="0"/>
              <a:t> </a:t>
            </a:r>
            <a:endParaRPr lang="nl-NL" dirty="0" smtClean="0"/>
          </a:p>
          <a:p>
            <a:r>
              <a:rPr lang="nl-NL" sz="2400" dirty="0" err="1" smtClean="0">
                <a:latin typeface="Verdana" panose="020B0604030504040204" pitchFamily="34" charset="0"/>
                <a:ea typeface="Verdana" panose="020B0604030504040204" pitchFamily="34" charset="0"/>
                <a:cs typeface="Verdana" panose="020B0604030504040204" pitchFamily="34" charset="0"/>
              </a:rPr>
              <a:t>amón</a:t>
            </a:r>
            <a:r>
              <a:rPr lang="nl-NL" sz="2400" dirty="0" smtClean="0">
                <a:latin typeface="Verdana" panose="020B0604030504040204" pitchFamily="34" charset="0"/>
                <a:ea typeface="Verdana" panose="020B0604030504040204" pitchFamily="34" charset="0"/>
                <a:cs typeface="Verdana" panose="020B0604030504040204" pitchFamily="34" charset="0"/>
              </a:rPr>
              <a:t>  </a:t>
            </a:r>
          </a:p>
          <a:p>
            <a:r>
              <a:rPr lang="nl-NL" sz="2400" dirty="0" smtClean="0">
                <a:latin typeface="Verdana" panose="020B0604030504040204" pitchFamily="34" charset="0"/>
                <a:ea typeface="Verdana" panose="020B0604030504040204" pitchFamily="34" charset="0"/>
                <a:cs typeface="Verdana" panose="020B0604030504040204" pitchFamily="34" charset="0"/>
              </a:rPr>
              <a:t>Strongs</a:t>
            </a:r>
            <a:r>
              <a:rPr lang="nl-NL" sz="2400" dirty="0">
                <a:latin typeface="Verdana" panose="020B0604030504040204" pitchFamily="34" charset="0"/>
                <a:ea typeface="Verdana" panose="020B0604030504040204" pitchFamily="34" charset="0"/>
                <a:cs typeface="Verdana" panose="020B0604030504040204" pitchFamily="34" charset="0"/>
              </a:rPr>
              <a:t>: 525  architect, kunstenaar, vakman</a:t>
            </a:r>
          </a:p>
        </p:txBody>
      </p:sp>
    </p:spTree>
    <p:extLst>
      <p:ext uri="{BB962C8B-B14F-4D97-AF65-F5344CB8AC3E}">
        <p14:creationId xmlns:p14="http://schemas.microsoft.com/office/powerpoint/2010/main" val="392612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2"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3"/>
          <p:cNvSpPr txBox="1">
            <a:spLocks/>
          </p:cNvSpPr>
          <p:nvPr/>
        </p:nvSpPr>
        <p:spPr>
          <a:xfrm>
            <a:off x="283495" y="2492896"/>
            <a:ext cx="8784975" cy="4077072"/>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Jesaja 44</a:t>
            </a:r>
          </a:p>
          <a:p>
            <a:pPr marL="0" indent="0">
              <a:buNone/>
            </a:pP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En er zal een rijsje voortkomen uit de tronk van </a:t>
            </a:r>
            <a:r>
              <a:rPr lang="nl-NL" sz="2000" i="1"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Isaï</a:t>
            </a: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en een scheut uit zijn wortelen zal vrucht dragen. 2 En op hem zal de Geest des HEREN rusten, </a:t>
            </a:r>
            <a:r>
              <a:rPr lang="nl-NL" sz="2000" b="1"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de Geest van wijsheid en verstand</a:t>
            </a: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de Geest van raad en sterkte, de Geest van kennis en vreze des HEREN; 3 ja, zijn lust zal zijn in de vreze des HEREN. Hij zal niet richten naar hetgeen zijn ogen zien, noch rechtspreken naar hetgeen zijn oren horen; 4 want hij zal de </a:t>
            </a:r>
            <a:r>
              <a:rPr lang="nl-NL" sz="2000" i="1"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geringen</a:t>
            </a: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in gerechtigheid richten en over de </a:t>
            </a:r>
            <a:r>
              <a:rPr lang="nl-NL" sz="2000" i="1"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ootmoedigen</a:t>
            </a: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des </a:t>
            </a:r>
            <a:r>
              <a:rPr lang="nl-NL" sz="2000" i="1"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lands</a:t>
            </a: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in billijkheid rechtspreken, maar hij zal de aarde slaan met de roede </a:t>
            </a:r>
            <a:r>
              <a:rPr lang="nl-NL" sz="2000" i="1"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zijns</a:t>
            </a: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nl-NL" sz="2000" i="1"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monds</a:t>
            </a:r>
            <a:r>
              <a:rPr lang="nl-NL" sz="2000" i="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en met de adem zijner lippen de goddeloze doden. 5 Gerechtigheid zal de gordel zijner lendenen zijn en trouw de gordel zijner heupen.</a:t>
            </a:r>
            <a:endPar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35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3"/>
          <p:cNvSpPr txBox="1">
            <a:spLocks/>
          </p:cNvSpPr>
          <p:nvPr/>
        </p:nvSpPr>
        <p:spPr>
          <a:xfrm>
            <a:off x="434689" y="4005064"/>
            <a:ext cx="8313775" cy="2664296"/>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Marcus 14:</a:t>
            </a:r>
          </a:p>
          <a:p>
            <a:pPr marL="0" indent="0" algn="ctr">
              <a:buNone/>
            </a:pP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62 En Jezus </a:t>
            </a:r>
            <a:r>
              <a:rPr lang="nl-NL" sz="2000"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zeide</a:t>
            </a: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Ik ben het, en gij zult de Zoon des mensen zien, gezeten </a:t>
            </a:r>
            <a:r>
              <a:rPr lang="nl-NL" sz="20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aan de rechterhand </a:t>
            </a: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der Macht en komende met de wolken des hemels. 63 De hogepriester scheurde zijn klederen en </a:t>
            </a:r>
            <a:r>
              <a:rPr lang="nl-NL" sz="2000"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zeide</a:t>
            </a:r>
            <a:r>
              <a:rPr lang="nl-N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Waartoe hebben wij nog getuigen nodig? 64 Gij hebt de godslastering gehoord: wat is uw oordeel? En zij allen veroordeelden Hem als des doods schuldig.</a:t>
            </a:r>
            <a:endPar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Ondertitel 3"/>
          <p:cNvSpPr txBox="1">
            <a:spLocks/>
          </p:cNvSpPr>
          <p:nvPr/>
        </p:nvSpPr>
        <p:spPr>
          <a:xfrm>
            <a:off x="5131637" y="764704"/>
            <a:ext cx="3814877" cy="432048"/>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Welke Jood geloof je?</a:t>
            </a:r>
          </a:p>
        </p:txBody>
      </p:sp>
      <p:sp>
        <p:nvSpPr>
          <p:cNvPr id="5" name="Ondertitel 3"/>
          <p:cNvSpPr txBox="1">
            <a:spLocks/>
          </p:cNvSpPr>
          <p:nvPr/>
        </p:nvSpPr>
        <p:spPr>
          <a:xfrm>
            <a:off x="5131636" y="1464042"/>
            <a:ext cx="3814877" cy="1440160"/>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De </a:t>
            </a:r>
            <a:r>
              <a:rPr lang="nl-NL" sz="2000" b="1" dirty="0" err="1"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tzadiek</a:t>
            </a: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 Jesjoea </a:t>
            </a:r>
          </a:p>
          <a:p>
            <a:pPr marL="0" indent="0" algn="ctr">
              <a:buFont typeface="Arial" panose="020B0604020202020204" pitchFamily="34" charset="0"/>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of </a:t>
            </a:r>
          </a:p>
          <a:p>
            <a:pPr marL="0" indent="0" algn="ctr">
              <a:buFont typeface="Arial" panose="020B0604020202020204" pitchFamily="34" charset="0"/>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de corrupte hogepriester </a:t>
            </a:r>
            <a:r>
              <a:rPr lang="nl-NL" sz="2000" b="1" dirty="0" err="1"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Annas</a:t>
            </a: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Kajafas</a:t>
            </a: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 ? </a:t>
            </a:r>
          </a:p>
        </p:txBody>
      </p:sp>
    </p:spTree>
    <p:extLst>
      <p:ext uri="{BB962C8B-B14F-4D97-AF65-F5344CB8AC3E}">
        <p14:creationId xmlns:p14="http://schemas.microsoft.com/office/powerpoint/2010/main" val="17213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fade">
                                      <p:cBhvr>
                                        <p:cTn id="23" dur="500"/>
                                        <p:tgtEl>
                                          <p:spTgt spid="5">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uiExpand="1" build="p" animBg="1"/>
      <p:bldP spid="5"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egalfutures.co.uk/wp-content/uploads/helping-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95"/>
            <a:ext cx="4575658" cy="6855405"/>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3"/>
          <p:cNvSpPr txBox="1">
            <a:spLocks/>
          </p:cNvSpPr>
          <p:nvPr/>
        </p:nvSpPr>
        <p:spPr>
          <a:xfrm>
            <a:off x="434689" y="4149080"/>
            <a:ext cx="8313775" cy="2160240"/>
          </a:xfrm>
          <a:prstGeom prst="rect">
            <a:avLst/>
          </a:prstGeom>
          <a:solidFill>
            <a:srgbClr val="DCC697"/>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rPr>
              <a:t>Psalm 17:7 (NV)</a:t>
            </a:r>
          </a:p>
          <a:p>
            <a:pPr marL="0" indent="0" algn="ctr">
              <a:buNone/>
            </a:pPr>
            <a: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Toon het wonder van uw vriendschap,</a:t>
            </a:r>
            <a:b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br>
            <a: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redder van wie </a:t>
            </a:r>
            <a:r>
              <a:rPr lang="nl-NL" sz="2400"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kómen</a:t>
            </a:r>
            <a: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om </a:t>
            </a:r>
            <a:r>
              <a:rPr lang="nl-NL" sz="2400"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tóevlucht</a:t>
            </a:r>
            <a: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b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br>
            <a: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meer dan van </a:t>
            </a:r>
            <a:r>
              <a:rPr lang="nl-NL" sz="2400"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opstándigen</a:t>
            </a:r>
            <a: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b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br>
            <a:r>
              <a:rPr lang="nl-NL" sz="24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door uw </a:t>
            </a:r>
            <a:r>
              <a:rPr lang="nl-NL" sz="2400" b="1"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réchterhánd</a:t>
            </a:r>
            <a:r>
              <a:rPr lang="nl-NL" sz="2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4000" b="1" dirty="0" smtClean="0">
              <a:solidFill>
                <a:schemeClr val="bg2">
                  <a:lumMod val="75000"/>
                </a:schemeClr>
              </a:solidFill>
              <a:effectLst>
                <a:outerShdw blurRad="127000" dist="190500" dir="2220000" algn="tl" rotWithShape="0">
                  <a:prstClr val="black">
                    <a:alpha val="27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98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2/2d/Slag_runoff_Republic_Steel.jpg/800px-Slag_runoff_Republic_Stee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83" t="55141" r="-383" b="-51696"/>
          <a:stretch/>
        </p:blipFill>
        <p:spPr bwMode="auto">
          <a:xfrm>
            <a:off x="2729728" y="3068960"/>
            <a:ext cx="6414272" cy="7896479"/>
          </a:xfrm>
          <a:prstGeom prst="rect">
            <a:avLst/>
          </a:prstGeom>
          <a:noFill/>
          <a:extLst>
            <a:ext uri="{909E8E84-426E-40DD-AFC4-6F175D3DCCD1}">
              <a14:hiddenFill xmlns:a14="http://schemas.microsoft.com/office/drawing/2010/main">
                <a:solidFill>
                  <a:srgbClr val="FFFFFF"/>
                </a:solidFill>
              </a14:hiddenFill>
            </a:ext>
          </a:extLst>
        </p:spPr>
      </p:pic>
      <p:sp>
        <p:nvSpPr>
          <p:cNvPr id="5" name="Ondertitel 3"/>
          <p:cNvSpPr txBox="1">
            <a:spLocks/>
          </p:cNvSpPr>
          <p:nvPr/>
        </p:nvSpPr>
        <p:spPr>
          <a:xfrm>
            <a:off x="3131840" y="404664"/>
            <a:ext cx="5616624" cy="172819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800" b="1" dirty="0" smtClean="0">
                <a:solidFill>
                  <a:srgbClr val="FFFF00"/>
                </a:solidFill>
              </a:rPr>
              <a:t>Het leven is </a:t>
            </a:r>
            <a:endParaRPr lang="nl-NL" sz="2800" b="1" dirty="0" smtClean="0">
              <a:solidFill>
                <a:srgbClr val="FFFF00"/>
              </a:solidFill>
            </a:endParaRPr>
          </a:p>
          <a:p>
            <a:r>
              <a:rPr lang="nl-NL" sz="2800" b="1" dirty="0" smtClean="0">
                <a:solidFill>
                  <a:srgbClr val="FFFF00"/>
                </a:solidFill>
              </a:rPr>
              <a:t>een louterende</a:t>
            </a:r>
          </a:p>
          <a:p>
            <a:r>
              <a:rPr lang="nl-NL" sz="2800" b="1" dirty="0" smtClean="0">
                <a:solidFill>
                  <a:srgbClr val="FFFF00"/>
                </a:solidFill>
              </a:rPr>
              <a:t> </a:t>
            </a:r>
            <a:r>
              <a:rPr lang="nl-NL" sz="2800" b="1" dirty="0" smtClean="0">
                <a:solidFill>
                  <a:srgbClr val="FFFF00"/>
                </a:solidFill>
              </a:rPr>
              <a:t>ijzer oven</a:t>
            </a:r>
          </a:p>
        </p:txBody>
      </p:sp>
    </p:spTree>
    <p:extLst>
      <p:ext uri="{BB962C8B-B14F-4D97-AF65-F5344CB8AC3E}">
        <p14:creationId xmlns:p14="http://schemas.microsoft.com/office/powerpoint/2010/main" val="4141802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3"/>
          <p:cNvSpPr txBox="1">
            <a:spLocks/>
          </p:cNvSpPr>
          <p:nvPr/>
        </p:nvSpPr>
        <p:spPr>
          <a:xfrm>
            <a:off x="1691680" y="5013176"/>
            <a:ext cx="6192688" cy="1296144"/>
          </a:xfrm>
          <a:prstGeom prst="rect">
            <a:avLst/>
          </a:prstGeom>
          <a:solidFill>
            <a:schemeClr val="tx1">
              <a:lumMod val="5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b="1" dirty="0" smtClean="0">
                <a:solidFill>
                  <a:srgbClr val="FFFF00"/>
                </a:solidFill>
              </a:rPr>
              <a:t>Uit de brandende </a:t>
            </a:r>
            <a:r>
              <a:rPr lang="nl-NL" b="1" dirty="0" err="1" smtClean="0">
                <a:solidFill>
                  <a:srgbClr val="FFFF00"/>
                </a:solidFill>
              </a:rPr>
              <a:t>senèh</a:t>
            </a:r>
            <a:endParaRPr lang="nl-NL" b="1" dirty="0" smtClean="0">
              <a:solidFill>
                <a:srgbClr val="FFFF00"/>
              </a:solidFill>
            </a:endParaRPr>
          </a:p>
          <a:p>
            <a:r>
              <a:rPr lang="nl-NL" b="1" dirty="0" smtClean="0">
                <a:solidFill>
                  <a:srgbClr val="FFFF00"/>
                </a:solidFill>
              </a:rPr>
              <a:t>Begint de verlossing</a:t>
            </a:r>
          </a:p>
        </p:txBody>
      </p:sp>
      <p:pic>
        <p:nvPicPr>
          <p:cNvPr id="26626" name="Picture 2" descr="http://upload.wikimedia.org/wikipedia/commons/thumb/a/a4/Menorah_0307.jpg/250px-Menorah_0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764704"/>
            <a:ext cx="2788075" cy="394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9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635896" y="1339263"/>
            <a:ext cx="5184576" cy="461665"/>
          </a:xfrm>
          <a:prstGeom prst="rect">
            <a:avLst/>
          </a:prstGeom>
          <a:noFill/>
        </p:spPr>
        <p:txBody>
          <a:bodyPr wrap="square" rtlCol="0">
            <a:spAutoFit/>
          </a:bodyPr>
          <a:lstStyle/>
          <a:p>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We’eleh</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chemeClr val="bg2">
                    <a:lumMod val="40000"/>
                    <a:lumOff val="60000"/>
                  </a:schemeClr>
                </a:solidFill>
                <a:latin typeface="Verdana" panose="020B0604030504040204" pitchFamily="34" charset="0"/>
                <a:ea typeface="Verdana" panose="020B0604030504040204" pitchFamily="34" charset="0"/>
                <a:cs typeface="Verdana" panose="020B0604030504040204" pitchFamily="34" charset="0"/>
              </a:rPr>
              <a:t>sjemot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bene Jisraël</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627784" y="1959223"/>
            <a:ext cx="6336704" cy="338554"/>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En deze </a:t>
            </a:r>
            <a:r>
              <a:rPr lang="nl-NL" sz="1600" b="1" i="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(zijn de) </a:t>
            </a:r>
            <a:r>
              <a:rPr lang="nl-NL" sz="1600" b="1" i="1" dirty="0" smtClean="0">
                <a:solidFill>
                  <a:schemeClr val="bg2">
                    <a:lumMod val="40000"/>
                    <a:lumOff val="60000"/>
                  </a:schemeClr>
                </a:solidFill>
                <a:latin typeface="Verdana" panose="020B0604030504040204" pitchFamily="34" charset="0"/>
                <a:ea typeface="Verdana" panose="020B0604030504040204" pitchFamily="34" charset="0"/>
                <a:cs typeface="Verdana" panose="020B0604030504040204" pitchFamily="34" charset="0"/>
              </a:rPr>
              <a:t>namen</a:t>
            </a:r>
            <a:r>
              <a:rPr lang="nl-NL" sz="1600" b="1" i="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(van de</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kinderen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Israels</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140968"/>
            <a:ext cx="262731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72" y="3140968"/>
            <a:ext cx="28829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397" y="162926"/>
            <a:ext cx="54260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589240"/>
            <a:ext cx="1658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193" y="5589239"/>
            <a:ext cx="18351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30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055"/>
                                        </p:tgtEl>
                                        <p:attrNameLst>
                                          <p:attrName>style.visibility</p:attrName>
                                        </p:attrNameLst>
                                      </p:cBhvr>
                                      <p:to>
                                        <p:strVal val="visible"/>
                                      </p:to>
                                    </p:set>
                                    <p:animEffect transition="in" filter="fade">
                                      <p:cBhvr>
                                        <p:cTn id="36"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640" b="1649"/>
          <a:stretch/>
        </p:blipFill>
        <p:spPr bwMode="auto">
          <a:xfrm>
            <a:off x="-36512" y="28654"/>
            <a:ext cx="9308340" cy="682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ndertitel 3"/>
          <p:cNvSpPr txBox="1">
            <a:spLocks/>
          </p:cNvSpPr>
          <p:nvPr/>
        </p:nvSpPr>
        <p:spPr>
          <a:xfrm>
            <a:off x="1619672" y="5229200"/>
            <a:ext cx="6192688" cy="936104"/>
          </a:xfrm>
          <a:prstGeom prst="rect">
            <a:avLst/>
          </a:prstGeom>
          <a:solidFill>
            <a:schemeClr val="tx1">
              <a:lumMod val="5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400" b="1" dirty="0" smtClean="0">
                <a:solidFill>
                  <a:schemeClr val="bg2">
                    <a:lumMod val="75000"/>
                  </a:schemeClr>
                </a:solidFill>
              </a:rPr>
              <a:t>Het licht van </a:t>
            </a:r>
            <a:r>
              <a:rPr lang="nl-NL" sz="2400" b="1" dirty="0" err="1" smtClean="0">
                <a:solidFill>
                  <a:schemeClr val="bg2">
                    <a:lumMod val="75000"/>
                  </a:schemeClr>
                </a:solidFill>
              </a:rPr>
              <a:t>Torah</a:t>
            </a:r>
            <a:r>
              <a:rPr lang="nl-NL" sz="2400" b="1" dirty="0" smtClean="0">
                <a:solidFill>
                  <a:schemeClr val="bg2">
                    <a:lumMod val="75000"/>
                  </a:schemeClr>
                </a:solidFill>
              </a:rPr>
              <a:t>, van Jesjoea  </a:t>
            </a:r>
          </a:p>
          <a:p>
            <a:r>
              <a:rPr lang="nl-NL" sz="2400" b="1" dirty="0" smtClean="0">
                <a:solidFill>
                  <a:schemeClr val="bg2">
                    <a:lumMod val="75000"/>
                  </a:schemeClr>
                </a:solidFill>
              </a:rPr>
              <a:t>verspreidt </a:t>
            </a:r>
            <a:r>
              <a:rPr lang="nl-NL" sz="2400" b="1" dirty="0" smtClean="0">
                <a:solidFill>
                  <a:schemeClr val="bg2">
                    <a:lumMod val="75000"/>
                  </a:schemeClr>
                </a:solidFill>
              </a:rPr>
              <a:t>zich over de aarde</a:t>
            </a:r>
          </a:p>
        </p:txBody>
      </p:sp>
    </p:spTree>
    <p:extLst>
      <p:ext uri="{BB962C8B-B14F-4D97-AF65-F5344CB8AC3E}">
        <p14:creationId xmlns:p14="http://schemas.microsoft.com/office/powerpoint/2010/main" val="3443895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9552" y="3861048"/>
            <a:ext cx="8064896"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tx1"/>
                </a:solidFill>
                <a:latin typeface="Verdana"/>
              </a:rPr>
              <a:t>Matth.5: 14</a:t>
            </a:r>
            <a:r>
              <a:rPr lang="nl-NL" sz="2000" dirty="0">
                <a:solidFill>
                  <a:schemeClr val="tx1"/>
                </a:solidFill>
                <a:latin typeface="Verdana"/>
              </a:rPr>
              <a:t> Jullie zijn het licht in de wereld. Een stad die boven op een berg ligt, kan niet verborgen blijven. 15 Men steekt ook geen lamp aan om hem vervolgens onder een korenmaat weg te zetten, nee, men zet hem op een standaard, zodat hij licht geeft voor ieder die in huis is. </a:t>
            </a:r>
            <a:endParaRPr lang="nl-NL" sz="2000" dirty="0" smtClean="0">
              <a:solidFill>
                <a:schemeClr val="tx1"/>
              </a:solidFill>
              <a:latin typeface="Verdana"/>
            </a:endParaRPr>
          </a:p>
          <a:p>
            <a:r>
              <a:rPr lang="nl-NL" sz="2000" dirty="0" smtClean="0">
                <a:solidFill>
                  <a:schemeClr val="tx1"/>
                </a:solidFill>
                <a:latin typeface="Verdana"/>
              </a:rPr>
              <a:t>16</a:t>
            </a:r>
            <a:r>
              <a:rPr lang="nl-NL" sz="2000" dirty="0">
                <a:solidFill>
                  <a:schemeClr val="tx1"/>
                </a:solidFill>
                <a:latin typeface="Verdana"/>
              </a:rPr>
              <a:t> </a:t>
            </a:r>
            <a:r>
              <a:rPr lang="nl-NL" sz="2000" b="1" dirty="0">
                <a:solidFill>
                  <a:schemeClr val="tx1"/>
                </a:solidFill>
                <a:latin typeface="Verdana"/>
              </a:rPr>
              <a:t>Zo moet </a:t>
            </a:r>
            <a:r>
              <a:rPr lang="nl-NL" sz="2000" b="1" dirty="0">
                <a:solidFill>
                  <a:srgbClr val="FFFF00"/>
                </a:solidFill>
                <a:latin typeface="Verdana"/>
              </a:rPr>
              <a:t>jullie licht </a:t>
            </a:r>
            <a:r>
              <a:rPr lang="nl-NL" sz="2000" b="1" dirty="0">
                <a:solidFill>
                  <a:schemeClr val="tx1"/>
                </a:solidFill>
                <a:latin typeface="Verdana"/>
              </a:rPr>
              <a:t>schijnen voor de mensen, opdat </a:t>
            </a:r>
            <a:r>
              <a:rPr lang="nl-NL" sz="2000" b="1" dirty="0">
                <a:solidFill>
                  <a:srgbClr val="FFFF00"/>
                </a:solidFill>
                <a:latin typeface="Verdana"/>
              </a:rPr>
              <a:t>ze jullie goede daden</a:t>
            </a:r>
            <a:r>
              <a:rPr lang="nl-NL" sz="2000" b="1" dirty="0">
                <a:solidFill>
                  <a:schemeClr val="tx1"/>
                </a:solidFill>
                <a:latin typeface="Verdana"/>
              </a:rPr>
              <a:t> zien en eer bewijzen aan jullie Vader in de hemel.</a:t>
            </a:r>
            <a:endParaRPr lang="nl-NL" sz="2000" b="1" dirty="0">
              <a:solidFill>
                <a:schemeClr val="tx1"/>
              </a:solidFill>
            </a:endParaRPr>
          </a:p>
        </p:txBody>
      </p:sp>
    </p:spTree>
    <p:extLst>
      <p:ext uri="{BB962C8B-B14F-4D97-AF65-F5344CB8AC3E}">
        <p14:creationId xmlns:p14="http://schemas.microsoft.com/office/powerpoint/2010/main" val="1129378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635896" y="1339263"/>
            <a:ext cx="5184576" cy="461665"/>
          </a:xfrm>
          <a:prstGeom prst="rect">
            <a:avLst/>
          </a:prstGeom>
          <a:noFill/>
        </p:spPr>
        <p:txBody>
          <a:bodyPr wrap="square" rtlCol="0">
            <a:spAutoFit/>
          </a:bodyPr>
          <a:lstStyle/>
          <a:p>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We’eleh</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chemeClr val="bg2">
                    <a:lumMod val="40000"/>
                    <a:lumOff val="60000"/>
                  </a:schemeClr>
                </a:solidFill>
                <a:latin typeface="Verdana" panose="020B0604030504040204" pitchFamily="34" charset="0"/>
                <a:ea typeface="Verdana" panose="020B0604030504040204" pitchFamily="34" charset="0"/>
                <a:cs typeface="Verdana" panose="020B0604030504040204" pitchFamily="34" charset="0"/>
              </a:rPr>
              <a:t>sjemot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bene Jisraël</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627784" y="1959223"/>
            <a:ext cx="6336704" cy="338554"/>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En deze </a:t>
            </a:r>
            <a:r>
              <a:rPr lang="nl-NL" sz="1600" b="1" i="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(zijn de) </a:t>
            </a:r>
            <a:r>
              <a:rPr lang="nl-NL" sz="1600" b="1" i="1" dirty="0" smtClean="0">
                <a:solidFill>
                  <a:schemeClr val="bg2">
                    <a:lumMod val="40000"/>
                    <a:lumOff val="60000"/>
                  </a:schemeClr>
                </a:solidFill>
                <a:latin typeface="Verdana" panose="020B0604030504040204" pitchFamily="34" charset="0"/>
                <a:ea typeface="Verdana" panose="020B0604030504040204" pitchFamily="34" charset="0"/>
                <a:cs typeface="Verdana" panose="020B0604030504040204" pitchFamily="34" charset="0"/>
              </a:rPr>
              <a:t>namen</a:t>
            </a:r>
            <a:r>
              <a:rPr lang="nl-NL" sz="1600" b="1" i="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(van de</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kinderen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Israels</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140968"/>
            <a:ext cx="262731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72" y="3140968"/>
            <a:ext cx="28829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397" y="162926"/>
            <a:ext cx="54260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589240"/>
            <a:ext cx="1658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193" y="5589239"/>
            <a:ext cx="18351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48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055"/>
                                        </p:tgtEl>
                                        <p:attrNameLst>
                                          <p:attrName>style.visibility</p:attrName>
                                        </p:attrNameLst>
                                      </p:cBhvr>
                                      <p:to>
                                        <p:strVal val="visible"/>
                                      </p:to>
                                    </p:set>
                                    <p:animEffect transition="in" filter="fade">
                                      <p:cBhvr>
                                        <p:cTn id="36"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4023062"/>
            <a:ext cx="9144000" cy="2862322"/>
          </a:xfrm>
          <a:prstGeom prst="rect">
            <a:avLst/>
          </a:prstGeom>
          <a:solidFill>
            <a:srgbClr val="FFFFB3"/>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ysClr val="windowText" lastClr="000000"/>
                </a:solidFill>
                <a:latin typeface="Verdana" panose="020B0604030504040204" pitchFamily="34" charset="0"/>
                <a:ea typeface="Verdana" panose="020B0604030504040204" pitchFamily="34" charset="0"/>
              </a:rPr>
              <a:t>Jes.29:22-24</a:t>
            </a:r>
            <a:r>
              <a:rPr lang="nl-NL" sz="2000" dirty="0">
                <a:solidFill>
                  <a:sysClr val="windowText" lastClr="000000"/>
                </a:solidFill>
                <a:latin typeface="Verdana" panose="020B0604030504040204" pitchFamily="34" charset="0"/>
                <a:ea typeface="Verdana" panose="020B0604030504040204" pitchFamily="34" charset="0"/>
              </a:rPr>
              <a:t> </a:t>
            </a:r>
            <a:r>
              <a:rPr lang="nl-NL" sz="2000" dirty="0" smtClean="0">
                <a:solidFill>
                  <a:sysClr val="windowText" lastClr="000000"/>
                </a:solidFill>
                <a:latin typeface="Verdana" panose="020B0604030504040204" pitchFamily="34" charset="0"/>
                <a:ea typeface="Verdana" panose="020B0604030504040204" pitchFamily="34" charset="0"/>
              </a:rPr>
              <a:t>”</a:t>
            </a:r>
            <a:r>
              <a:rPr lang="nl-NL" sz="2000" baseline="30000" dirty="0">
                <a:solidFill>
                  <a:sysClr val="windowText" lastClr="000000"/>
                </a:solidFill>
                <a:latin typeface="Verdana" panose="020B0604030504040204" pitchFamily="34" charset="0"/>
                <a:ea typeface="Verdana" panose="020B0604030504040204" pitchFamily="34" charset="0"/>
              </a:rPr>
              <a:t> 22</a:t>
            </a:r>
            <a:r>
              <a:rPr lang="nl-NL" sz="2000" dirty="0">
                <a:solidFill>
                  <a:sysClr val="windowText" lastClr="000000"/>
                </a:solidFill>
                <a:latin typeface="Verdana" panose="020B0604030504040204" pitchFamily="34" charset="0"/>
                <a:ea typeface="Verdana" panose="020B0604030504040204" pitchFamily="34" charset="0"/>
              </a:rPr>
              <a:t>Daarom, zo zegt de </a:t>
            </a:r>
            <a:r>
              <a:rPr lang="nl-NL" sz="2000" cap="small" dirty="0">
                <a:solidFill>
                  <a:sysClr val="windowText" lastClr="000000"/>
                </a:solidFill>
                <a:latin typeface="Verdana" panose="020B0604030504040204" pitchFamily="34" charset="0"/>
                <a:ea typeface="Verdana" panose="020B0604030504040204" pitchFamily="34" charset="0"/>
              </a:rPr>
              <a:t>Here</a:t>
            </a:r>
            <a:r>
              <a:rPr lang="nl-NL" sz="2000" dirty="0">
                <a:solidFill>
                  <a:sysClr val="windowText" lastClr="000000"/>
                </a:solidFill>
                <a:latin typeface="Verdana" panose="020B0604030504040204" pitchFamily="34" charset="0"/>
                <a:ea typeface="Verdana" panose="020B0604030504040204" pitchFamily="34" charset="0"/>
              </a:rPr>
              <a:t>, die ​Abraham​ verloste, tot het ​huis​ van ​Jakob: ​Jakob​ zal nu niet meer beschaamd staan en zijn aangezicht zal niet meer verbleken. </a:t>
            </a:r>
            <a:r>
              <a:rPr lang="nl-NL" sz="2000" baseline="30000" dirty="0">
                <a:solidFill>
                  <a:sysClr val="windowText" lastClr="000000"/>
                </a:solidFill>
                <a:latin typeface="Verdana" panose="020B0604030504040204" pitchFamily="34" charset="0"/>
                <a:ea typeface="Verdana" panose="020B0604030504040204" pitchFamily="34" charset="0"/>
              </a:rPr>
              <a:t>23</a:t>
            </a:r>
            <a:r>
              <a:rPr lang="nl-NL" sz="2000" dirty="0">
                <a:solidFill>
                  <a:sysClr val="windowText" lastClr="000000"/>
                </a:solidFill>
                <a:latin typeface="Verdana" panose="020B0604030504040204" pitchFamily="34" charset="0"/>
                <a:ea typeface="Verdana" panose="020B0604030504040204" pitchFamily="34" charset="0"/>
              </a:rPr>
              <a:t>Want wanneer hij en zijn ​kinderen​ het werk mijner handen in hun midden zien, </a:t>
            </a:r>
            <a:r>
              <a:rPr lang="nl-NL" sz="2000" b="1" dirty="0">
                <a:solidFill>
                  <a:sysClr val="windowText" lastClr="000000"/>
                </a:solidFill>
                <a:latin typeface="Verdana" panose="020B0604030504040204" pitchFamily="34" charset="0"/>
                <a:ea typeface="Verdana" panose="020B0604030504040204" pitchFamily="34" charset="0"/>
              </a:rPr>
              <a:t>dan zullen zij mijn naam ​heiligen​ en zij zullen de ​Heilige​ ​Jakobs​ ​heiligen​ en voor de God van Israël ​ontzag​ hebben.</a:t>
            </a:r>
            <a:r>
              <a:rPr lang="nl-NL" sz="2000" dirty="0">
                <a:solidFill>
                  <a:sysClr val="windowText" lastClr="000000"/>
                </a:solidFill>
                <a:latin typeface="Verdana" panose="020B0604030504040204" pitchFamily="34" charset="0"/>
                <a:ea typeface="Verdana" panose="020B0604030504040204" pitchFamily="34" charset="0"/>
              </a:rPr>
              <a:t> </a:t>
            </a:r>
            <a:r>
              <a:rPr lang="nl-NL" sz="2000" baseline="30000" dirty="0">
                <a:solidFill>
                  <a:sysClr val="windowText" lastClr="000000"/>
                </a:solidFill>
                <a:latin typeface="Verdana" panose="020B0604030504040204" pitchFamily="34" charset="0"/>
                <a:ea typeface="Verdana" panose="020B0604030504040204" pitchFamily="34" charset="0"/>
              </a:rPr>
              <a:t>24</a:t>
            </a:r>
            <a:r>
              <a:rPr lang="nl-NL" sz="2000" dirty="0">
                <a:solidFill>
                  <a:sysClr val="windowText" lastClr="000000"/>
                </a:solidFill>
                <a:latin typeface="Verdana" panose="020B0604030504040204" pitchFamily="34" charset="0"/>
                <a:ea typeface="Verdana" panose="020B0604030504040204" pitchFamily="34" charset="0"/>
              </a:rPr>
              <a:t>Ook de </a:t>
            </a:r>
            <a:r>
              <a:rPr lang="nl-NL" sz="2000" dirty="0" err="1">
                <a:solidFill>
                  <a:sysClr val="windowText" lastClr="000000"/>
                </a:solidFill>
                <a:latin typeface="Verdana" panose="020B0604030504040204" pitchFamily="34" charset="0"/>
                <a:ea typeface="Verdana" panose="020B0604030504040204" pitchFamily="34" charset="0"/>
              </a:rPr>
              <a:t>dwalenden</a:t>
            </a:r>
            <a:r>
              <a:rPr lang="nl-NL" sz="2000" dirty="0">
                <a:solidFill>
                  <a:sysClr val="windowText" lastClr="000000"/>
                </a:solidFill>
                <a:latin typeface="Verdana" panose="020B0604030504040204" pitchFamily="34" charset="0"/>
                <a:ea typeface="Verdana" panose="020B0604030504040204" pitchFamily="34" charset="0"/>
              </a:rPr>
              <a:t> van geest zullen inzicht kennen en de </a:t>
            </a:r>
            <a:r>
              <a:rPr lang="nl-NL" sz="2000" dirty="0" err="1">
                <a:solidFill>
                  <a:sysClr val="windowText" lastClr="000000"/>
                </a:solidFill>
                <a:latin typeface="Verdana" panose="020B0604030504040204" pitchFamily="34" charset="0"/>
                <a:ea typeface="Verdana" panose="020B0604030504040204" pitchFamily="34" charset="0"/>
              </a:rPr>
              <a:t>morrenden</a:t>
            </a:r>
            <a:r>
              <a:rPr lang="nl-NL" sz="2000" dirty="0">
                <a:solidFill>
                  <a:sysClr val="windowText" lastClr="000000"/>
                </a:solidFill>
                <a:latin typeface="Verdana" panose="020B0604030504040204" pitchFamily="34" charset="0"/>
                <a:ea typeface="Verdana" panose="020B0604030504040204" pitchFamily="34" charset="0"/>
              </a:rPr>
              <a:t> zullen lering aannemen</a:t>
            </a:r>
            <a:r>
              <a:rPr lang="nl-NL" sz="2000" dirty="0" smtClean="0">
                <a:solidFill>
                  <a:sysClr val="windowText" lastClr="000000"/>
                </a:solidFill>
                <a:latin typeface="Verdana" panose="020B0604030504040204" pitchFamily="34" charset="0"/>
                <a:ea typeface="Verdana" panose="020B0604030504040204" pitchFamily="34" charset="0"/>
              </a:rPr>
              <a:t>.</a:t>
            </a:r>
          </a:p>
          <a:p>
            <a:endParaRPr lang="nl-NL" sz="2000" b="1" dirty="0">
              <a:solidFill>
                <a:sysClr val="windowText" lastClr="000000"/>
              </a:solidFill>
              <a:latin typeface="Verdana" panose="020B0604030504040204" pitchFamily="34" charset="0"/>
              <a:ea typeface="Verdana" panose="020B0604030504040204" pitchFamily="34" charset="0"/>
            </a:endParaRPr>
          </a:p>
        </p:txBody>
      </p:sp>
      <p:sp>
        <p:nvSpPr>
          <p:cNvPr id="3" name="Tekstvak 2"/>
          <p:cNvSpPr txBox="1"/>
          <p:nvPr/>
        </p:nvSpPr>
        <p:spPr>
          <a:xfrm>
            <a:off x="3635896" y="1339263"/>
            <a:ext cx="5184576" cy="461665"/>
          </a:xfrm>
          <a:prstGeom prst="rect">
            <a:avLst/>
          </a:prstGeom>
          <a:noFill/>
        </p:spPr>
        <p:txBody>
          <a:bodyPr wrap="square" rtlCol="0">
            <a:spAutoFit/>
          </a:bodyPr>
          <a:lstStyle/>
          <a:p>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Haftara</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 Profetenlezing</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05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5254168"/>
            <a:ext cx="9144000" cy="1631216"/>
          </a:xfrm>
          <a:prstGeom prst="rect">
            <a:avLst/>
          </a:prstGeom>
          <a:solidFill>
            <a:srgbClr val="FFFFB3"/>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rPr>
              <a:t>Matth.2:1,2</a:t>
            </a:r>
            <a:r>
              <a:rPr lang="nl-NL" sz="2000" dirty="0">
                <a:solidFill>
                  <a:schemeClr val="bg1"/>
                </a:solidFill>
                <a:latin typeface="Verdana" panose="020B0604030504040204" pitchFamily="34" charset="0"/>
                <a:ea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rPr>
              <a:t>Toen </a:t>
            </a:r>
            <a:r>
              <a:rPr lang="nl-NL" sz="2000" dirty="0">
                <a:solidFill>
                  <a:schemeClr val="bg1"/>
                </a:solidFill>
                <a:latin typeface="Verdana" panose="020B0604030504040204" pitchFamily="34" charset="0"/>
                <a:ea typeface="Verdana" panose="020B0604030504040204" pitchFamily="34" charset="0"/>
              </a:rPr>
              <a:t>nu ​Jezus​ geboren was te </a:t>
            </a:r>
            <a:r>
              <a:rPr lang="nl-NL" sz="2000" dirty="0" err="1">
                <a:solidFill>
                  <a:schemeClr val="bg1"/>
                </a:solidFill>
                <a:latin typeface="Verdana" panose="020B0604030504040204" pitchFamily="34" charset="0"/>
                <a:ea typeface="Verdana" panose="020B0604030504040204" pitchFamily="34" charset="0"/>
              </a:rPr>
              <a:t>Betlehem</a:t>
            </a:r>
            <a:r>
              <a:rPr lang="nl-NL" sz="2000" dirty="0">
                <a:solidFill>
                  <a:schemeClr val="bg1"/>
                </a:solidFill>
                <a:latin typeface="Verdana" panose="020B0604030504040204" pitchFamily="34" charset="0"/>
                <a:ea typeface="Verdana" panose="020B0604030504040204" pitchFamily="34" charset="0"/>
              </a:rPr>
              <a:t> in Judea, in de dagen van koning ​Herodes, zie, ​</a:t>
            </a:r>
            <a:r>
              <a:rPr lang="nl-NL" sz="2000" b="1" dirty="0">
                <a:solidFill>
                  <a:schemeClr val="bg1"/>
                </a:solidFill>
                <a:latin typeface="Verdana" panose="020B0604030504040204" pitchFamily="34" charset="0"/>
                <a:ea typeface="Verdana" panose="020B0604030504040204" pitchFamily="34" charset="0"/>
              </a:rPr>
              <a:t>wijzen​ uit het Oosten </a:t>
            </a:r>
            <a:r>
              <a:rPr lang="nl-NL" sz="2000" dirty="0">
                <a:solidFill>
                  <a:schemeClr val="bg1"/>
                </a:solidFill>
                <a:latin typeface="Verdana" panose="020B0604030504040204" pitchFamily="34" charset="0"/>
                <a:ea typeface="Verdana" panose="020B0604030504040204" pitchFamily="34" charset="0"/>
              </a:rPr>
              <a:t>kwamen te Jeruzalem, </a:t>
            </a:r>
            <a:r>
              <a:rPr lang="nl-NL" sz="2000" dirty="0" smtClean="0">
                <a:solidFill>
                  <a:schemeClr val="bg1"/>
                </a:solidFill>
                <a:latin typeface="Verdana" panose="020B0604030504040204" pitchFamily="34" charset="0"/>
                <a:ea typeface="Verdana" panose="020B0604030504040204" pitchFamily="34" charset="0"/>
              </a:rPr>
              <a:t>en </a:t>
            </a:r>
            <a:r>
              <a:rPr lang="nl-NL" sz="2000" dirty="0">
                <a:solidFill>
                  <a:schemeClr val="bg1"/>
                </a:solidFill>
                <a:latin typeface="Verdana" panose="020B0604030504040204" pitchFamily="34" charset="0"/>
                <a:ea typeface="Verdana" panose="020B0604030504040204" pitchFamily="34" charset="0"/>
              </a:rPr>
              <a:t>vroegen: Waar is de ​Koning​ der ​Joden, die geboren is? Want wij hebben zijn ster in het Oosten gezien en wij zijn gekomen om Hem hulde te bewijzen</a:t>
            </a:r>
            <a:r>
              <a:rPr lang="nl-NL" sz="2000" dirty="0" smtClean="0">
                <a:solidFill>
                  <a:schemeClr val="bg1"/>
                </a:solidFill>
                <a:latin typeface="Verdana" panose="020B0604030504040204" pitchFamily="34" charset="0"/>
                <a:ea typeface="Verdana" panose="020B0604030504040204" pitchFamily="34" charset="0"/>
              </a:rPr>
              <a:t>.”</a:t>
            </a:r>
            <a:r>
              <a:rPr lang="nl-NL" sz="2000" dirty="0">
                <a:solidFill>
                  <a:schemeClr val="bg1"/>
                </a:solidFill>
                <a:latin typeface="Verdana" panose="020B0604030504040204" pitchFamily="34" charset="0"/>
                <a:ea typeface="Verdana" panose="020B0604030504040204" pitchFamily="34" charset="0"/>
              </a:rPr>
              <a:t> </a:t>
            </a:r>
            <a:endParaRPr lang="nl-NL" sz="2000" b="1" dirty="0">
              <a:solidFill>
                <a:schemeClr val="bg1"/>
              </a:solidFill>
              <a:latin typeface="Verdana" panose="020B0604030504040204" pitchFamily="34" charset="0"/>
              <a:ea typeface="Verdana" panose="020B0604030504040204" pitchFamily="34" charset="0"/>
            </a:endParaRPr>
          </a:p>
        </p:txBody>
      </p:sp>
      <p:sp>
        <p:nvSpPr>
          <p:cNvPr id="3" name="Tekstvak 2"/>
          <p:cNvSpPr txBox="1"/>
          <p:nvPr/>
        </p:nvSpPr>
        <p:spPr>
          <a:xfrm>
            <a:off x="3419872" y="692696"/>
            <a:ext cx="5184576" cy="461665"/>
          </a:xfrm>
          <a:prstGeom prst="rect">
            <a:avLst/>
          </a:prstGeom>
          <a:noFill/>
        </p:spPr>
        <p:txBody>
          <a:bodyPr wrap="square" rtlCol="0">
            <a:spAutoFit/>
          </a:bodyPr>
          <a:lstStyle/>
          <a:p>
            <a:pPr algn="ct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Berit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Chadasja</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pic>
        <p:nvPicPr>
          <p:cNvPr id="18434" name="Picture 2" descr="Assyrian Empire map"/>
          <p:cNvPicPr>
            <a:picLocks noChangeAspect="1" noChangeArrowheads="1"/>
          </p:cNvPicPr>
          <p:nvPr/>
        </p:nvPicPr>
        <p:blipFill rotWithShape="1">
          <a:blip r:embed="rId3">
            <a:extLst>
              <a:ext uri="{28A0092B-C50C-407E-A947-70E740481C1C}">
                <a14:useLocalDpi xmlns:a14="http://schemas.microsoft.com/office/drawing/2010/main" val="0"/>
              </a:ext>
            </a:extLst>
          </a:blip>
          <a:srcRect l="-1055" t="35889" r="1055" b="33575"/>
          <a:stretch/>
        </p:blipFill>
        <p:spPr bwMode="auto">
          <a:xfrm>
            <a:off x="-86596" y="3106455"/>
            <a:ext cx="9216000" cy="212274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flipH="1">
            <a:off x="1979712" y="4653136"/>
            <a:ext cx="1800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hthoek 5"/>
          <p:cNvSpPr/>
          <p:nvPr/>
        </p:nvSpPr>
        <p:spPr>
          <a:xfrm>
            <a:off x="2879812" y="1340768"/>
            <a:ext cx="6249592" cy="1569660"/>
          </a:xfrm>
          <a:prstGeom prst="rect">
            <a:avLst/>
          </a:prstGeom>
          <a:noFill/>
        </p:spPr>
        <p:txBody>
          <a:bodyPr wrap="square">
            <a:spAutoFit/>
          </a:bodyPr>
          <a:lstStyle/>
          <a:p>
            <a:pPr algn="ctr"/>
            <a:r>
              <a:rPr lang="nl-NL" sz="2400" i="1" dirty="0" smtClean="0">
                <a:solidFill>
                  <a:srgbClr val="FFFFB3"/>
                </a:solidFill>
                <a:latin typeface="Verdana" panose="020B0604030504040204" pitchFamily="34" charset="0"/>
                <a:ea typeface="Verdana" panose="020B0604030504040204" pitchFamily="34" charset="0"/>
              </a:rPr>
              <a:t>Zach.9:9,10 </a:t>
            </a:r>
          </a:p>
          <a:p>
            <a:pPr algn="ctr"/>
            <a:r>
              <a:rPr lang="nl-NL" sz="2400" i="1" dirty="0" smtClean="0">
                <a:solidFill>
                  <a:srgbClr val="FFFFB3"/>
                </a:solidFill>
                <a:latin typeface="Verdana" panose="020B0604030504040204" pitchFamily="34" charset="0"/>
                <a:ea typeface="Verdana" panose="020B0604030504040204" pitchFamily="34" charset="0"/>
              </a:rPr>
              <a:t>“</a:t>
            </a:r>
            <a:r>
              <a:rPr lang="nl-NL" sz="2400" i="1" dirty="0">
                <a:solidFill>
                  <a:srgbClr val="FFFFB3"/>
                </a:solidFill>
                <a:latin typeface="Verdana" panose="020B0604030504040204" pitchFamily="34" charset="0"/>
                <a:ea typeface="Verdana" panose="020B0604030504040204" pitchFamily="34" charset="0"/>
              </a:rPr>
              <a:t>Jubel luide, gij dochter van Sion; juich, gij dochter van Jeruzalem! </a:t>
            </a:r>
            <a:endParaRPr lang="nl-NL" sz="2400" i="1" dirty="0" smtClean="0">
              <a:solidFill>
                <a:srgbClr val="FFFFB3"/>
              </a:solidFill>
              <a:latin typeface="Verdana" panose="020B0604030504040204" pitchFamily="34" charset="0"/>
              <a:ea typeface="Verdana" panose="020B0604030504040204" pitchFamily="34" charset="0"/>
            </a:endParaRPr>
          </a:p>
          <a:p>
            <a:pPr algn="ctr"/>
            <a:r>
              <a:rPr lang="nl-NL" sz="2400" i="1" dirty="0" smtClean="0">
                <a:solidFill>
                  <a:srgbClr val="FFFFB3"/>
                </a:solidFill>
                <a:latin typeface="Verdana" panose="020B0604030504040204" pitchFamily="34" charset="0"/>
                <a:ea typeface="Verdana" panose="020B0604030504040204" pitchFamily="34" charset="0"/>
              </a:rPr>
              <a:t>Zie</a:t>
            </a:r>
            <a:r>
              <a:rPr lang="nl-NL" sz="2400" i="1" dirty="0">
                <a:solidFill>
                  <a:srgbClr val="FFFFB3"/>
                </a:solidFill>
                <a:latin typeface="Verdana" panose="020B0604030504040204" pitchFamily="34" charset="0"/>
                <a:ea typeface="Verdana" panose="020B0604030504040204" pitchFamily="34" charset="0"/>
              </a:rPr>
              <a:t>, uw ​koning​ komt tot </a:t>
            </a:r>
            <a:r>
              <a:rPr lang="nl-NL" sz="2400" i="1" dirty="0" smtClean="0">
                <a:solidFill>
                  <a:srgbClr val="FFFFB3"/>
                </a:solidFill>
                <a:latin typeface="Verdana" panose="020B0604030504040204" pitchFamily="34" charset="0"/>
                <a:ea typeface="Verdana" panose="020B0604030504040204" pitchFamily="34" charset="0"/>
              </a:rPr>
              <a:t>u”</a:t>
            </a:r>
            <a:endParaRPr lang="nl-NL" sz="2400" dirty="0">
              <a:solidFill>
                <a:srgbClr val="FFFFB3"/>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081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933056"/>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735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95536" y="3356992"/>
            <a:ext cx="3960000" cy="2862322"/>
          </a:xfrm>
          <a:prstGeom prst="rect">
            <a:avLst/>
          </a:prstGeom>
          <a:solidFill>
            <a:schemeClr val="tx1">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Schepping van de mens</a:t>
            </a:r>
          </a:p>
          <a:p>
            <a:pPr marL="342900" indent="-342900">
              <a:buFont typeface="Arial" panose="020B0604020202020204" pitchFamily="34" charset="0"/>
              <a:buChar char="•"/>
            </a:pP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JHWH wandelt met Adam door de hof</a:t>
            </a:r>
          </a:p>
          <a:p>
            <a:pPr marL="342900" indent="-342900">
              <a:buFont typeface="Arial" panose="020B0604020202020204" pitchFamily="34" charset="0"/>
              <a:buChar char="•"/>
            </a:pP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Onderwijs voor de mens</a:t>
            </a:r>
          </a:p>
          <a:p>
            <a:pPr marL="342900" indent="-342900">
              <a:buFont typeface="Arial" panose="020B0604020202020204" pitchFamily="34" charset="0"/>
              <a:buChar char="•"/>
            </a:pP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Hof van Eden</a:t>
            </a:r>
          </a:p>
          <a:p>
            <a:pPr marL="342900" indent="-342900">
              <a:buFont typeface="Arial" panose="020B0604020202020204" pitchFamily="34" charset="0"/>
              <a:buChar char="•"/>
            </a:pP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 het zweet uws aanschijns</a:t>
            </a:r>
          </a:p>
          <a:p>
            <a:pPr marL="342900" indent="-342900">
              <a:buFont typeface="Arial" panose="020B0604020202020204" pitchFamily="34" charset="0"/>
              <a:buChar char="•"/>
            </a:pP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Verlost door de ark</a:t>
            </a:r>
            <a:endPar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ndertitel 3"/>
          <p:cNvSpPr txBox="1">
            <a:spLocks/>
          </p:cNvSpPr>
          <p:nvPr/>
        </p:nvSpPr>
        <p:spPr>
          <a:xfrm>
            <a:off x="4716016" y="3356992"/>
            <a:ext cx="3960000" cy="2862322"/>
          </a:xfrm>
          <a:prstGeom prst="rect">
            <a:avLst/>
          </a:prstGeom>
          <a:solidFill>
            <a:schemeClr val="tx1">
              <a:lumMod val="85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2000" b="1" dirty="0" smtClean="0">
                <a:solidFill>
                  <a:schemeClr val="bg1"/>
                </a:solidFill>
              </a:rPr>
              <a:t>Schepping van Israël</a:t>
            </a:r>
          </a:p>
          <a:p>
            <a:pPr marL="342900" indent="-342900" algn="l">
              <a:buFont typeface="Arial" panose="020B0604020202020204" pitchFamily="34" charset="0"/>
              <a:buChar char="•"/>
            </a:pPr>
            <a:r>
              <a:rPr lang="nl-NL" sz="2000" b="1" i="1" dirty="0" smtClean="0">
                <a:solidFill>
                  <a:schemeClr val="bg1"/>
                </a:solidFill>
              </a:rPr>
              <a:t>JHWH tabernakelt met zijn volk door de woestijn</a:t>
            </a:r>
          </a:p>
          <a:p>
            <a:pPr marL="342900" indent="-342900" algn="l">
              <a:buFont typeface="Arial" panose="020B0604020202020204" pitchFamily="34" charset="0"/>
              <a:buChar char="•"/>
            </a:pPr>
            <a:r>
              <a:rPr lang="nl-NL" sz="2000" b="1" i="1" dirty="0" smtClean="0">
                <a:solidFill>
                  <a:schemeClr val="bg1"/>
                </a:solidFill>
              </a:rPr>
              <a:t>Onderwijs voor Israël</a:t>
            </a:r>
          </a:p>
          <a:p>
            <a:pPr marL="342900" indent="-342900" algn="l">
              <a:buFont typeface="Arial" panose="020B0604020202020204" pitchFamily="34" charset="0"/>
              <a:buChar char="•"/>
            </a:pPr>
            <a:r>
              <a:rPr lang="nl-NL" sz="2000" b="1" i="1" dirty="0" smtClean="0">
                <a:solidFill>
                  <a:schemeClr val="bg1"/>
                </a:solidFill>
              </a:rPr>
              <a:t>Het land </a:t>
            </a:r>
            <a:r>
              <a:rPr lang="nl-NL" sz="2000" b="1" i="1" dirty="0" err="1" smtClean="0">
                <a:solidFill>
                  <a:schemeClr val="bg1"/>
                </a:solidFill>
              </a:rPr>
              <a:t>Kanaan</a:t>
            </a:r>
            <a:endParaRPr lang="nl-NL" sz="2000" b="1" i="1" dirty="0" smtClean="0">
              <a:solidFill>
                <a:schemeClr val="bg1"/>
              </a:solidFill>
            </a:endParaRPr>
          </a:p>
          <a:p>
            <a:pPr marL="342900" indent="-342900" algn="l">
              <a:buFont typeface="Arial" panose="020B0604020202020204" pitchFamily="34" charset="0"/>
              <a:buChar char="•"/>
            </a:pPr>
            <a:r>
              <a:rPr lang="nl-NL" sz="2000" b="1" i="1" dirty="0" smtClean="0">
                <a:solidFill>
                  <a:schemeClr val="bg1"/>
                </a:solidFill>
              </a:rPr>
              <a:t>Slavenarbeid</a:t>
            </a:r>
          </a:p>
          <a:p>
            <a:pPr marL="342900" indent="-342900" algn="l">
              <a:buFont typeface="Arial" panose="020B0604020202020204" pitchFamily="34" charset="0"/>
              <a:buChar char="•"/>
            </a:pPr>
            <a:r>
              <a:rPr lang="nl-NL" sz="2000" b="1" i="1" dirty="0" smtClean="0">
                <a:solidFill>
                  <a:schemeClr val="bg1"/>
                </a:solidFill>
              </a:rPr>
              <a:t>Verlost door de ark</a:t>
            </a:r>
          </a:p>
          <a:p>
            <a:pPr marL="342900" indent="-342900" algn="l">
              <a:buFont typeface="Arial" panose="020B0604020202020204" pitchFamily="34" charset="0"/>
              <a:buChar char="•"/>
            </a:pPr>
            <a:endParaRPr lang="nl-NL" sz="2000" i="1" dirty="0">
              <a:solidFill>
                <a:schemeClr val="bg1"/>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16" y="362897"/>
            <a:ext cx="1836000" cy="21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62896"/>
            <a:ext cx="2052000" cy="199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echte verbindingslijn met pijl 4"/>
          <p:cNvCxnSpPr/>
          <p:nvPr/>
        </p:nvCxnSpPr>
        <p:spPr>
          <a:xfrm>
            <a:off x="4229848" y="3573016"/>
            <a:ext cx="63018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3419872" y="4221088"/>
            <a:ext cx="142227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1619672" y="4797152"/>
            <a:ext cx="325690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2771800" y="5191622"/>
            <a:ext cx="214235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2375536" y="5661248"/>
            <a:ext cx="253861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a:off x="3644844" y="6021288"/>
            <a:ext cx="126930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3567680" y="2462924"/>
            <a:ext cx="1431212" cy="369332"/>
          </a:xfrm>
          <a:prstGeom prst="rect">
            <a:avLst/>
          </a:prstGeom>
          <a:noFill/>
        </p:spPr>
        <p:txBody>
          <a:bodyPr wrap="square" rtlCol="0">
            <a:spAutoFit/>
          </a:bodyPr>
          <a:lstStyle/>
          <a:p>
            <a:r>
              <a:rPr lang="nl-NL" b="1" dirty="0" smtClean="0">
                <a:latin typeface="Verdana" panose="020B0604030504040204" pitchFamily="34" charset="0"/>
                <a:ea typeface="Verdana" panose="020B0604030504040204" pitchFamily="34" charset="0"/>
              </a:rPr>
              <a:t>De mens</a:t>
            </a:r>
            <a:endParaRPr lang="nl-NL" b="1" dirty="0">
              <a:latin typeface="Verdana" panose="020B0604030504040204" pitchFamily="34" charset="0"/>
              <a:ea typeface="Verdana" panose="020B0604030504040204" pitchFamily="34" charset="0"/>
            </a:endParaRPr>
          </a:p>
        </p:txBody>
      </p:sp>
      <p:sp>
        <p:nvSpPr>
          <p:cNvPr id="25" name="Tekstvak 24"/>
          <p:cNvSpPr txBox="1"/>
          <p:nvPr/>
        </p:nvSpPr>
        <p:spPr>
          <a:xfrm>
            <a:off x="6898410" y="2447782"/>
            <a:ext cx="1431212" cy="369332"/>
          </a:xfrm>
          <a:prstGeom prst="rect">
            <a:avLst/>
          </a:prstGeom>
          <a:noFill/>
        </p:spPr>
        <p:txBody>
          <a:bodyPr wrap="square" rtlCol="0">
            <a:spAutoFit/>
          </a:bodyPr>
          <a:lstStyle/>
          <a:p>
            <a:pPr algn="ctr"/>
            <a:r>
              <a:rPr lang="nl-NL" b="1" dirty="0" smtClean="0">
                <a:latin typeface="Verdana" panose="020B0604030504040204" pitchFamily="34" charset="0"/>
                <a:ea typeface="Verdana" panose="020B0604030504040204" pitchFamily="34" charset="0"/>
              </a:rPr>
              <a:t>Israël</a:t>
            </a:r>
            <a:endParaRPr lang="nl-NL"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381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55776" y="1339263"/>
            <a:ext cx="5184576" cy="461665"/>
          </a:xfrm>
          <a:prstGeom prst="rect">
            <a:avLst/>
          </a:prstGeom>
          <a:noFill/>
        </p:spPr>
        <p:txBody>
          <a:bodyPr wrap="square" rtlCol="0">
            <a:spAutoFit/>
          </a:bodyPr>
          <a:lstStyle/>
          <a:p>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Be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labat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ésj</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mi tok ha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senèh</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339752" y="1959223"/>
            <a:ext cx="6696000" cy="830997"/>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 de vlam (van het) vuur uit (het) midden van de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senèh</a:t>
            </a:r>
            <a:endPar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Ex.3:2</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3079" name="Picture 7" descr="sin/samekh: palmb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36525"/>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n: ontkiemend zaadj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ah: figuur met geheven handen en gebogen knieë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435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llingtonmedia.files.wordpress.com/2011/05/the_burning_bu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2492895"/>
            <a:ext cx="3372019" cy="398239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741876" y="3284984"/>
            <a:ext cx="2502532" cy="400110"/>
          </a:xfrm>
          <a:prstGeom prst="rect">
            <a:avLst/>
          </a:prstGeom>
          <a:noFill/>
        </p:spPr>
        <p:txBody>
          <a:bodyPr wrap="square" rtlCol="0">
            <a:spAutoFit/>
          </a:bodyPr>
          <a:lstStyle/>
          <a:p>
            <a:r>
              <a:rPr lang="nl-NL" sz="2000" dirty="0" smtClean="0">
                <a:latin typeface="Arial Black" panose="020B0A04020102020204" pitchFamily="34" charset="0"/>
              </a:rPr>
              <a:t>doornstruik</a:t>
            </a:r>
            <a:endParaRPr lang="nl-NL" sz="2000" dirty="0">
              <a:latin typeface="Arial Black" panose="020B0A04020102020204" pitchFamily="34" charset="0"/>
            </a:endParaRPr>
          </a:p>
        </p:txBody>
      </p:sp>
      <p:sp>
        <p:nvSpPr>
          <p:cNvPr id="10" name="Tekstvak 9"/>
          <p:cNvSpPr txBox="1"/>
          <p:nvPr/>
        </p:nvSpPr>
        <p:spPr>
          <a:xfrm>
            <a:off x="5765068" y="3840016"/>
            <a:ext cx="2502532" cy="400110"/>
          </a:xfrm>
          <a:prstGeom prst="rect">
            <a:avLst/>
          </a:prstGeom>
          <a:noFill/>
        </p:spPr>
        <p:txBody>
          <a:bodyPr wrap="square" rtlCol="0">
            <a:spAutoFit/>
          </a:bodyPr>
          <a:lstStyle/>
          <a:p>
            <a:r>
              <a:rPr lang="nl-NL" sz="2000" dirty="0" smtClean="0">
                <a:latin typeface="Arial Black" panose="020B0A04020102020204" pitchFamily="34" charset="0"/>
              </a:rPr>
              <a:t>braamstruik</a:t>
            </a:r>
            <a:endParaRPr lang="nl-NL" sz="2000" dirty="0">
              <a:latin typeface="Arial Black" panose="020B0A04020102020204" pitchFamily="34" charset="0"/>
            </a:endParaRPr>
          </a:p>
        </p:txBody>
      </p:sp>
      <p:sp>
        <p:nvSpPr>
          <p:cNvPr id="11" name="Tekstvak 10"/>
          <p:cNvSpPr txBox="1"/>
          <p:nvPr/>
        </p:nvSpPr>
        <p:spPr>
          <a:xfrm>
            <a:off x="5796136" y="4484090"/>
            <a:ext cx="2502532" cy="400110"/>
          </a:xfrm>
          <a:prstGeom prst="rect">
            <a:avLst/>
          </a:prstGeom>
          <a:noFill/>
        </p:spPr>
        <p:txBody>
          <a:bodyPr wrap="square" rtlCol="0">
            <a:spAutoFit/>
          </a:bodyPr>
          <a:lstStyle/>
          <a:p>
            <a:r>
              <a:rPr lang="nl-NL" sz="2000" dirty="0" smtClean="0">
                <a:latin typeface="Arial Black" panose="020B0A04020102020204" pitchFamily="34" charset="0"/>
              </a:rPr>
              <a:t>braambos</a:t>
            </a:r>
            <a:endParaRPr lang="nl-NL" sz="2000" dirty="0">
              <a:latin typeface="Arial Black" panose="020B0A04020102020204" pitchFamily="34" charset="0"/>
            </a:endParaRPr>
          </a:p>
        </p:txBody>
      </p:sp>
      <p:sp>
        <p:nvSpPr>
          <p:cNvPr id="12" name="Tekstvak 11"/>
          <p:cNvSpPr txBox="1"/>
          <p:nvPr/>
        </p:nvSpPr>
        <p:spPr>
          <a:xfrm>
            <a:off x="5796136" y="5013176"/>
            <a:ext cx="2502532" cy="400110"/>
          </a:xfrm>
          <a:prstGeom prst="rect">
            <a:avLst/>
          </a:prstGeom>
          <a:noFill/>
        </p:spPr>
        <p:txBody>
          <a:bodyPr wrap="square" rtlCol="0">
            <a:spAutoFit/>
          </a:bodyPr>
          <a:lstStyle/>
          <a:p>
            <a:r>
              <a:rPr lang="nl-NL" sz="2000" dirty="0" smtClean="0">
                <a:latin typeface="Arial Black" panose="020B0A04020102020204" pitchFamily="34" charset="0"/>
              </a:rPr>
              <a:t>bush</a:t>
            </a:r>
            <a:endParaRPr lang="nl-NL" sz="2000" dirty="0">
              <a:latin typeface="Arial Black" panose="020B0A04020102020204" pitchFamily="34" charset="0"/>
            </a:endParaRPr>
          </a:p>
        </p:txBody>
      </p:sp>
      <p:sp>
        <p:nvSpPr>
          <p:cNvPr id="13" name="Tekstvak 12"/>
          <p:cNvSpPr txBox="1"/>
          <p:nvPr/>
        </p:nvSpPr>
        <p:spPr>
          <a:xfrm>
            <a:off x="5796136" y="5589240"/>
            <a:ext cx="2502532" cy="400110"/>
          </a:xfrm>
          <a:prstGeom prst="rect">
            <a:avLst/>
          </a:prstGeom>
          <a:noFill/>
        </p:spPr>
        <p:txBody>
          <a:bodyPr wrap="square" rtlCol="0">
            <a:spAutoFit/>
          </a:bodyPr>
          <a:lstStyle/>
          <a:p>
            <a:r>
              <a:rPr lang="nl-NL" sz="2000" dirty="0" err="1">
                <a:latin typeface="Arial Black" panose="020B0A04020102020204" pitchFamily="34" charset="0"/>
              </a:rPr>
              <a:t>b</a:t>
            </a:r>
            <a:r>
              <a:rPr lang="nl-NL" sz="2000" dirty="0" err="1" smtClean="0">
                <a:latin typeface="Arial Black" panose="020B0A04020102020204" pitchFamily="34" charset="0"/>
              </a:rPr>
              <a:t>urning</a:t>
            </a:r>
            <a:r>
              <a:rPr lang="nl-NL" sz="2000" dirty="0" smtClean="0">
                <a:latin typeface="Arial Black" panose="020B0A04020102020204" pitchFamily="34" charset="0"/>
              </a:rPr>
              <a:t> bush</a:t>
            </a:r>
            <a:endParaRPr lang="nl-NL" sz="2000" dirty="0">
              <a:latin typeface="Arial Black" panose="020B0A04020102020204" pitchFamily="34" charset="0"/>
            </a:endParaRPr>
          </a:p>
        </p:txBody>
      </p:sp>
      <p:sp>
        <p:nvSpPr>
          <p:cNvPr id="4" name="Ovaal 3"/>
          <p:cNvSpPr>
            <a:spLocks noChangeAspect="1"/>
          </p:cNvSpPr>
          <p:nvPr/>
        </p:nvSpPr>
        <p:spPr>
          <a:xfrm>
            <a:off x="3923928" y="17662"/>
            <a:ext cx="1404000" cy="1467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7331" y="188640"/>
            <a:ext cx="59563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44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635896" y="1339263"/>
            <a:ext cx="5184576" cy="461665"/>
          </a:xfrm>
          <a:prstGeom prst="rect">
            <a:avLst/>
          </a:prstGeom>
          <a:noFill/>
        </p:spPr>
        <p:txBody>
          <a:bodyPr wrap="square" rtlCol="0">
            <a:spAutoFit/>
          </a:bodyPr>
          <a:lstStyle/>
          <a:p>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Be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labat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ésj</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mi tok ha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senèh</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339752" y="1959223"/>
            <a:ext cx="6804248" cy="338554"/>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 de vlam (van het) vuur uit (het) midden van de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senèh</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3079" name="Picture 7" descr="sin/samekh: palmb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36525"/>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n: ontkiemend zaadj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ah: figuur met geheven handen en gebogen knieë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4350" y="-136525"/>
            <a:ext cx="114300" cy="1428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741876" y="3284984"/>
            <a:ext cx="2502532" cy="707886"/>
          </a:xfrm>
          <a:prstGeom prst="rect">
            <a:avLst/>
          </a:prstGeom>
          <a:noFill/>
        </p:spPr>
        <p:txBody>
          <a:bodyPr wrap="square" rtlCol="0">
            <a:spAutoFit/>
          </a:bodyPr>
          <a:lstStyle/>
          <a:p>
            <a:r>
              <a:rPr lang="nl-NL" sz="2000" dirty="0" err="1" smtClean="0">
                <a:latin typeface="Arial Black" panose="020B0A04020102020204" pitchFamily="34" charset="0"/>
              </a:rPr>
              <a:t>Dictamnus</a:t>
            </a:r>
            <a:r>
              <a:rPr lang="nl-NL" sz="2000" dirty="0" smtClean="0">
                <a:latin typeface="Arial Black" panose="020B0A04020102020204" pitchFamily="34" charset="0"/>
              </a:rPr>
              <a:t> albus</a:t>
            </a:r>
          </a:p>
          <a:p>
            <a:r>
              <a:rPr lang="nl-NL" sz="2000" dirty="0" smtClean="0">
                <a:latin typeface="Arial Black" panose="020B0A04020102020204" pitchFamily="34" charset="0"/>
              </a:rPr>
              <a:t>vuurwerkplant</a:t>
            </a:r>
            <a:endParaRPr lang="nl-NL" sz="2000" dirty="0">
              <a:latin typeface="Arial Black" panose="020B0A04020102020204"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88640"/>
            <a:ext cx="59563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Afbeeldingsresultaat voor dictamnus albus fla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2564904"/>
            <a:ext cx="2664296" cy="401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4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a:xfrm>
            <a:off x="539552" y="3573016"/>
            <a:ext cx="2017712" cy="1800200"/>
          </a:xfrm>
          <a:solidFill>
            <a:srgbClr val="DCC697"/>
          </a:solidFill>
        </p:spPr>
        <p:style>
          <a:lnRef idx="0">
            <a:schemeClr val="accent1"/>
          </a:lnRef>
          <a:fillRef idx="3">
            <a:schemeClr val="accent1"/>
          </a:fillRef>
          <a:effectRef idx="3">
            <a:schemeClr val="accent1"/>
          </a:effectRef>
          <a:fontRef idx="minor">
            <a:schemeClr val="lt1"/>
          </a:fontRef>
        </p:style>
        <p:txBody>
          <a:bodyPr>
            <a:normAutofit/>
          </a:bodyPr>
          <a:lstStyle/>
          <a:p>
            <a:r>
              <a:rPr lang="he-IL" sz="6600" b="1" dirty="0" smtClean="0">
                <a:solidFill>
                  <a:schemeClr val="accent6">
                    <a:lumMod val="50000"/>
                  </a:schemeClr>
                </a:solidFill>
                <a:effectLst>
                  <a:outerShdw blurRad="127000" dist="190500" dir="2220000" algn="tl" rotWithShape="0">
                    <a:prstClr val="black">
                      <a:alpha val="27000"/>
                    </a:prstClr>
                  </a:outerShdw>
                </a:effectLst>
                <a:latin typeface="Ain Yiddishe Font-Traditional" panose="020B0500000000000000" pitchFamily="34" charset="0"/>
                <a:cs typeface="+mj-cs"/>
              </a:rPr>
              <a:t>סְנֶה</a:t>
            </a:r>
            <a:endParaRPr lang="nl-NL" sz="6600" b="1" dirty="0" smtClean="0">
              <a:solidFill>
                <a:schemeClr val="accent6">
                  <a:lumMod val="50000"/>
                </a:schemeClr>
              </a:solidFill>
              <a:effectLst>
                <a:outerShdw blurRad="127000" dist="190500" dir="2220000" algn="tl" rotWithShape="0">
                  <a:prstClr val="black">
                    <a:alpha val="27000"/>
                  </a:prstClr>
                </a:outerShdw>
              </a:effectLst>
              <a:latin typeface="Ain Yiddishe Font-Traditional" panose="020B0500000000000000" pitchFamily="34" charset="0"/>
              <a:cs typeface="+mj-cs"/>
            </a:endParaRPr>
          </a:p>
          <a:p>
            <a:r>
              <a:rPr lang="nl-NL" b="1" dirty="0" err="1" smtClean="0">
                <a:solidFill>
                  <a:schemeClr val="accent6">
                    <a:lumMod val="50000"/>
                  </a:schemeClr>
                </a:solidFill>
                <a:effectLst>
                  <a:outerShdw blurRad="127000" dist="190500" dir="2220000" algn="tl" rotWithShape="0">
                    <a:prstClr val="black">
                      <a:alpha val="27000"/>
                    </a:prstClr>
                  </a:outerShdw>
                </a:effectLst>
              </a:rPr>
              <a:t>senah</a:t>
            </a:r>
            <a:endParaRPr lang="nl-NL" b="1" dirty="0" smtClean="0">
              <a:solidFill>
                <a:schemeClr val="accent6">
                  <a:lumMod val="50000"/>
                </a:schemeClr>
              </a:solidFill>
              <a:effectLst>
                <a:outerShdw blurRad="127000" dist="190500" dir="2220000" algn="tl" rotWithShape="0">
                  <a:prstClr val="black">
                    <a:alpha val="27000"/>
                  </a:prstClr>
                </a:outerShdw>
              </a:effectLst>
            </a:endParaRPr>
          </a:p>
        </p:txBody>
      </p:sp>
      <p:sp>
        <p:nvSpPr>
          <p:cNvPr id="5" name="Tekstvak 4"/>
          <p:cNvSpPr txBox="1"/>
          <p:nvPr/>
        </p:nvSpPr>
        <p:spPr>
          <a:xfrm>
            <a:off x="3635896" y="1339263"/>
            <a:ext cx="5184576" cy="461665"/>
          </a:xfrm>
          <a:prstGeom prst="rect">
            <a:avLst/>
          </a:prstGeom>
          <a:noFill/>
        </p:spPr>
        <p:txBody>
          <a:bodyPr wrap="square" rtlCol="0">
            <a:spAutoFit/>
          </a:bodyPr>
          <a:lstStyle/>
          <a:p>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Be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labat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ésj</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mi tok ha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senèh</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339752" y="1959223"/>
            <a:ext cx="6804248" cy="338554"/>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 de vlam (van het) vuur uit (het) midden van de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senèh</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Afbeelding 9" descr="http://www.ancient-hebrew.org/files/heb_lg_15.jpg">
            <a:hlinkClick r:id="rId2"/>
          </p:cNvPr>
          <p:cNvPicPr/>
          <p:nvPr/>
        </p:nvPicPr>
        <p:blipFill>
          <a:blip r:embed="rId3" cstate="print"/>
          <a:srcRect/>
          <a:stretch>
            <a:fillRect/>
          </a:stretch>
        </p:blipFill>
        <p:spPr bwMode="auto">
          <a:xfrm>
            <a:off x="6661024" y="3573016"/>
            <a:ext cx="581280" cy="844674"/>
          </a:xfrm>
          <a:prstGeom prst="rect">
            <a:avLst/>
          </a:prstGeom>
          <a:noFill/>
          <a:ln w="9525">
            <a:noFill/>
            <a:miter lim="800000"/>
            <a:headEnd/>
            <a:tailEnd/>
          </a:ln>
          <a:scene3d>
            <a:camera prst="orthographicFront"/>
            <a:lightRig rig="threePt" dir="t"/>
          </a:scene3d>
          <a:sp3d>
            <a:bevelT/>
          </a:sp3d>
        </p:spPr>
      </p:pic>
      <p:pic>
        <p:nvPicPr>
          <p:cNvPr id="11" name="Afbeelding 10" descr="http://www.ancient-hebrew.org/files/heb_lg_14.jpg">
            <a:hlinkClick r:id="rId4"/>
          </p:cNvPr>
          <p:cNvPicPr/>
          <p:nvPr/>
        </p:nvPicPr>
        <p:blipFill>
          <a:blip r:embed="rId5" cstate="print"/>
          <a:srcRect/>
          <a:stretch>
            <a:fillRect/>
          </a:stretch>
        </p:blipFill>
        <p:spPr bwMode="auto">
          <a:xfrm>
            <a:off x="4938047" y="3573016"/>
            <a:ext cx="648073" cy="844674"/>
          </a:xfrm>
          <a:prstGeom prst="rect">
            <a:avLst/>
          </a:prstGeom>
          <a:noFill/>
          <a:ln w="9525">
            <a:noFill/>
            <a:miter lim="800000"/>
            <a:headEnd/>
            <a:tailEnd/>
          </a:ln>
          <a:scene3d>
            <a:camera prst="orthographicFront"/>
            <a:lightRig rig="threePt" dir="t"/>
          </a:scene3d>
          <a:sp3d>
            <a:bevelT/>
          </a:sp3d>
        </p:spPr>
      </p:pic>
      <p:pic>
        <p:nvPicPr>
          <p:cNvPr id="12" name="Afbeelding 11" descr="http://www.ancient-hebrew.org/files/heb_lg_05.jpg">
            <a:hlinkClick r:id="rId6"/>
          </p:cNvPr>
          <p:cNvPicPr/>
          <p:nvPr/>
        </p:nvPicPr>
        <p:blipFill>
          <a:blip r:embed="rId7" cstate="print"/>
          <a:srcRect/>
          <a:stretch>
            <a:fillRect/>
          </a:stretch>
        </p:blipFill>
        <p:spPr bwMode="auto">
          <a:xfrm>
            <a:off x="3137848" y="3573016"/>
            <a:ext cx="648073" cy="844674"/>
          </a:xfrm>
          <a:prstGeom prst="rect">
            <a:avLst/>
          </a:prstGeom>
          <a:noFill/>
          <a:ln w="9525">
            <a:noFill/>
            <a:miter lim="800000"/>
            <a:headEnd/>
            <a:tailEnd/>
          </a:ln>
          <a:scene3d>
            <a:camera prst="orthographicFront"/>
            <a:lightRig rig="threePt" dir="t"/>
          </a:scene3d>
          <a:sp3d>
            <a:bevelT/>
          </a:sp3d>
        </p:spPr>
      </p:pic>
      <p:pic>
        <p:nvPicPr>
          <p:cNvPr id="3074" name="Picture 2" descr="gestyleerde palmboom: stam met aan weerskanten bovenaan drie zijtakk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572" y="3408680"/>
            <a:ext cx="1104900" cy="14097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6264584" y="4633714"/>
            <a:ext cx="1374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dirty="0" smtClean="0">
                <a:ln>
                  <a:noFill/>
                </a:ln>
                <a:effectLst/>
                <a:latin typeface="Lucida Sans"/>
                <a:cs typeface="Arial" pitchFamily="34" charset="0"/>
              </a:rPr>
              <a:t>palmboom </a:t>
            </a:r>
            <a:endParaRPr kumimoji="0" lang="nl-NL" altLang="nl-NL" sz="1800" b="0" i="0" u="none" strike="noStrike" cap="none" normalizeH="0" baseline="0" dirty="0" smtClean="0">
              <a:ln>
                <a:noFill/>
              </a:ln>
              <a:effectLst/>
              <a:latin typeface="Arial" pitchFamily="34" charset="0"/>
              <a:cs typeface="Arial" pitchFamily="34" charset="0"/>
            </a:endParaRPr>
          </a:p>
        </p:txBody>
      </p:sp>
      <p:pic>
        <p:nvPicPr>
          <p:cNvPr id="3079" name="Picture 7" descr="sin/samekh: palmbo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575" y="-136525"/>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n: ontkiemend zaadj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750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ah: figuur met geheven handen en gebogen knieë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94350" y="-136525"/>
            <a:ext cx="114300" cy="142875"/>
          </a:xfrm>
          <a:prstGeom prst="rect">
            <a:avLst/>
          </a:prstGeom>
          <a:noFill/>
          <a:extLst>
            <a:ext uri="{909E8E84-426E-40DD-AFC4-6F175D3DCCD1}">
              <a14:hiddenFill xmlns:a14="http://schemas.microsoft.com/office/drawing/2010/main">
                <a:solidFill>
                  <a:srgbClr val="FFFFFF"/>
                </a:solidFill>
              </a14:hiddenFill>
            </a:ext>
          </a:extLst>
        </p:spPr>
      </p:pic>
      <p:sp>
        <p:nvSpPr>
          <p:cNvPr id="14" name="PIJL-LINKS 13"/>
          <p:cNvSpPr/>
          <p:nvPr/>
        </p:nvSpPr>
        <p:spPr>
          <a:xfrm>
            <a:off x="5790530" y="3606180"/>
            <a:ext cx="659686" cy="739502"/>
          </a:xfrm>
          <a:prstGeom prst="leftArrow">
            <a:avLst/>
          </a:prstGeom>
          <a:solidFill>
            <a:srgbClr val="DCC69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nl-NL"/>
          </a:p>
        </p:txBody>
      </p:sp>
      <p:sp>
        <p:nvSpPr>
          <p:cNvPr id="22" name="PIJL-LINKS 21"/>
          <p:cNvSpPr/>
          <p:nvPr/>
        </p:nvSpPr>
        <p:spPr>
          <a:xfrm>
            <a:off x="4001944" y="3606180"/>
            <a:ext cx="659686" cy="739502"/>
          </a:xfrm>
          <a:prstGeom prst="leftArrow">
            <a:avLst/>
          </a:prstGeom>
          <a:solidFill>
            <a:srgbClr val="DCC69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nl-NL"/>
          </a:p>
        </p:txBody>
      </p:sp>
      <p:sp>
        <p:nvSpPr>
          <p:cNvPr id="23" name="Rectangle 6"/>
          <p:cNvSpPr>
            <a:spLocks noChangeArrowheads="1"/>
          </p:cNvSpPr>
          <p:nvPr/>
        </p:nvSpPr>
        <p:spPr bwMode="auto">
          <a:xfrm>
            <a:off x="4234349" y="4633714"/>
            <a:ext cx="20067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dirty="0" smtClean="0">
                <a:ln>
                  <a:noFill/>
                </a:ln>
                <a:effectLst/>
                <a:latin typeface="Lucida Sans"/>
                <a:cs typeface="Arial" pitchFamily="34" charset="0"/>
              </a:rPr>
              <a:t>Zaad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dirty="0" smtClean="0">
                <a:ln>
                  <a:noFill/>
                </a:ln>
                <a:effectLst/>
                <a:latin typeface="Lucida Sans"/>
                <a:cs typeface="Arial" pitchFamily="34" charset="0"/>
              </a:rPr>
              <a:t>nakomeling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dirty="0" smtClean="0">
                <a:ln>
                  <a:noFill/>
                </a:ln>
                <a:effectLst/>
                <a:latin typeface="Lucida Sans"/>
                <a:cs typeface="Arial" pitchFamily="34" charset="0"/>
              </a:rPr>
              <a:t>wat voortkomt uit </a:t>
            </a:r>
            <a:endParaRPr kumimoji="0" lang="nl-NL" altLang="nl-NL" sz="1800" b="0" i="0" u="none" strike="noStrike" cap="none" normalizeH="0" baseline="0" dirty="0" smtClean="0">
              <a:ln>
                <a:noFill/>
              </a:ln>
              <a:effectLst/>
              <a:latin typeface="Arial" pitchFamily="34" charset="0"/>
              <a:cs typeface="Arial" pitchFamily="34" charset="0"/>
            </a:endParaRPr>
          </a:p>
        </p:txBody>
      </p:sp>
      <p:sp>
        <p:nvSpPr>
          <p:cNvPr id="24" name="Rectangle 6"/>
          <p:cNvSpPr>
            <a:spLocks noChangeArrowheads="1"/>
          </p:cNvSpPr>
          <p:nvPr/>
        </p:nvSpPr>
        <p:spPr bwMode="auto">
          <a:xfrm>
            <a:off x="2627784" y="4633714"/>
            <a:ext cx="18062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900" b="0" i="0" u="none" strike="noStrike" cap="none" normalizeH="0" baseline="0" dirty="0" smtClean="0">
                <a:ln>
                  <a:noFill/>
                </a:ln>
                <a:effectLst/>
                <a:latin typeface="Lucida Sans"/>
                <a:cs typeface="Arial" pitchFamily="34" charset="0"/>
              </a:rPr>
              <a:t> </a:t>
            </a:r>
            <a:r>
              <a:rPr kumimoji="0" lang="nl-NL" altLang="nl-NL" sz="1800" b="0" i="0" u="none" strike="noStrike" cap="none" normalizeH="0" baseline="0" dirty="0" smtClean="0">
                <a:ln>
                  <a:noFill/>
                </a:ln>
                <a:effectLst/>
                <a:latin typeface="Lucida Sans"/>
                <a:cs typeface="Arial" pitchFamily="34" charset="0"/>
              </a:rPr>
              <a:t>met je handen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dirty="0" smtClean="0">
                <a:ln>
                  <a:noFill/>
                </a:ln>
                <a:effectLst/>
                <a:latin typeface="Lucida Sans"/>
                <a:cs typeface="Arial" pitchFamily="34" charset="0"/>
              </a:rPr>
              <a:t>omhoog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dirty="0" smtClean="0">
                <a:ln>
                  <a:noFill/>
                </a:ln>
                <a:effectLst/>
                <a:latin typeface="Lucida Sans"/>
                <a:cs typeface="Arial" pitchFamily="34" charset="0"/>
              </a:rPr>
              <a:t>God loven. </a:t>
            </a:r>
            <a:r>
              <a:rPr kumimoji="0" lang="nl-NL" altLang="nl-NL" sz="1800" b="0" i="0" u="none" strike="noStrike" cap="none" normalizeH="0" baseline="0" dirty="0" smtClean="0">
                <a:ln>
                  <a:noFill/>
                </a:ln>
                <a:effectLst/>
                <a:latin typeface="Arial" pitchFamily="34" charset="0"/>
                <a:cs typeface="Arial" pitchFamily="34" charset="0"/>
              </a:rPr>
              <a:t> </a:t>
            </a:r>
          </a:p>
        </p:txBody>
      </p:sp>
      <p:sp>
        <p:nvSpPr>
          <p:cNvPr id="19" name="Rectangle 6"/>
          <p:cNvSpPr>
            <a:spLocks noChangeArrowheads="1"/>
          </p:cNvSpPr>
          <p:nvPr/>
        </p:nvSpPr>
        <p:spPr bwMode="auto">
          <a:xfrm rot="16200000">
            <a:off x="-1394684" y="4916581"/>
            <a:ext cx="3281375" cy="276999"/>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kumimoji="0" lang="nl-NL" altLang="nl-NL" sz="1200" b="0" i="0" u="none" strike="noStrike" cap="none" normalizeH="0" baseline="0" dirty="0" smtClean="0">
                <a:ln>
                  <a:noFill/>
                </a:ln>
                <a:solidFill>
                  <a:srgbClr val="0070C0"/>
                </a:solidFill>
                <a:effectLst/>
                <a:latin typeface="Lucida Sans"/>
              </a:rPr>
              <a:t>André </a:t>
            </a:r>
            <a:r>
              <a:rPr kumimoji="0" lang="nl-NL" altLang="nl-NL" sz="1200" b="0" i="0" u="none" strike="noStrike" cap="none" normalizeH="0" baseline="0" dirty="0" err="1" smtClean="0">
                <a:ln>
                  <a:noFill/>
                </a:ln>
                <a:solidFill>
                  <a:srgbClr val="0070C0"/>
                </a:solidFill>
                <a:effectLst/>
                <a:latin typeface="Lucida Sans"/>
              </a:rPr>
              <a:t>Roosma</a:t>
            </a:r>
            <a:r>
              <a:rPr kumimoji="0" lang="nl-NL" altLang="nl-NL" sz="1200" b="0" i="0" u="none" strike="noStrike" cap="none" normalizeH="0" baseline="0" dirty="0" smtClean="0">
                <a:ln>
                  <a:noFill/>
                </a:ln>
                <a:solidFill>
                  <a:srgbClr val="0070C0"/>
                </a:solidFill>
                <a:effectLst/>
                <a:latin typeface="Lucida Sans"/>
              </a:rPr>
              <a:t>: </a:t>
            </a:r>
            <a:r>
              <a:rPr lang="nl-NL" sz="1200" dirty="0" smtClean="0">
                <a:solidFill>
                  <a:srgbClr val="0070C0"/>
                </a:solidFill>
                <a:hlinkClick r:id="rId12"/>
              </a:rPr>
              <a:t>www.hallelu-jah.nl</a:t>
            </a:r>
            <a:endParaRPr kumimoji="0" lang="nl-NL" altLang="nl-NL" sz="1200" b="0" i="0" u="none" strike="noStrike" cap="none" normalizeH="0" baseline="0" dirty="0" smtClean="0">
              <a:ln>
                <a:noFill/>
              </a:ln>
              <a:solidFill>
                <a:srgbClr val="0070C0"/>
              </a:solidFill>
              <a:effectLst/>
            </a:endParaRPr>
          </a:p>
        </p:txBody>
      </p:sp>
      <p:pic>
        <p:nvPicPr>
          <p:cNvPr id="2" name="Picture 2" descr="http://us.cdn4.123rf.com/168nwm/vinodpillai/vinodpillai1101/vinodpillai110100002/8561374-close-up-van-een-kiemende-kikkererwten-zaa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7647" y="5095379"/>
            <a:ext cx="2515386" cy="169189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6"/>
          <p:cNvSpPr>
            <a:spLocks noChangeArrowheads="1"/>
          </p:cNvSpPr>
          <p:nvPr/>
        </p:nvSpPr>
        <p:spPr bwMode="auto">
          <a:xfrm>
            <a:off x="2915816" y="2483604"/>
            <a:ext cx="5130173" cy="369332"/>
          </a:xfrm>
          <a:prstGeom prst="rect">
            <a:avLst/>
          </a:prstGeom>
          <a:solidFill>
            <a:srgbClr val="DCC697"/>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kumimoji="0" lang="nl-NL" altLang="nl-NL" sz="1800" b="0" i="0" u="none" strike="noStrike" cap="none" normalizeH="0" baseline="0" dirty="0" smtClean="0">
                <a:ln>
                  <a:noFill/>
                </a:ln>
                <a:solidFill>
                  <a:sysClr val="windowText" lastClr="000000"/>
                </a:solidFill>
                <a:effectLst/>
                <a:latin typeface="Lucida Sans"/>
                <a:cs typeface="Arial" pitchFamily="34" charset="0"/>
              </a:rPr>
              <a:t>Oer Hebreeuws</a:t>
            </a:r>
            <a:r>
              <a:rPr kumimoji="0" lang="nl-NL" altLang="nl-NL" sz="1800" b="0" i="0" u="none" strike="noStrike" cap="none" normalizeH="0" dirty="0" smtClean="0">
                <a:ln>
                  <a:noFill/>
                </a:ln>
                <a:solidFill>
                  <a:sysClr val="windowText" lastClr="000000"/>
                </a:solidFill>
                <a:effectLst/>
                <a:latin typeface="Lucida Sans"/>
                <a:cs typeface="Arial" pitchFamily="34" charset="0"/>
              </a:rPr>
              <a:t>: </a:t>
            </a:r>
            <a:r>
              <a:rPr kumimoji="0" lang="nl-NL" altLang="nl-NL" sz="1800" b="0" i="0" u="none" strike="noStrike" cap="none" normalizeH="0" dirty="0" smtClean="0">
                <a:ln>
                  <a:noFill/>
                </a:ln>
                <a:solidFill>
                  <a:sysClr val="windowText" lastClr="000000"/>
                </a:solidFill>
                <a:effectLst/>
                <a:latin typeface="Lucida Sans"/>
                <a:cs typeface="Arial" pitchFamily="34" charset="0"/>
              </a:rPr>
              <a:t>de taal van Genesis en Exodus</a:t>
            </a:r>
            <a:endParaRPr kumimoji="0" lang="nl-NL" altLang="nl-NL" sz="1800" b="0" i="0" u="none" strike="noStrike" cap="none" normalizeH="0" baseline="0" dirty="0" smtClean="0">
              <a:ln>
                <a:noFill/>
              </a:ln>
              <a:solidFill>
                <a:sysClr val="windowText" lastClr="000000"/>
              </a:solidFill>
              <a:effectLst/>
            </a:endParaRPr>
          </a:p>
        </p:txBody>
      </p:sp>
      <p:sp>
        <p:nvSpPr>
          <p:cNvPr id="27" name="Rectangle 6"/>
          <p:cNvSpPr>
            <a:spLocks noChangeArrowheads="1"/>
          </p:cNvSpPr>
          <p:nvPr/>
        </p:nvSpPr>
        <p:spPr bwMode="auto">
          <a:xfrm rot="403219">
            <a:off x="3120813" y="5751002"/>
            <a:ext cx="4318247" cy="923330"/>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nl-NL" altLang="nl-NL" i="1" dirty="0" smtClean="0">
                <a:latin typeface="Verdana" panose="020B0604030504040204" pitchFamily="34" charset="0"/>
                <a:ea typeface="Verdana" panose="020B0604030504040204" pitchFamily="34" charset="0"/>
              </a:rPr>
              <a:t>Uit de palmboom komt iets voort waar je </a:t>
            </a:r>
            <a:r>
              <a:rPr lang="nl-NL" altLang="nl-NL" i="1" dirty="0" smtClean="0">
                <a:latin typeface="Verdana" panose="020B0604030504040204" pitchFamily="34" charset="0"/>
                <a:ea typeface="Verdana" panose="020B0604030504040204" pitchFamily="34" charset="0"/>
              </a:rPr>
              <a:t>verwonderd over bent en de </a:t>
            </a:r>
            <a:r>
              <a:rPr lang="nl-NL" altLang="nl-NL" i="1" dirty="0" smtClean="0">
                <a:latin typeface="Verdana" panose="020B0604030504040204" pitchFamily="34" charset="0"/>
                <a:ea typeface="Verdana" panose="020B0604030504040204" pitchFamily="34" charset="0"/>
              </a:rPr>
              <a:t>Allerhoogste voor prijst</a:t>
            </a:r>
            <a:endParaRPr kumimoji="0" lang="nl-NL" altLang="nl-NL" sz="1800" b="0" i="1" u="none" strike="noStrike" cap="none" normalizeH="0" baseline="0" dirty="0" smtClean="0">
              <a:ln>
                <a:noFill/>
              </a:ln>
              <a:effectLst/>
              <a:latin typeface="Verdana" panose="020B0604030504040204" pitchFamily="34" charset="0"/>
              <a:ea typeface="Verdana" panose="020B0604030504040204" pitchFamily="34" charset="0"/>
            </a:endParaRPr>
          </a:p>
        </p:txBody>
      </p:sp>
      <p:pic>
        <p:nvPicPr>
          <p:cNvPr id="2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1840" y="188640"/>
            <a:ext cx="59563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1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074"/>
                                        </p:tgtEl>
                                        <p:attrNameLst>
                                          <p:attrName>style.visibility</p:attrName>
                                        </p:attrNameLst>
                                      </p:cBhvr>
                                      <p:to>
                                        <p:strVal val="visible"/>
                                      </p:to>
                                    </p:set>
                                    <p:animEffect transition="in" filter="fade">
                                      <p:cBhvr>
                                        <p:cTn id="66" dur="500"/>
                                        <p:tgtEl>
                                          <p:spTgt spid="307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3" grpId="0"/>
      <p:bldP spid="14" grpId="0" animBg="1"/>
      <p:bldP spid="22" grpId="0" animBg="1"/>
      <p:bldP spid="23" grpId="0"/>
      <p:bldP spid="24" grpId="0"/>
      <p:bldP spid="19" grpId="0"/>
      <p:bldP spid="20"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a:xfrm>
            <a:off x="539552" y="3573016"/>
            <a:ext cx="1870417" cy="2534147"/>
          </a:xfrm>
          <a:solidFill>
            <a:srgbClr val="DCC697"/>
          </a:solidFill>
        </p:spPr>
        <p:style>
          <a:lnRef idx="0">
            <a:schemeClr val="accent1"/>
          </a:lnRef>
          <a:fillRef idx="3">
            <a:schemeClr val="accent1"/>
          </a:fillRef>
          <a:effectRef idx="3">
            <a:schemeClr val="accent1"/>
          </a:effectRef>
          <a:fontRef idx="minor">
            <a:schemeClr val="lt1"/>
          </a:fontRef>
        </p:style>
        <p:txBody>
          <a:bodyPr>
            <a:normAutofit/>
          </a:bodyPr>
          <a:lstStyle/>
          <a:p>
            <a:r>
              <a:rPr lang="he-IL" sz="6600" b="1" dirty="0" smtClean="0">
                <a:solidFill>
                  <a:schemeClr val="accent6">
                    <a:lumMod val="50000"/>
                  </a:schemeClr>
                </a:solidFill>
                <a:effectLst>
                  <a:outerShdw blurRad="127000" dist="190500" dir="2220000" algn="tl" rotWithShape="0">
                    <a:prstClr val="black">
                      <a:alpha val="27000"/>
                    </a:prstClr>
                  </a:outerShdw>
                </a:effectLst>
                <a:latin typeface="Ain Yiddishe Font-Modern" panose="020B0500000000000000" pitchFamily="34" charset="0"/>
                <a:cs typeface="+mj-cs"/>
              </a:rPr>
              <a:t>סְנֶה</a:t>
            </a:r>
            <a:endParaRPr lang="nl-NL" sz="6600" b="1" dirty="0" smtClean="0">
              <a:solidFill>
                <a:schemeClr val="accent6">
                  <a:lumMod val="50000"/>
                </a:schemeClr>
              </a:solidFill>
              <a:effectLst>
                <a:outerShdw blurRad="127000" dist="190500" dir="2220000" algn="tl" rotWithShape="0">
                  <a:prstClr val="black">
                    <a:alpha val="27000"/>
                  </a:prstClr>
                </a:outerShdw>
              </a:effectLst>
              <a:latin typeface="Ain Yiddishe Font-Modern" panose="020B0500000000000000" pitchFamily="34" charset="0"/>
              <a:cs typeface="+mj-cs"/>
            </a:endParaRPr>
          </a:p>
          <a:p>
            <a:r>
              <a:rPr lang="nl-NL" b="1" dirty="0" err="1" smtClean="0">
                <a:solidFill>
                  <a:schemeClr val="accent6">
                    <a:lumMod val="50000"/>
                  </a:schemeClr>
                </a:solidFill>
                <a:effectLst>
                  <a:outerShdw blurRad="127000" dist="190500" dir="2220000" algn="tl" rotWithShape="0">
                    <a:prstClr val="black">
                      <a:alpha val="27000"/>
                    </a:prstClr>
                  </a:outerShdw>
                </a:effectLst>
              </a:rPr>
              <a:t>senah</a:t>
            </a:r>
            <a:endParaRPr lang="nl-NL" b="1" dirty="0" smtClean="0">
              <a:solidFill>
                <a:schemeClr val="accent6">
                  <a:lumMod val="50000"/>
                </a:schemeClr>
              </a:solidFill>
              <a:effectLst>
                <a:outerShdw blurRad="127000" dist="190500" dir="2220000" algn="tl" rotWithShape="0">
                  <a:prstClr val="black">
                    <a:alpha val="27000"/>
                  </a:prstClr>
                </a:outerShdw>
              </a:effectLst>
            </a:endParaRPr>
          </a:p>
        </p:txBody>
      </p:sp>
      <p:sp>
        <p:nvSpPr>
          <p:cNvPr id="5" name="Tekstvak 4"/>
          <p:cNvSpPr txBox="1"/>
          <p:nvPr/>
        </p:nvSpPr>
        <p:spPr>
          <a:xfrm>
            <a:off x="3635896" y="1339263"/>
            <a:ext cx="5184576" cy="461665"/>
          </a:xfrm>
          <a:prstGeom prst="rect">
            <a:avLst/>
          </a:prstGeom>
          <a:noFill/>
        </p:spPr>
        <p:txBody>
          <a:bodyPr wrap="square" rtlCol="0">
            <a:spAutoFit/>
          </a:bodyPr>
          <a:lstStyle/>
          <a:p>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Be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labat</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ésj</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mi tok ha </a:t>
            </a:r>
            <a:r>
              <a:rPr lang="nl-NL" sz="2400" b="1" dirty="0" err="1" smtClean="0">
                <a:solidFill>
                  <a:srgbClr val="FFFFB3"/>
                </a:solidFill>
                <a:latin typeface="Verdana" panose="020B0604030504040204" pitchFamily="34" charset="0"/>
                <a:ea typeface="Verdana" panose="020B0604030504040204" pitchFamily="34" charset="0"/>
                <a:cs typeface="Verdana" panose="020B0604030504040204" pitchFamily="34" charset="0"/>
              </a:rPr>
              <a:t>senèh</a:t>
            </a:r>
            <a:r>
              <a:rPr lang="nl-NL" sz="2400" b="1" dirty="0" smtClean="0">
                <a:solidFill>
                  <a:srgbClr val="FFFFB3"/>
                </a:solidFill>
                <a:latin typeface="Verdana" panose="020B0604030504040204" pitchFamily="34" charset="0"/>
                <a:ea typeface="Verdana" panose="020B0604030504040204" pitchFamily="34" charset="0"/>
                <a:cs typeface="Verdana" panose="020B0604030504040204" pitchFamily="34" charset="0"/>
              </a:rPr>
              <a:t> </a:t>
            </a:r>
            <a:endParaRPr lang="nl-NL" sz="2400" b="1" dirty="0">
              <a:solidFill>
                <a:srgbClr val="FFFFB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339752" y="1959223"/>
            <a:ext cx="6804248" cy="338554"/>
          </a:xfrm>
          <a:prstGeom prst="rect">
            <a:avLst/>
          </a:prstGeom>
          <a:noFill/>
        </p:spPr>
        <p:txBody>
          <a:bodyPr wrap="square" rtlCol="0">
            <a:spAutoFit/>
          </a:bodyPr>
          <a:lstStyle/>
          <a:p>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 de vlam (van het) vuur uit (het) midden van de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senèh</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Afbeelding 9" descr="http://www.ancient-hebrew.org/files/heb_lg_15.jpg">
            <a:hlinkClick r:id="rId2"/>
          </p:cNvPr>
          <p:cNvPicPr/>
          <p:nvPr/>
        </p:nvPicPr>
        <p:blipFill>
          <a:blip r:embed="rId3" cstate="print"/>
          <a:srcRect/>
          <a:stretch>
            <a:fillRect/>
          </a:stretch>
        </p:blipFill>
        <p:spPr bwMode="auto">
          <a:xfrm>
            <a:off x="1828689" y="5248207"/>
            <a:ext cx="581280" cy="844674"/>
          </a:xfrm>
          <a:prstGeom prst="rect">
            <a:avLst/>
          </a:prstGeom>
          <a:noFill/>
          <a:ln w="9525">
            <a:noFill/>
            <a:miter lim="800000"/>
            <a:headEnd/>
            <a:tailEnd/>
          </a:ln>
          <a:scene3d>
            <a:camera prst="orthographicFront"/>
            <a:lightRig rig="threePt" dir="t"/>
          </a:scene3d>
          <a:sp3d>
            <a:bevelT/>
          </a:sp3d>
        </p:spPr>
      </p:pic>
      <p:pic>
        <p:nvPicPr>
          <p:cNvPr id="11" name="Afbeelding 10" descr="http://www.ancient-hebrew.org/files/heb_lg_14.jpg">
            <a:hlinkClick r:id="rId4"/>
          </p:cNvPr>
          <p:cNvPicPr/>
          <p:nvPr/>
        </p:nvPicPr>
        <p:blipFill>
          <a:blip r:embed="rId5" cstate="print"/>
          <a:srcRect/>
          <a:stretch>
            <a:fillRect/>
          </a:stretch>
        </p:blipFill>
        <p:spPr bwMode="auto">
          <a:xfrm>
            <a:off x="1187625" y="5262489"/>
            <a:ext cx="648073" cy="844674"/>
          </a:xfrm>
          <a:prstGeom prst="rect">
            <a:avLst/>
          </a:prstGeom>
          <a:noFill/>
          <a:ln w="9525">
            <a:noFill/>
            <a:miter lim="800000"/>
            <a:headEnd/>
            <a:tailEnd/>
          </a:ln>
          <a:scene3d>
            <a:camera prst="orthographicFront"/>
            <a:lightRig rig="threePt" dir="t"/>
          </a:scene3d>
          <a:sp3d>
            <a:bevelT/>
          </a:sp3d>
        </p:spPr>
      </p:pic>
      <p:pic>
        <p:nvPicPr>
          <p:cNvPr id="12" name="Afbeelding 11" descr="http://www.ancient-hebrew.org/files/heb_lg_05.jpg">
            <a:hlinkClick r:id="rId6"/>
          </p:cNvPr>
          <p:cNvPicPr/>
          <p:nvPr/>
        </p:nvPicPr>
        <p:blipFill>
          <a:blip r:embed="rId7" cstate="print"/>
          <a:srcRect/>
          <a:stretch>
            <a:fillRect/>
          </a:stretch>
        </p:blipFill>
        <p:spPr bwMode="auto">
          <a:xfrm>
            <a:off x="539552" y="5262489"/>
            <a:ext cx="648073" cy="844674"/>
          </a:xfrm>
          <a:prstGeom prst="rect">
            <a:avLst/>
          </a:prstGeom>
          <a:noFill/>
          <a:ln w="9525">
            <a:noFill/>
            <a:miter lim="800000"/>
            <a:headEnd/>
            <a:tailEnd/>
          </a:ln>
          <a:scene3d>
            <a:camera prst="orthographicFront"/>
            <a:lightRig rig="threePt" dir="t"/>
          </a:scene3d>
          <a:sp3d>
            <a:bevelT/>
          </a:sp3d>
        </p:spPr>
      </p:pic>
      <p:pic>
        <p:nvPicPr>
          <p:cNvPr id="3079" name="Picture 7" descr="sin/samekh: palmbo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575" y="-136525"/>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n: ontkiemend zaadj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7500" y="-13652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ah: figuur met geheven handen en gebogen knieë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4350" y="-136525"/>
            <a:ext cx="114300" cy="1428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6"/>
          <p:cNvSpPr>
            <a:spLocks noChangeArrowheads="1"/>
          </p:cNvSpPr>
          <p:nvPr/>
        </p:nvSpPr>
        <p:spPr bwMode="auto">
          <a:xfrm>
            <a:off x="2843809" y="5469031"/>
            <a:ext cx="5904655" cy="1200329"/>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nl-NL" altLang="nl-NL" sz="2400" dirty="0">
                <a:latin typeface="Verdana" panose="020B0604030504040204" pitchFamily="34" charset="0"/>
                <a:ea typeface="Verdana" panose="020B0604030504040204" pitchFamily="34" charset="0"/>
                <a:cs typeface="Verdana" panose="020B0604030504040204" pitchFamily="34" charset="0"/>
              </a:rPr>
              <a:t>4</a:t>
            </a:r>
            <a:r>
              <a:rPr lang="nl-NL" altLang="nl-NL" sz="2400" dirty="0" smtClean="0">
                <a:latin typeface="Verdana" panose="020B0604030504040204" pitchFamily="34" charset="0"/>
                <a:ea typeface="Verdana" panose="020B0604030504040204" pitchFamily="34" charset="0"/>
                <a:cs typeface="Verdana" panose="020B0604030504040204" pitchFamily="34" charset="0"/>
              </a:rPr>
              <a:t>. Uit de palmboom komt iets voort waar je </a:t>
            </a:r>
            <a:r>
              <a:rPr lang="nl-NL" altLang="nl-NL" sz="2400" dirty="0" smtClean="0">
                <a:latin typeface="Verdana" panose="020B0604030504040204" pitchFamily="34" charset="0"/>
                <a:ea typeface="Verdana" panose="020B0604030504040204" pitchFamily="34" charset="0"/>
                <a:cs typeface="Verdana" panose="020B0604030504040204" pitchFamily="34" charset="0"/>
              </a:rPr>
              <a:t>verwonderd over bent en de </a:t>
            </a:r>
            <a:r>
              <a:rPr lang="nl-NL" altLang="nl-NL" sz="2400" dirty="0" smtClean="0">
                <a:latin typeface="Verdana" panose="020B0604030504040204" pitchFamily="34" charset="0"/>
                <a:ea typeface="Verdana" panose="020B0604030504040204" pitchFamily="34" charset="0"/>
                <a:cs typeface="Verdana" panose="020B0604030504040204" pitchFamily="34" charset="0"/>
              </a:rPr>
              <a:t>Allerhoogste voor prijst</a:t>
            </a:r>
            <a:endParaRPr kumimoji="0" lang="nl-NL" altLang="nl-NL" sz="2400" b="0"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endParaRPr>
          </a:p>
        </p:txBody>
      </p:sp>
      <p:sp>
        <p:nvSpPr>
          <p:cNvPr id="25" name="Rectangle 6"/>
          <p:cNvSpPr>
            <a:spLocks noChangeArrowheads="1"/>
          </p:cNvSpPr>
          <p:nvPr/>
        </p:nvSpPr>
        <p:spPr bwMode="auto">
          <a:xfrm>
            <a:off x="2843808" y="3433157"/>
            <a:ext cx="4824536" cy="461665"/>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nl-NL" altLang="nl-NL" sz="2400" dirty="0" smtClean="0">
                <a:latin typeface="Verdana" panose="020B0604030504040204" pitchFamily="34" charset="0"/>
                <a:ea typeface="Verdana" panose="020B0604030504040204" pitchFamily="34" charset="0"/>
                <a:cs typeface="Verdana" panose="020B0604030504040204" pitchFamily="34" charset="0"/>
              </a:rPr>
              <a:t>1. Mozes ziet de boom</a:t>
            </a:r>
            <a:endParaRPr kumimoji="0" lang="nl-NL" altLang="nl-NL" sz="2400" b="0"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6"/>
          <p:cNvSpPr>
            <a:spLocks noChangeArrowheads="1"/>
          </p:cNvSpPr>
          <p:nvPr/>
        </p:nvSpPr>
        <p:spPr bwMode="auto">
          <a:xfrm>
            <a:off x="2843808" y="3933056"/>
            <a:ext cx="4824536" cy="461665"/>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nl-NL" altLang="nl-NL" sz="2400" dirty="0" smtClean="0">
                <a:latin typeface="Verdana" panose="020B0604030504040204" pitchFamily="34" charset="0"/>
                <a:ea typeface="Verdana" panose="020B0604030504040204" pitchFamily="34" charset="0"/>
                <a:cs typeface="Verdana" panose="020B0604030504040204" pitchFamily="34" charset="0"/>
              </a:rPr>
              <a:t>2. Hij noemt hem </a:t>
            </a:r>
            <a:r>
              <a:rPr lang="nl-NL" altLang="nl-NL" sz="2400" dirty="0" err="1" smtClean="0">
                <a:latin typeface="Verdana" panose="020B0604030504040204" pitchFamily="34" charset="0"/>
                <a:ea typeface="Verdana" panose="020B0604030504040204" pitchFamily="34" charset="0"/>
                <a:cs typeface="Verdana" panose="020B0604030504040204" pitchFamily="34" charset="0"/>
              </a:rPr>
              <a:t>senèh</a:t>
            </a:r>
            <a:endParaRPr kumimoji="0" lang="nl-NL" altLang="nl-NL" sz="2400" b="0"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endParaRPr>
          </a:p>
        </p:txBody>
      </p:sp>
      <p:sp>
        <p:nvSpPr>
          <p:cNvPr id="28" name="Rectangle 6"/>
          <p:cNvSpPr>
            <a:spLocks noChangeArrowheads="1"/>
          </p:cNvSpPr>
          <p:nvPr/>
        </p:nvSpPr>
        <p:spPr bwMode="auto">
          <a:xfrm>
            <a:off x="2843808" y="4357553"/>
            <a:ext cx="4824536" cy="1200329"/>
          </a:xfrm>
          <a:prstGeom prst="rect">
            <a:avLst/>
          </a:prstGeom>
          <a:no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nl-NL" altLang="nl-NL" sz="2400" dirty="0" smtClean="0">
                <a:latin typeface="Verdana" panose="020B0604030504040204" pitchFamily="34" charset="0"/>
                <a:ea typeface="Verdana" panose="020B0604030504040204" pitchFamily="34" charset="0"/>
                <a:cs typeface="Verdana" panose="020B0604030504040204" pitchFamily="34" charset="0"/>
              </a:rPr>
              <a:t>3. Dit wordt vastgelegd in de taal van die tijd, het </a:t>
            </a:r>
            <a:r>
              <a:rPr lang="nl-NL" altLang="nl-NL" sz="2400" dirty="0" smtClean="0">
                <a:latin typeface="Verdana" panose="020B0604030504040204" pitchFamily="34" charset="0"/>
                <a:ea typeface="Verdana" panose="020B0604030504040204" pitchFamily="34" charset="0"/>
                <a:cs typeface="Verdana" panose="020B0604030504040204" pitchFamily="34" charset="0"/>
              </a:rPr>
              <a:t>oer Hebreeuws</a:t>
            </a:r>
            <a:endParaRPr kumimoji="0" lang="nl-NL" altLang="nl-NL" sz="2400" b="0"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840" y="188640"/>
            <a:ext cx="59563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51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7" grpId="0"/>
      <p:bldP spid="25" grpId="0"/>
      <p:bldP spid="26" grpId="0"/>
      <p:bldP spid="28"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7315</TotalTime>
  <Words>1109</Words>
  <Application>Microsoft Office PowerPoint</Application>
  <PresentationFormat>Diavoorstelling (4:3)</PresentationFormat>
  <Paragraphs>177</Paragraphs>
  <Slides>45</Slides>
  <Notes>3</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Sjemot</dc:title>
  <dc:creator>Gerard</dc:creator>
  <cp:lastModifiedBy>Gerard Wijtsma</cp:lastModifiedBy>
  <cp:revision>149</cp:revision>
  <cp:lastPrinted>2013-12-20T16:10:36Z</cp:lastPrinted>
  <dcterms:created xsi:type="dcterms:W3CDTF">2013-12-08T16:36:10Z</dcterms:created>
  <dcterms:modified xsi:type="dcterms:W3CDTF">2018-12-29T06:00:09Z</dcterms:modified>
</cp:coreProperties>
</file>