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307" r:id="rId3"/>
    <p:sldId id="312" r:id="rId4"/>
    <p:sldId id="275" r:id="rId5"/>
    <p:sldId id="257" r:id="rId6"/>
    <p:sldId id="296" r:id="rId7"/>
    <p:sldId id="295" r:id="rId8"/>
    <p:sldId id="258" r:id="rId9"/>
    <p:sldId id="313" r:id="rId10"/>
    <p:sldId id="314" r:id="rId11"/>
    <p:sldId id="259" r:id="rId12"/>
    <p:sldId id="260" r:id="rId13"/>
    <p:sldId id="300" r:id="rId14"/>
    <p:sldId id="299" r:id="rId15"/>
    <p:sldId id="261" r:id="rId16"/>
    <p:sldId id="290" r:id="rId17"/>
    <p:sldId id="309" r:id="rId18"/>
    <p:sldId id="291" r:id="rId19"/>
    <p:sldId id="301" r:id="rId20"/>
    <p:sldId id="302" r:id="rId21"/>
    <p:sldId id="315" r:id="rId22"/>
    <p:sldId id="303" r:id="rId23"/>
    <p:sldId id="292" r:id="rId24"/>
    <p:sldId id="316" r:id="rId25"/>
    <p:sldId id="293" r:id="rId26"/>
    <p:sldId id="298" r:id="rId27"/>
    <p:sldId id="297" r:id="rId28"/>
    <p:sldId id="274" r:id="rId29"/>
    <p:sldId id="277" r:id="rId30"/>
    <p:sldId id="278" r:id="rId31"/>
    <p:sldId id="279" r:id="rId32"/>
    <p:sldId id="280" r:id="rId33"/>
    <p:sldId id="281" r:id="rId34"/>
    <p:sldId id="282" r:id="rId35"/>
    <p:sldId id="284" r:id="rId36"/>
    <p:sldId id="305" r:id="rId37"/>
    <p:sldId id="304" r:id="rId38"/>
    <p:sldId id="308" r:id="rId39"/>
    <p:sldId id="311" r:id="rId40"/>
    <p:sldId id="306" r:id="rId4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C18"/>
    <a:srgbClr val="1F2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736CE-64A3-4841-97EE-C0E594BA692F}" type="doc">
      <dgm:prSet loTypeId="urn:microsoft.com/office/officeart/2005/8/layout/hChevron3" loCatId="process" qsTypeId="urn:microsoft.com/office/officeart/2005/8/quickstyle/3d9" qsCatId="3D" csTypeId="urn:microsoft.com/office/officeart/2005/8/colors/accent1_2" csCatId="accent1" phldr="1"/>
      <dgm:spPr>
        <a:scene3d>
          <a:camera prst="orthographicFront"/>
          <a:lightRig rig="soft" dir="t"/>
          <a:backdrop>
            <a:anchor x="0" y="0" z="-210000"/>
            <a:norm dx="0" dy="0" dz="914400"/>
            <a:up dx="0" dy="914400" dz="0"/>
          </a:backdrop>
        </a:scene3d>
      </dgm:spPr>
    </dgm:pt>
    <dgm:pt modelId="{472C8A31-95B0-446A-A346-FEC997FFF329}">
      <dgm:prSet phldrT="[Tekst]" custT="1"/>
      <dgm:spPr>
        <a:solidFill>
          <a:srgbClr val="FFC000"/>
        </a:solidFill>
        <a:ln>
          <a:solidFill>
            <a:srgbClr val="FF0000"/>
          </a:solidFill>
        </a:ln>
      </dgm:spPr>
      <dgm:t>
        <a:bodyPr/>
        <a:lstStyle/>
        <a:p>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1</a:t>
          </a:r>
          <a:endParaRPr lang="nl-NL" sz="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0FCCE48A-FD5A-4C32-A611-AB617F087051}" type="parTrans" cxnId="{67632450-1226-4AF6-A15F-B8F679965E4C}">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0088F2E8-7FF2-4716-B186-2457BC13894E}" type="sibTrans" cxnId="{67632450-1226-4AF6-A15F-B8F679965E4C}">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1A3C9A87-DFE1-459A-84DF-F46E374CBA33}">
      <dgm:prSet phldrT="[Tekst]" custT="1"/>
      <dgm:spPr>
        <a:solidFill>
          <a:srgbClr val="FFC000"/>
        </a:solidFill>
      </dgm:spPr>
      <dgm:t>
        <a:bodyPr/>
        <a:lstStyle/>
        <a:p>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2</a:t>
          </a:r>
        </a:p>
        <a:p>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568899CE-A5E3-4645-882B-7D6872DE973E}" type="parTrans" cxnId="{E2438A77-E267-44E2-95B1-7C858CA83AD3}">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8BF74AC9-62DA-4CE1-8DB6-E75EAB80EA06}" type="sibTrans" cxnId="{E2438A77-E267-44E2-95B1-7C858CA83AD3}">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C2F801F2-48D7-4872-A4D4-5775B4E8472A}">
      <dgm:prSet phldrT="[Tekst]" custT="1"/>
      <dgm:spPr>
        <a:solidFill>
          <a:srgbClr val="FFC000"/>
        </a:solidFill>
      </dgm:spPr>
      <dgm:t>
        <a:bodyPr/>
        <a:lstStyle/>
        <a:p>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3</a:t>
          </a:r>
        </a:p>
        <a:p>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30A6E0DE-9A8B-4DDE-9B7D-CD3155019034}" type="parTrans" cxnId="{D25E0196-33C8-4F79-AB0A-AE8C57985B69}">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10829864-DEC8-4265-AD59-5CCBB3766CD6}" type="sibTrans" cxnId="{D25E0196-33C8-4F79-AB0A-AE8C57985B69}">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14D129B4-E42E-405B-B587-AB79A49C4C5E}">
      <dgm:prSet custT="1"/>
      <dgm:spPr>
        <a:solidFill>
          <a:srgbClr val="FFC000"/>
        </a:solidFill>
      </dgm:spPr>
      <dgm:t>
        <a:bodyPr/>
        <a:lstStyle/>
        <a:p>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4</a:t>
          </a:r>
        </a:p>
        <a:p>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A446268B-00E2-406E-97F1-0D406718CE0A}" type="parTrans" cxnId="{EC097427-7035-4602-8CC2-69219D1DF11E}">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F399F06E-2BC3-4A16-A553-BCCA4B314D47}" type="sibTrans" cxnId="{EC097427-7035-4602-8CC2-69219D1DF11E}">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7C83DCEA-8ED9-46D4-A933-53199D242CEE}">
      <dgm:prSet custT="1"/>
      <dgm:spPr>
        <a:solidFill>
          <a:srgbClr val="FFC000"/>
        </a:solidFill>
      </dgm:spPr>
      <dgm:t>
        <a:bodyPr/>
        <a:lstStyle/>
        <a:p>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5</a:t>
          </a:r>
        </a:p>
        <a:p>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94FF4FE7-DAD1-46FC-97E5-CF1B93CD1D68}" type="parTrans" cxnId="{8147B7C6-E6F8-476D-AF97-CA2F971C8E27}">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E5D13585-6F5D-428E-95BC-9E7016D62CFD}" type="sibTrans" cxnId="{8147B7C6-E6F8-476D-AF97-CA2F971C8E27}">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13047F2F-15E4-4487-B000-FF367B34704B}">
      <dgm:prSet custT="1"/>
      <dgm:spPr>
        <a:solidFill>
          <a:srgbClr val="FFC000"/>
        </a:solidFill>
      </dgm:spPr>
      <dgm:t>
        <a:bodyPr/>
        <a:lstStyle/>
        <a:p>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6</a:t>
          </a:r>
        </a:p>
        <a:p>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B2A46077-E91C-43CA-B194-AB3D9C02A498}" type="parTrans" cxnId="{8B17258C-1F87-422B-A9D2-0CDBD49A16E6}">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20F111FA-6399-41B5-A6D0-CC4098F234C1}" type="sibTrans" cxnId="{8B17258C-1F87-422B-A9D2-0CDBD49A16E6}">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758D486B-6E87-4F6E-A23C-DAA14708E195}">
      <dgm:prSet custT="1"/>
      <dgm:spPr>
        <a:solidFill>
          <a:srgbClr val="FFC000"/>
        </a:solidFill>
      </dgm:spPr>
      <dgm:t>
        <a:bodyPr/>
        <a:lstStyle/>
        <a:p>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7</a:t>
          </a:r>
        </a:p>
        <a:p>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Hosjana</a:t>
          </a:r>
          <a:r>
            <a:rPr lang="nl-NL" sz="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Rabba</a:t>
          </a:r>
          <a:endParaRPr lang="nl-NL" sz="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gm:t>
    </dgm:pt>
    <dgm:pt modelId="{420289D2-F02E-4659-A318-46924032F7A2}" type="parTrans" cxnId="{04DB2B77-0C40-4B5B-B0E0-4B6A318604B2}">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FC054348-BBD4-40D8-9CBB-D09CB7B3B99F}" type="sibTrans" cxnId="{04DB2B77-0C40-4B5B-B0E0-4B6A318604B2}">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6B5CFCB3-882A-4AB3-840D-44AA930D8069}">
      <dgm:prSet custT="1"/>
      <dgm:spPr>
        <a:solidFill>
          <a:srgbClr val="C00000"/>
        </a:solidFill>
        <a:ln>
          <a:solidFill>
            <a:srgbClr val="FFFF00"/>
          </a:solidFill>
        </a:ln>
      </dgm:spPr>
      <dgm:t>
        <a:bodyPr/>
        <a:lstStyle/>
        <a:p>
          <a:r>
            <a:rPr lang="nl-NL" sz="800" b="1" dirty="0" smtClean="0">
              <a:effectLst/>
              <a:latin typeface="Verdana" panose="020B0604030504040204" pitchFamily="34" charset="0"/>
              <a:ea typeface="Verdana" panose="020B0604030504040204" pitchFamily="34" charset="0"/>
              <a:cs typeface="Verdana" panose="020B0604030504040204" pitchFamily="34" charset="0"/>
            </a:rPr>
            <a:t>8</a:t>
          </a:r>
          <a:r>
            <a:rPr lang="nl-NL" sz="800" b="1" baseline="30000" dirty="0" smtClean="0">
              <a:effectLst/>
              <a:latin typeface="Verdana" panose="020B0604030504040204" pitchFamily="34" charset="0"/>
              <a:ea typeface="Verdana" panose="020B0604030504040204" pitchFamily="34" charset="0"/>
              <a:cs typeface="Verdana" panose="020B0604030504040204" pitchFamily="34" charset="0"/>
            </a:rPr>
            <a:t>e</a:t>
          </a:r>
          <a:r>
            <a:rPr lang="nl-NL" sz="800" b="1" dirty="0" smtClean="0">
              <a:effectLst/>
              <a:latin typeface="Verdana" panose="020B0604030504040204" pitchFamily="34" charset="0"/>
              <a:ea typeface="Verdana" panose="020B0604030504040204" pitchFamily="34" charset="0"/>
              <a:cs typeface="Verdana" panose="020B0604030504040204" pitchFamily="34" charset="0"/>
            </a:rPr>
            <a:t> Dag</a:t>
          </a:r>
        </a:p>
        <a:p>
          <a:r>
            <a:rPr lang="nl-NL" sz="800" b="1" dirty="0" smtClean="0">
              <a:effectLst/>
              <a:latin typeface="Verdana" panose="020B0604030504040204" pitchFamily="34" charset="0"/>
              <a:ea typeface="Verdana" panose="020B0604030504040204" pitchFamily="34" charset="0"/>
              <a:cs typeface="Verdana" panose="020B0604030504040204" pitchFamily="34" charset="0"/>
            </a:rPr>
            <a:t>Sjemini Atseret</a:t>
          </a:r>
          <a:endParaRPr lang="nl-NL" sz="800" b="1" dirty="0">
            <a:effectLst/>
            <a:latin typeface="Verdana" panose="020B0604030504040204" pitchFamily="34" charset="0"/>
            <a:ea typeface="Verdana" panose="020B0604030504040204" pitchFamily="34" charset="0"/>
            <a:cs typeface="Verdana" panose="020B0604030504040204" pitchFamily="34" charset="0"/>
          </a:endParaRPr>
        </a:p>
      </dgm:t>
    </dgm:pt>
    <dgm:pt modelId="{664FE789-F781-44DA-A5BA-3FFBE80847A3}" type="parTrans" cxnId="{4A1EF42C-4590-4468-954B-5C19B510E348}">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3E1A515C-1019-441A-B9C7-F3812449EE40}" type="sibTrans" cxnId="{4A1EF42C-4590-4468-954B-5C19B510E348}">
      <dgm:prSet/>
      <dgm:spPr/>
      <dgm:t>
        <a:bodyPr/>
        <a:lstStyle/>
        <a:p>
          <a:endParaRPr lang="nl-NL" sz="1000" b="1">
            <a:effectLst/>
            <a:latin typeface="Verdana" panose="020B0604030504040204" pitchFamily="34" charset="0"/>
            <a:ea typeface="Verdana" panose="020B0604030504040204" pitchFamily="34" charset="0"/>
            <a:cs typeface="Verdana" panose="020B0604030504040204" pitchFamily="34" charset="0"/>
          </a:endParaRPr>
        </a:p>
      </dgm:t>
    </dgm:pt>
    <dgm:pt modelId="{1312C57F-FB0A-4C19-8A12-6DB9BB988BE8}" type="pres">
      <dgm:prSet presAssocID="{4C5736CE-64A3-4841-97EE-C0E594BA692F}" presName="Name0" presStyleCnt="0">
        <dgm:presLayoutVars>
          <dgm:dir/>
          <dgm:resizeHandles val="exact"/>
        </dgm:presLayoutVars>
      </dgm:prSet>
      <dgm:spPr/>
    </dgm:pt>
    <dgm:pt modelId="{7586E2BA-06E8-405E-A51C-0DDA4EB25F2E}" type="pres">
      <dgm:prSet presAssocID="{472C8A31-95B0-446A-A346-FEC997FFF329}" presName="parTxOnly" presStyleLbl="node1" presStyleIdx="0" presStyleCnt="8" custScaleY="152354">
        <dgm:presLayoutVars>
          <dgm:bulletEnabled val="1"/>
        </dgm:presLayoutVars>
      </dgm:prSet>
      <dgm:spPr/>
    </dgm:pt>
    <dgm:pt modelId="{917435B5-4444-4EE7-9B7A-2A0188985D6B}" type="pres">
      <dgm:prSet presAssocID="{0088F2E8-7FF2-4716-B186-2457BC13894E}" presName="parSpace" presStyleCnt="0"/>
      <dgm:spPr/>
    </dgm:pt>
    <dgm:pt modelId="{838979FA-6446-41AC-9FE6-F79E0320EE2E}" type="pres">
      <dgm:prSet presAssocID="{1A3C9A87-DFE1-459A-84DF-F46E374CBA33}" presName="parTxOnly" presStyleLbl="node1" presStyleIdx="1" presStyleCnt="8" custScaleY="152354">
        <dgm:presLayoutVars>
          <dgm:bulletEnabled val="1"/>
        </dgm:presLayoutVars>
      </dgm:prSet>
      <dgm:spPr/>
    </dgm:pt>
    <dgm:pt modelId="{7F5EA901-23DD-4056-B037-1CADBE8E617A}" type="pres">
      <dgm:prSet presAssocID="{8BF74AC9-62DA-4CE1-8DB6-E75EAB80EA06}" presName="parSpace" presStyleCnt="0"/>
      <dgm:spPr/>
    </dgm:pt>
    <dgm:pt modelId="{602D6220-C476-4144-8126-5E8ECF79F518}" type="pres">
      <dgm:prSet presAssocID="{C2F801F2-48D7-4872-A4D4-5775B4E8472A}" presName="parTxOnly" presStyleLbl="node1" presStyleIdx="2" presStyleCnt="8" custScaleY="152354">
        <dgm:presLayoutVars>
          <dgm:bulletEnabled val="1"/>
        </dgm:presLayoutVars>
      </dgm:prSet>
      <dgm:spPr/>
    </dgm:pt>
    <dgm:pt modelId="{28C9F02B-D059-45DE-B01A-1B76EA0B02F3}" type="pres">
      <dgm:prSet presAssocID="{10829864-DEC8-4265-AD59-5CCBB3766CD6}" presName="parSpace" presStyleCnt="0"/>
      <dgm:spPr/>
    </dgm:pt>
    <dgm:pt modelId="{FD6238DF-3B2F-4487-973B-A451C78B2A81}" type="pres">
      <dgm:prSet presAssocID="{14D129B4-E42E-405B-B587-AB79A49C4C5E}" presName="parTxOnly" presStyleLbl="node1" presStyleIdx="3" presStyleCnt="8" custScaleY="152354">
        <dgm:presLayoutVars>
          <dgm:bulletEnabled val="1"/>
        </dgm:presLayoutVars>
      </dgm:prSet>
      <dgm:spPr/>
    </dgm:pt>
    <dgm:pt modelId="{937E010D-461F-49E2-B846-EA8489118B90}" type="pres">
      <dgm:prSet presAssocID="{F399F06E-2BC3-4A16-A553-BCCA4B314D47}" presName="parSpace" presStyleCnt="0"/>
      <dgm:spPr/>
    </dgm:pt>
    <dgm:pt modelId="{9396EC25-778B-4008-829A-3910EE03D732}" type="pres">
      <dgm:prSet presAssocID="{7C83DCEA-8ED9-46D4-A933-53199D242CEE}" presName="parTxOnly" presStyleLbl="node1" presStyleIdx="4" presStyleCnt="8" custScaleY="152354">
        <dgm:presLayoutVars>
          <dgm:bulletEnabled val="1"/>
        </dgm:presLayoutVars>
      </dgm:prSet>
      <dgm:spPr/>
    </dgm:pt>
    <dgm:pt modelId="{0C4755E6-4ABE-4845-BE82-3C14D1E4BB4B}" type="pres">
      <dgm:prSet presAssocID="{E5D13585-6F5D-428E-95BC-9E7016D62CFD}" presName="parSpace" presStyleCnt="0"/>
      <dgm:spPr/>
    </dgm:pt>
    <dgm:pt modelId="{50790293-4013-459D-BDA3-F5157024F91F}" type="pres">
      <dgm:prSet presAssocID="{13047F2F-15E4-4487-B000-FF367B34704B}" presName="parTxOnly" presStyleLbl="node1" presStyleIdx="5" presStyleCnt="8" custScaleY="152354">
        <dgm:presLayoutVars>
          <dgm:bulletEnabled val="1"/>
        </dgm:presLayoutVars>
      </dgm:prSet>
      <dgm:spPr/>
    </dgm:pt>
    <dgm:pt modelId="{110CB191-695D-4AC4-9B53-73793FAA4C55}" type="pres">
      <dgm:prSet presAssocID="{20F111FA-6399-41B5-A6D0-CC4098F234C1}" presName="parSpace" presStyleCnt="0"/>
      <dgm:spPr/>
    </dgm:pt>
    <dgm:pt modelId="{76BFFEEB-4A05-4B39-AE90-1EBDE04BE408}" type="pres">
      <dgm:prSet presAssocID="{758D486B-6E87-4F6E-A23C-DAA14708E195}" presName="parTxOnly" presStyleLbl="node1" presStyleIdx="6" presStyleCnt="8" custScaleY="152354">
        <dgm:presLayoutVars>
          <dgm:bulletEnabled val="1"/>
        </dgm:presLayoutVars>
      </dgm:prSet>
      <dgm:spPr/>
    </dgm:pt>
    <dgm:pt modelId="{0A2FAF8F-34F0-43DE-BF24-DC5C0E7C8622}" type="pres">
      <dgm:prSet presAssocID="{FC054348-BBD4-40D8-9CBB-D09CB7B3B99F}" presName="parSpace" presStyleCnt="0"/>
      <dgm:spPr/>
    </dgm:pt>
    <dgm:pt modelId="{38DD3FF7-F2AD-46D4-AD59-0337748151AB}" type="pres">
      <dgm:prSet presAssocID="{6B5CFCB3-882A-4AB3-840D-44AA930D8069}" presName="parTxOnly" presStyleLbl="node1" presStyleIdx="7" presStyleCnt="8" custScaleY="152354">
        <dgm:presLayoutVars>
          <dgm:bulletEnabled val="1"/>
        </dgm:presLayoutVars>
      </dgm:prSet>
      <dgm:spPr/>
    </dgm:pt>
  </dgm:ptLst>
  <dgm:cxnLst>
    <dgm:cxn modelId="{569D3F9E-729A-4890-99A9-636B800A7E61}" type="presOf" srcId="{758D486B-6E87-4F6E-A23C-DAA14708E195}" destId="{76BFFEEB-4A05-4B39-AE90-1EBDE04BE408}" srcOrd="0" destOrd="0" presId="urn:microsoft.com/office/officeart/2005/8/layout/hChevron3"/>
    <dgm:cxn modelId="{37478921-FFFA-4C54-837B-5735F9424DEF}" type="presOf" srcId="{14D129B4-E42E-405B-B587-AB79A49C4C5E}" destId="{FD6238DF-3B2F-4487-973B-A451C78B2A81}" srcOrd="0" destOrd="0" presId="urn:microsoft.com/office/officeart/2005/8/layout/hChevron3"/>
    <dgm:cxn modelId="{4A1EF42C-4590-4468-954B-5C19B510E348}" srcId="{4C5736CE-64A3-4841-97EE-C0E594BA692F}" destId="{6B5CFCB3-882A-4AB3-840D-44AA930D8069}" srcOrd="7" destOrd="0" parTransId="{664FE789-F781-44DA-A5BA-3FFBE80847A3}" sibTransId="{3E1A515C-1019-441A-B9C7-F3812449EE40}"/>
    <dgm:cxn modelId="{09378244-A9B4-4D0B-880C-604C646CBD6E}" type="presOf" srcId="{C2F801F2-48D7-4872-A4D4-5775B4E8472A}" destId="{602D6220-C476-4144-8126-5E8ECF79F518}" srcOrd="0" destOrd="0" presId="urn:microsoft.com/office/officeart/2005/8/layout/hChevron3"/>
    <dgm:cxn modelId="{3BC71762-8AE2-4DD7-BC4A-824C7793093A}" type="presOf" srcId="{1A3C9A87-DFE1-459A-84DF-F46E374CBA33}" destId="{838979FA-6446-41AC-9FE6-F79E0320EE2E}" srcOrd="0" destOrd="0" presId="urn:microsoft.com/office/officeart/2005/8/layout/hChevron3"/>
    <dgm:cxn modelId="{1BCDB0BB-9D9B-4E19-B688-6774A7EFE042}" type="presOf" srcId="{4C5736CE-64A3-4841-97EE-C0E594BA692F}" destId="{1312C57F-FB0A-4C19-8A12-6DB9BB988BE8}" srcOrd="0" destOrd="0" presId="urn:microsoft.com/office/officeart/2005/8/layout/hChevron3"/>
    <dgm:cxn modelId="{8B17258C-1F87-422B-A9D2-0CDBD49A16E6}" srcId="{4C5736CE-64A3-4841-97EE-C0E594BA692F}" destId="{13047F2F-15E4-4487-B000-FF367B34704B}" srcOrd="5" destOrd="0" parTransId="{B2A46077-E91C-43CA-B194-AB3D9C02A498}" sibTransId="{20F111FA-6399-41B5-A6D0-CC4098F234C1}"/>
    <dgm:cxn modelId="{5ABC5B8D-1F04-4DE9-A777-757D29538942}" type="presOf" srcId="{7C83DCEA-8ED9-46D4-A933-53199D242CEE}" destId="{9396EC25-778B-4008-829A-3910EE03D732}" srcOrd="0" destOrd="0" presId="urn:microsoft.com/office/officeart/2005/8/layout/hChevron3"/>
    <dgm:cxn modelId="{8B476EC3-5238-4732-8729-E7B5FD5612C4}" type="presOf" srcId="{472C8A31-95B0-446A-A346-FEC997FFF329}" destId="{7586E2BA-06E8-405E-A51C-0DDA4EB25F2E}" srcOrd="0" destOrd="0" presId="urn:microsoft.com/office/officeart/2005/8/layout/hChevron3"/>
    <dgm:cxn modelId="{04DB2B77-0C40-4B5B-B0E0-4B6A318604B2}" srcId="{4C5736CE-64A3-4841-97EE-C0E594BA692F}" destId="{758D486B-6E87-4F6E-A23C-DAA14708E195}" srcOrd="6" destOrd="0" parTransId="{420289D2-F02E-4659-A318-46924032F7A2}" sibTransId="{FC054348-BBD4-40D8-9CBB-D09CB7B3B99F}"/>
    <dgm:cxn modelId="{E2438A77-E267-44E2-95B1-7C858CA83AD3}" srcId="{4C5736CE-64A3-4841-97EE-C0E594BA692F}" destId="{1A3C9A87-DFE1-459A-84DF-F46E374CBA33}" srcOrd="1" destOrd="0" parTransId="{568899CE-A5E3-4645-882B-7D6872DE973E}" sibTransId="{8BF74AC9-62DA-4CE1-8DB6-E75EAB80EA06}"/>
    <dgm:cxn modelId="{C5C10EC6-428C-4055-B35F-D03E4AA1E2DD}" type="presOf" srcId="{6B5CFCB3-882A-4AB3-840D-44AA930D8069}" destId="{38DD3FF7-F2AD-46D4-AD59-0337748151AB}" srcOrd="0" destOrd="0" presId="urn:microsoft.com/office/officeart/2005/8/layout/hChevron3"/>
    <dgm:cxn modelId="{EC097427-7035-4602-8CC2-69219D1DF11E}" srcId="{4C5736CE-64A3-4841-97EE-C0E594BA692F}" destId="{14D129B4-E42E-405B-B587-AB79A49C4C5E}" srcOrd="3" destOrd="0" parTransId="{A446268B-00E2-406E-97F1-0D406718CE0A}" sibTransId="{F399F06E-2BC3-4A16-A553-BCCA4B314D47}"/>
    <dgm:cxn modelId="{73D4B4D8-060C-4FAE-95B6-A707339E280B}" type="presOf" srcId="{13047F2F-15E4-4487-B000-FF367B34704B}" destId="{50790293-4013-459D-BDA3-F5157024F91F}" srcOrd="0" destOrd="0" presId="urn:microsoft.com/office/officeart/2005/8/layout/hChevron3"/>
    <dgm:cxn modelId="{8147B7C6-E6F8-476D-AF97-CA2F971C8E27}" srcId="{4C5736CE-64A3-4841-97EE-C0E594BA692F}" destId="{7C83DCEA-8ED9-46D4-A933-53199D242CEE}" srcOrd="4" destOrd="0" parTransId="{94FF4FE7-DAD1-46FC-97E5-CF1B93CD1D68}" sibTransId="{E5D13585-6F5D-428E-95BC-9E7016D62CFD}"/>
    <dgm:cxn modelId="{D25E0196-33C8-4F79-AB0A-AE8C57985B69}" srcId="{4C5736CE-64A3-4841-97EE-C0E594BA692F}" destId="{C2F801F2-48D7-4872-A4D4-5775B4E8472A}" srcOrd="2" destOrd="0" parTransId="{30A6E0DE-9A8B-4DDE-9B7D-CD3155019034}" sibTransId="{10829864-DEC8-4265-AD59-5CCBB3766CD6}"/>
    <dgm:cxn modelId="{67632450-1226-4AF6-A15F-B8F679965E4C}" srcId="{4C5736CE-64A3-4841-97EE-C0E594BA692F}" destId="{472C8A31-95B0-446A-A346-FEC997FFF329}" srcOrd="0" destOrd="0" parTransId="{0FCCE48A-FD5A-4C32-A611-AB617F087051}" sibTransId="{0088F2E8-7FF2-4716-B186-2457BC13894E}"/>
    <dgm:cxn modelId="{755AA82C-0BDF-4F91-B268-60AAFAE54CED}" type="presParOf" srcId="{1312C57F-FB0A-4C19-8A12-6DB9BB988BE8}" destId="{7586E2BA-06E8-405E-A51C-0DDA4EB25F2E}" srcOrd="0" destOrd="0" presId="urn:microsoft.com/office/officeart/2005/8/layout/hChevron3"/>
    <dgm:cxn modelId="{F44749D4-7019-450E-8B21-42C3A690B088}" type="presParOf" srcId="{1312C57F-FB0A-4C19-8A12-6DB9BB988BE8}" destId="{917435B5-4444-4EE7-9B7A-2A0188985D6B}" srcOrd="1" destOrd="0" presId="urn:microsoft.com/office/officeart/2005/8/layout/hChevron3"/>
    <dgm:cxn modelId="{B8679D3D-75E8-4838-9154-C457BE1DA04E}" type="presParOf" srcId="{1312C57F-FB0A-4C19-8A12-6DB9BB988BE8}" destId="{838979FA-6446-41AC-9FE6-F79E0320EE2E}" srcOrd="2" destOrd="0" presId="urn:microsoft.com/office/officeart/2005/8/layout/hChevron3"/>
    <dgm:cxn modelId="{76DEA1AA-E4D3-4734-9CE1-89460E19C453}" type="presParOf" srcId="{1312C57F-FB0A-4C19-8A12-6DB9BB988BE8}" destId="{7F5EA901-23DD-4056-B037-1CADBE8E617A}" srcOrd="3" destOrd="0" presId="urn:microsoft.com/office/officeart/2005/8/layout/hChevron3"/>
    <dgm:cxn modelId="{CFE57BC7-5E6D-4751-9ECE-474C3D5E90AA}" type="presParOf" srcId="{1312C57F-FB0A-4C19-8A12-6DB9BB988BE8}" destId="{602D6220-C476-4144-8126-5E8ECF79F518}" srcOrd="4" destOrd="0" presId="urn:microsoft.com/office/officeart/2005/8/layout/hChevron3"/>
    <dgm:cxn modelId="{2736B937-1C5B-47DA-B04C-3A19E9727031}" type="presParOf" srcId="{1312C57F-FB0A-4C19-8A12-6DB9BB988BE8}" destId="{28C9F02B-D059-45DE-B01A-1B76EA0B02F3}" srcOrd="5" destOrd="0" presId="urn:microsoft.com/office/officeart/2005/8/layout/hChevron3"/>
    <dgm:cxn modelId="{A67EB150-F517-4C68-B079-9561CF8AB413}" type="presParOf" srcId="{1312C57F-FB0A-4C19-8A12-6DB9BB988BE8}" destId="{FD6238DF-3B2F-4487-973B-A451C78B2A81}" srcOrd="6" destOrd="0" presId="urn:microsoft.com/office/officeart/2005/8/layout/hChevron3"/>
    <dgm:cxn modelId="{0E323EEB-032C-48B4-9BD7-9C6A9D2BACCD}" type="presParOf" srcId="{1312C57F-FB0A-4C19-8A12-6DB9BB988BE8}" destId="{937E010D-461F-49E2-B846-EA8489118B90}" srcOrd="7" destOrd="0" presId="urn:microsoft.com/office/officeart/2005/8/layout/hChevron3"/>
    <dgm:cxn modelId="{64DE0A89-1B7C-463F-9A7C-3440B34E863C}" type="presParOf" srcId="{1312C57F-FB0A-4C19-8A12-6DB9BB988BE8}" destId="{9396EC25-778B-4008-829A-3910EE03D732}" srcOrd="8" destOrd="0" presId="urn:microsoft.com/office/officeart/2005/8/layout/hChevron3"/>
    <dgm:cxn modelId="{581B4400-B753-44D6-A390-A858326C16F2}" type="presParOf" srcId="{1312C57F-FB0A-4C19-8A12-6DB9BB988BE8}" destId="{0C4755E6-4ABE-4845-BE82-3C14D1E4BB4B}" srcOrd="9" destOrd="0" presId="urn:microsoft.com/office/officeart/2005/8/layout/hChevron3"/>
    <dgm:cxn modelId="{56F6D8FA-78A8-4E8E-9C4C-508C9FE8FFD3}" type="presParOf" srcId="{1312C57F-FB0A-4C19-8A12-6DB9BB988BE8}" destId="{50790293-4013-459D-BDA3-F5157024F91F}" srcOrd="10" destOrd="0" presId="urn:microsoft.com/office/officeart/2005/8/layout/hChevron3"/>
    <dgm:cxn modelId="{C572D96E-92D7-4B20-BAF4-EF9DE2CDC498}" type="presParOf" srcId="{1312C57F-FB0A-4C19-8A12-6DB9BB988BE8}" destId="{110CB191-695D-4AC4-9B53-73793FAA4C55}" srcOrd="11" destOrd="0" presId="urn:microsoft.com/office/officeart/2005/8/layout/hChevron3"/>
    <dgm:cxn modelId="{9247509E-53A0-4CA5-83A1-532C1ADC1DA1}" type="presParOf" srcId="{1312C57F-FB0A-4C19-8A12-6DB9BB988BE8}" destId="{76BFFEEB-4A05-4B39-AE90-1EBDE04BE408}" srcOrd="12" destOrd="0" presId="urn:microsoft.com/office/officeart/2005/8/layout/hChevron3"/>
    <dgm:cxn modelId="{938402FA-C6D4-4C19-809E-1C3A053E4AAF}" type="presParOf" srcId="{1312C57F-FB0A-4C19-8A12-6DB9BB988BE8}" destId="{0A2FAF8F-34F0-43DE-BF24-DC5C0E7C8622}" srcOrd="13" destOrd="0" presId="urn:microsoft.com/office/officeart/2005/8/layout/hChevron3"/>
    <dgm:cxn modelId="{C4EEA400-C59F-4961-BC36-B3DDAA4336B9}" type="presParOf" srcId="{1312C57F-FB0A-4C19-8A12-6DB9BB988BE8}" destId="{38DD3FF7-F2AD-46D4-AD59-0337748151AB}"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6E2BA-06E8-405E-A51C-0DDA4EB25F2E}">
      <dsp:nvSpPr>
        <dsp:cNvPr id="0" name=""/>
        <dsp:cNvSpPr/>
      </dsp:nvSpPr>
      <dsp:spPr>
        <a:xfrm>
          <a:off x="4394" y="957961"/>
          <a:ext cx="1362302" cy="830208"/>
        </a:xfrm>
        <a:prstGeom prst="homePlate">
          <a:avLst/>
        </a:prstGeom>
        <a:solidFill>
          <a:srgbClr val="FFC000"/>
        </a:solidFill>
        <a:ln>
          <a:solidFill>
            <a:srgbClr val="FF0000"/>
          </a:solidFill>
        </a:ln>
        <a:effectLst>
          <a:outerShdw blurRad="40000" dist="23000" dir="5400000" rotWithShape="0">
            <a:srgbClr val="000000">
              <a:alpha val="35000"/>
            </a:srgbClr>
          </a:out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2672" tIns="21336" rIns="10668" bIns="21336" numCol="1" spcCol="1270" anchor="ctr" anchorCtr="0">
          <a:noAutofit/>
          <a:sp3d extrusionH="28000" prstMaterial="matte"/>
        </a:bodyPr>
        <a:lstStyle/>
        <a:p>
          <a:pPr lvl="0" algn="ctr" defTabSz="355600">
            <a:lnSpc>
              <a:spcPct val="90000"/>
            </a:lnSpc>
            <a:spcBef>
              <a:spcPct val="0"/>
            </a:spcBef>
            <a:spcAft>
              <a:spcPct val="35000"/>
            </a:spcAft>
          </a:pP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1</a:t>
          </a:r>
          <a:endParaRPr lang="nl-NL" sz="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4394" y="957961"/>
        <a:ext cx="1154750" cy="830208"/>
      </dsp:txXfrm>
    </dsp:sp>
    <dsp:sp modelId="{838979FA-6446-41AC-9FE6-F79E0320EE2E}">
      <dsp:nvSpPr>
        <dsp:cNvPr id="0" name=""/>
        <dsp:cNvSpPr/>
      </dsp:nvSpPr>
      <dsp:spPr>
        <a:xfrm>
          <a:off x="1094236" y="957961"/>
          <a:ext cx="1362302" cy="83020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2004" tIns="21336" rIns="10668" bIns="21336" numCol="1" spcCol="1270" anchor="ctr" anchorCtr="0">
          <a:noAutofit/>
          <a:sp3d extrusionH="28000" prstMaterial="matte"/>
        </a:bodyPr>
        <a:lstStyle/>
        <a:p>
          <a:pPr lvl="0" algn="ctr" defTabSz="355600">
            <a:lnSpc>
              <a:spcPct val="90000"/>
            </a:lnSpc>
            <a:spcBef>
              <a:spcPct val="0"/>
            </a:spcBef>
            <a:spcAft>
              <a:spcPct val="35000"/>
            </a:spcAft>
          </a:pP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2</a:t>
          </a:r>
        </a:p>
        <a:p>
          <a:pPr lvl="0" algn="ctr" defTabSz="355600">
            <a:lnSpc>
              <a:spcPct val="90000"/>
            </a:lnSpc>
            <a:spcBef>
              <a:spcPct val="0"/>
            </a:spcBef>
            <a:spcAft>
              <a:spcPct val="35000"/>
            </a:spcAft>
          </a:pP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1509340" y="957961"/>
        <a:ext cx="532094" cy="830208"/>
      </dsp:txXfrm>
    </dsp:sp>
    <dsp:sp modelId="{602D6220-C476-4144-8126-5E8ECF79F518}">
      <dsp:nvSpPr>
        <dsp:cNvPr id="0" name=""/>
        <dsp:cNvSpPr/>
      </dsp:nvSpPr>
      <dsp:spPr>
        <a:xfrm>
          <a:off x="2184078" y="957961"/>
          <a:ext cx="1362302" cy="83020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2004" tIns="21336" rIns="10668" bIns="21336" numCol="1" spcCol="1270" anchor="ctr" anchorCtr="0">
          <a:noAutofit/>
          <a:sp3d extrusionH="28000" prstMaterial="matte"/>
        </a:bodyPr>
        <a:lstStyle/>
        <a:p>
          <a:pPr lvl="0" algn="ctr" defTabSz="355600">
            <a:lnSpc>
              <a:spcPct val="90000"/>
            </a:lnSpc>
            <a:spcBef>
              <a:spcPct val="0"/>
            </a:spcBef>
            <a:spcAft>
              <a:spcPct val="35000"/>
            </a:spcAft>
          </a:pP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3</a:t>
          </a:r>
        </a:p>
        <a:p>
          <a:pPr lvl="0" algn="ctr" defTabSz="355600">
            <a:lnSpc>
              <a:spcPct val="90000"/>
            </a:lnSpc>
            <a:spcBef>
              <a:spcPct val="0"/>
            </a:spcBef>
            <a:spcAft>
              <a:spcPct val="35000"/>
            </a:spcAft>
          </a:pP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2599182" y="957961"/>
        <a:ext cx="532094" cy="830208"/>
      </dsp:txXfrm>
    </dsp:sp>
    <dsp:sp modelId="{FD6238DF-3B2F-4487-973B-A451C78B2A81}">
      <dsp:nvSpPr>
        <dsp:cNvPr id="0" name=""/>
        <dsp:cNvSpPr/>
      </dsp:nvSpPr>
      <dsp:spPr>
        <a:xfrm>
          <a:off x="3273919" y="957961"/>
          <a:ext cx="1362302" cy="83020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2004" tIns="21336" rIns="10668" bIns="21336" numCol="1" spcCol="1270" anchor="ctr" anchorCtr="0">
          <a:noAutofit/>
          <a:sp3d extrusionH="28000" prstMaterial="matte"/>
        </a:bodyPr>
        <a:lstStyle/>
        <a:p>
          <a:pPr lvl="0" algn="ctr" defTabSz="355600">
            <a:lnSpc>
              <a:spcPct val="90000"/>
            </a:lnSpc>
            <a:spcBef>
              <a:spcPct val="0"/>
            </a:spcBef>
            <a:spcAft>
              <a:spcPct val="35000"/>
            </a:spcAft>
          </a:pP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4</a:t>
          </a:r>
        </a:p>
        <a:p>
          <a:pPr lvl="0" algn="ctr" defTabSz="355600">
            <a:lnSpc>
              <a:spcPct val="90000"/>
            </a:lnSpc>
            <a:spcBef>
              <a:spcPct val="0"/>
            </a:spcBef>
            <a:spcAft>
              <a:spcPct val="35000"/>
            </a:spcAft>
          </a:pP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3689023" y="957961"/>
        <a:ext cx="532094" cy="830208"/>
      </dsp:txXfrm>
    </dsp:sp>
    <dsp:sp modelId="{9396EC25-778B-4008-829A-3910EE03D732}">
      <dsp:nvSpPr>
        <dsp:cNvPr id="0" name=""/>
        <dsp:cNvSpPr/>
      </dsp:nvSpPr>
      <dsp:spPr>
        <a:xfrm>
          <a:off x="4363761" y="957961"/>
          <a:ext cx="1362302" cy="83020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2004" tIns="21336" rIns="10668" bIns="21336" numCol="1" spcCol="1270" anchor="ctr" anchorCtr="0">
          <a:noAutofit/>
          <a:sp3d extrusionH="28000" prstMaterial="matte"/>
        </a:bodyPr>
        <a:lstStyle/>
        <a:p>
          <a:pPr lvl="0" algn="ctr" defTabSz="355600">
            <a:lnSpc>
              <a:spcPct val="90000"/>
            </a:lnSpc>
            <a:spcBef>
              <a:spcPct val="0"/>
            </a:spcBef>
            <a:spcAft>
              <a:spcPct val="35000"/>
            </a:spcAft>
          </a:pP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5</a:t>
          </a:r>
        </a:p>
        <a:p>
          <a:pPr lvl="0" algn="ctr" defTabSz="355600">
            <a:lnSpc>
              <a:spcPct val="90000"/>
            </a:lnSpc>
            <a:spcBef>
              <a:spcPct val="0"/>
            </a:spcBef>
            <a:spcAft>
              <a:spcPct val="35000"/>
            </a:spcAft>
          </a:pP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4778865" y="957961"/>
        <a:ext cx="532094" cy="830208"/>
      </dsp:txXfrm>
    </dsp:sp>
    <dsp:sp modelId="{50790293-4013-459D-BDA3-F5157024F91F}">
      <dsp:nvSpPr>
        <dsp:cNvPr id="0" name=""/>
        <dsp:cNvSpPr/>
      </dsp:nvSpPr>
      <dsp:spPr>
        <a:xfrm>
          <a:off x="5453603" y="957961"/>
          <a:ext cx="1362302" cy="83020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2004" tIns="21336" rIns="10668" bIns="21336" numCol="1" spcCol="1270" anchor="ctr" anchorCtr="0">
          <a:noAutofit/>
          <a:sp3d extrusionH="28000" prstMaterial="matte"/>
        </a:bodyPr>
        <a:lstStyle/>
        <a:p>
          <a:pPr lvl="0" algn="ctr" defTabSz="355600">
            <a:lnSpc>
              <a:spcPct val="90000"/>
            </a:lnSpc>
            <a:spcBef>
              <a:spcPct val="0"/>
            </a:spcBef>
            <a:spcAft>
              <a:spcPct val="35000"/>
            </a:spcAft>
          </a:pP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6</a:t>
          </a:r>
        </a:p>
        <a:p>
          <a:pPr lvl="0" algn="ctr" defTabSz="355600">
            <a:lnSpc>
              <a:spcPct val="90000"/>
            </a:lnSpc>
            <a:spcBef>
              <a:spcPct val="0"/>
            </a:spcBef>
            <a:spcAft>
              <a:spcPct val="35000"/>
            </a:spcAft>
          </a:pP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5868707" y="957961"/>
        <a:ext cx="532094" cy="830208"/>
      </dsp:txXfrm>
    </dsp:sp>
    <dsp:sp modelId="{76BFFEEB-4A05-4B39-AE90-1EBDE04BE408}">
      <dsp:nvSpPr>
        <dsp:cNvPr id="0" name=""/>
        <dsp:cNvSpPr/>
      </dsp:nvSpPr>
      <dsp:spPr>
        <a:xfrm>
          <a:off x="6543445" y="957961"/>
          <a:ext cx="1362302" cy="83020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2004" tIns="21336" rIns="10668" bIns="21336" numCol="1" spcCol="1270" anchor="ctr" anchorCtr="0">
          <a:noAutofit/>
          <a:sp3d extrusionH="28000" prstMaterial="matte"/>
        </a:bodyPr>
        <a:lstStyle/>
        <a:p>
          <a:pPr lvl="0" algn="ctr" defTabSz="355600">
            <a:lnSpc>
              <a:spcPct val="90000"/>
            </a:lnSpc>
            <a:spcBef>
              <a:spcPct val="0"/>
            </a:spcBef>
            <a:spcAft>
              <a:spcPct val="35000"/>
            </a:spcAft>
          </a:pP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Soekot 7</a:t>
          </a:r>
        </a:p>
        <a:p>
          <a:pPr lvl="0" algn="ctr" defTabSz="355600">
            <a:lnSpc>
              <a:spcPct val="90000"/>
            </a:lnSpc>
            <a:spcBef>
              <a:spcPct val="0"/>
            </a:spcBef>
            <a:spcAft>
              <a:spcPct val="35000"/>
            </a:spcAft>
          </a:pP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Chol</a:t>
          </a: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Hamoed</a:t>
          </a:r>
          <a:endPar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lvl="0" algn="ctr" defTabSz="355600">
            <a:lnSpc>
              <a:spcPct val="90000"/>
            </a:lnSpc>
            <a:spcBef>
              <a:spcPct val="0"/>
            </a:spcBef>
            <a:spcAft>
              <a:spcPct val="35000"/>
            </a:spcAft>
          </a:pP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Hosjana</a:t>
          </a:r>
          <a:r>
            <a:rPr lang="nl-NL" sz="8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nl-NL" sz="800" b="1"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Rabba</a:t>
          </a:r>
          <a:endParaRPr lang="nl-NL" sz="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dsp:txBody>
      <dsp:txXfrm>
        <a:off x="6958549" y="957961"/>
        <a:ext cx="532094" cy="830208"/>
      </dsp:txXfrm>
    </dsp:sp>
    <dsp:sp modelId="{38DD3FF7-F2AD-46D4-AD59-0337748151AB}">
      <dsp:nvSpPr>
        <dsp:cNvPr id="0" name=""/>
        <dsp:cNvSpPr/>
      </dsp:nvSpPr>
      <dsp:spPr>
        <a:xfrm>
          <a:off x="7633287" y="957961"/>
          <a:ext cx="1362302" cy="830208"/>
        </a:xfrm>
        <a:prstGeom prst="chevron">
          <a:avLst/>
        </a:prstGeom>
        <a:solidFill>
          <a:srgbClr val="C00000"/>
        </a:solidFill>
        <a:ln>
          <a:solidFill>
            <a:srgbClr val="FFFF00"/>
          </a:solidFill>
        </a:ln>
        <a:effectLst>
          <a:outerShdw blurRad="40000" dist="23000" dir="5400000" rotWithShape="0">
            <a:srgbClr val="000000">
              <a:alpha val="35000"/>
            </a:srgbClr>
          </a:out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2004" tIns="21336" rIns="10668" bIns="21336" numCol="1" spcCol="1270" anchor="ctr" anchorCtr="0">
          <a:noAutofit/>
          <a:sp3d extrusionH="28000" prstMaterial="matte"/>
        </a:bodyPr>
        <a:lstStyle/>
        <a:p>
          <a:pPr lvl="0" algn="ctr" defTabSz="355600">
            <a:lnSpc>
              <a:spcPct val="90000"/>
            </a:lnSpc>
            <a:spcBef>
              <a:spcPct val="0"/>
            </a:spcBef>
            <a:spcAft>
              <a:spcPct val="35000"/>
            </a:spcAft>
          </a:pPr>
          <a:r>
            <a:rPr lang="nl-NL" sz="800" b="1" kern="1200" dirty="0" smtClean="0">
              <a:effectLst/>
              <a:latin typeface="Verdana" panose="020B0604030504040204" pitchFamily="34" charset="0"/>
              <a:ea typeface="Verdana" panose="020B0604030504040204" pitchFamily="34" charset="0"/>
              <a:cs typeface="Verdana" panose="020B0604030504040204" pitchFamily="34" charset="0"/>
            </a:rPr>
            <a:t>8</a:t>
          </a:r>
          <a:r>
            <a:rPr lang="nl-NL" sz="800" b="1" kern="1200" baseline="30000" dirty="0" smtClean="0">
              <a:effectLst/>
              <a:latin typeface="Verdana" panose="020B0604030504040204" pitchFamily="34" charset="0"/>
              <a:ea typeface="Verdana" panose="020B0604030504040204" pitchFamily="34" charset="0"/>
              <a:cs typeface="Verdana" panose="020B0604030504040204" pitchFamily="34" charset="0"/>
            </a:rPr>
            <a:t>e</a:t>
          </a:r>
          <a:r>
            <a:rPr lang="nl-NL" sz="800" b="1" kern="1200" dirty="0" smtClean="0">
              <a:effectLst/>
              <a:latin typeface="Verdana" panose="020B0604030504040204" pitchFamily="34" charset="0"/>
              <a:ea typeface="Verdana" panose="020B0604030504040204" pitchFamily="34" charset="0"/>
              <a:cs typeface="Verdana" panose="020B0604030504040204" pitchFamily="34" charset="0"/>
            </a:rPr>
            <a:t> Dag</a:t>
          </a:r>
        </a:p>
        <a:p>
          <a:pPr lvl="0" algn="ctr" defTabSz="355600">
            <a:lnSpc>
              <a:spcPct val="90000"/>
            </a:lnSpc>
            <a:spcBef>
              <a:spcPct val="0"/>
            </a:spcBef>
            <a:spcAft>
              <a:spcPct val="35000"/>
            </a:spcAft>
          </a:pPr>
          <a:r>
            <a:rPr lang="nl-NL" sz="800" b="1" kern="1200" dirty="0" smtClean="0">
              <a:effectLst/>
              <a:latin typeface="Verdana" panose="020B0604030504040204" pitchFamily="34" charset="0"/>
              <a:ea typeface="Verdana" panose="020B0604030504040204" pitchFamily="34" charset="0"/>
              <a:cs typeface="Verdana" panose="020B0604030504040204" pitchFamily="34" charset="0"/>
            </a:rPr>
            <a:t>Sjemini Atseret</a:t>
          </a:r>
          <a:endParaRPr lang="nl-NL" sz="800" b="1" kern="1200" dirty="0">
            <a:effectLst/>
            <a:latin typeface="Verdana" panose="020B0604030504040204" pitchFamily="34" charset="0"/>
            <a:ea typeface="Verdana" panose="020B0604030504040204" pitchFamily="34" charset="0"/>
            <a:cs typeface="Verdana" panose="020B0604030504040204" pitchFamily="34" charset="0"/>
          </a:endParaRPr>
        </a:p>
      </dsp:txBody>
      <dsp:txXfrm>
        <a:off x="8048391" y="957961"/>
        <a:ext cx="532094" cy="83020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76B86E0-A4DA-49E2-AD2A-A8F2E7806919}" type="datetimeFigureOut">
              <a:rPr lang="nl-NL" smtClean="0"/>
              <a:t>20-10-2016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272742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76B86E0-A4DA-49E2-AD2A-A8F2E7806919}" type="datetimeFigureOut">
              <a:rPr lang="nl-NL" smtClean="0"/>
              <a:t>20-10-2016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53152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76B86E0-A4DA-49E2-AD2A-A8F2E7806919}" type="datetimeFigureOut">
              <a:rPr lang="nl-NL" smtClean="0"/>
              <a:t>20-10-2016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157269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5470599"/>
            <a:ext cx="91821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2565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76B86E0-A4DA-49E2-AD2A-A8F2E7806919}" type="datetimeFigureOut">
              <a:rPr lang="nl-NL" smtClean="0"/>
              <a:t>20-10-2016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74513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76B86E0-A4DA-49E2-AD2A-A8F2E7806919}" type="datetimeFigureOut">
              <a:rPr lang="nl-NL" smtClean="0"/>
              <a:t>20-10-2016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191148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76B86E0-A4DA-49E2-AD2A-A8F2E7806919}" type="datetimeFigureOut">
              <a:rPr lang="nl-NL" smtClean="0"/>
              <a:t>20-10-2016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304852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76B86E0-A4DA-49E2-AD2A-A8F2E7806919}" type="datetimeFigureOut">
              <a:rPr lang="nl-NL" smtClean="0"/>
              <a:t>20-10-2016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145421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76B86E0-A4DA-49E2-AD2A-A8F2E7806919}" type="datetimeFigureOut">
              <a:rPr lang="nl-NL" smtClean="0"/>
              <a:t>20-10-2016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183827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76B86E0-A4DA-49E2-AD2A-A8F2E7806919}" type="datetimeFigureOut">
              <a:rPr lang="nl-NL" smtClean="0"/>
              <a:t>20-10-2016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155971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76B86E0-A4DA-49E2-AD2A-A8F2E7806919}" type="datetimeFigureOut">
              <a:rPr lang="nl-NL" smtClean="0"/>
              <a:t>20-10-2016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EEC66C3-9666-4F40-902D-25AAB26E4D62}" type="slidenum">
              <a:rPr lang="nl-NL" smtClean="0"/>
              <a:t>‹nr.›</a:t>
            </a:fld>
            <a:endParaRPr lang="nl-NL"/>
          </a:p>
        </p:txBody>
      </p:sp>
    </p:spTree>
    <p:extLst>
      <p:ext uri="{BB962C8B-B14F-4D97-AF65-F5344CB8AC3E}">
        <p14:creationId xmlns:p14="http://schemas.microsoft.com/office/powerpoint/2010/main" val="155635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google.nl/url?sa=i&amp;rct=j&amp;q=&amp;esrc=s&amp;source=images&amp;cd=&amp;cad=rja&amp;uact=8&amp;ved=0ahUKEwjQgf6Al-vPAhWGiiwKHawPCW8QjRwIBw&amp;url=http%3A%2F%2Fwww.redbubble.com%2Fpeople%2Fsharonj%2Fworks%2F6606025-morning-dew-drops&amp;bvm=bv.136499718,d.bGg&amp;psig=AFQjCNE6OeB7aQJ5ydm-FH4dEK8NcdhM2g&amp;ust=1477114634888915"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B86E0-A4DA-49E2-AD2A-A8F2E7806919}" type="datetimeFigureOut">
              <a:rPr lang="nl-NL" smtClean="0"/>
              <a:t>21-10-2016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C66C3-9666-4F40-902D-25AAB26E4D62}" type="slidenum">
              <a:rPr lang="nl-NL" smtClean="0"/>
              <a:t>‹nr.›</a:t>
            </a:fld>
            <a:endParaRPr lang="nl-NL"/>
          </a:p>
        </p:txBody>
      </p:sp>
      <p:pic>
        <p:nvPicPr>
          <p:cNvPr id="1026" name="Picture 2" descr="Afbeeldingsresultaat voor drops">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2" y="-27384"/>
            <a:ext cx="9180000" cy="6120001"/>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36512" y="5747048"/>
            <a:ext cx="9180512" cy="1143000"/>
          </a:xfrm>
          <a:prstGeom prst="rect">
            <a:avLst/>
          </a:prstGeom>
          <a:solidFill>
            <a:srgbClr val="1F2610"/>
          </a:solidFill>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348516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atura MT Script Capitals" panose="03020802060602070202"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nl/url?sa=i&amp;rct=j&amp;q=&amp;esrc=s&amp;source=images&amp;cd=&amp;cad=rja&amp;uact=8&amp;ved=0ahUKEwjDv_DlmfHPAhWIAJoKHUCiCCsQjRwIBw&amp;url=http%3A%2F%2Fwww.lastwordonnothing.com%2F2014%2F02%2F26%2Ftoo-good-to-be-true%2Fplowed-land%2F&amp;bvm=bv.136593572,d.bGg&amp;psig=AFQjCNFg8qH4p990tdxI-bTZmvLXf9e0XA&amp;ust=147732154645273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nl/url?sa=i&amp;rct=j&amp;q=&amp;esrc=s&amp;source=images&amp;cd=&amp;ved=0ahUKEwiZz7Gs1evPAhUFFSwKHSomD8sQjRwIBw&amp;url=http%3A%2F%2Fworldartsme.com%2Fcycle%2F&amp;bvm=bv.136499718,d.bGg&amp;psig=AFQjCNEQRlM1c2fS80BDsIdcp5olsR0NsA&amp;ust=147713124033383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63688" y="44624"/>
            <a:ext cx="5760640" cy="1015663"/>
          </a:xfrm>
          <a:prstGeom prst="rect">
            <a:avLst/>
          </a:prstGeom>
          <a:noFill/>
        </p:spPr>
        <p:txBody>
          <a:bodyPr wrap="square" rtlCol="0">
            <a:spAutoFit/>
          </a:bodyPr>
          <a:lstStyle/>
          <a:p>
            <a:pPr algn="ctr"/>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a:t>
            </a:r>
            <a:r>
              <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rPr>
              <a:t>J</a:t>
            </a:r>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 ha- Sjemini</a:t>
            </a: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de Achtste Dag</a:t>
            </a:r>
            <a:endParaRPr lang="nl-NL" sz="2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kstvak 2"/>
          <p:cNvSpPr txBox="1"/>
          <p:nvPr/>
        </p:nvSpPr>
        <p:spPr>
          <a:xfrm>
            <a:off x="1763688" y="4725144"/>
            <a:ext cx="5760640" cy="1015663"/>
          </a:xfrm>
          <a:prstGeom prst="rect">
            <a:avLst/>
          </a:prstGeom>
          <a:noFill/>
        </p:spPr>
        <p:txBody>
          <a:bodyPr wrap="square" rtlCol="0">
            <a:spAutoFit/>
          </a:bodyPr>
          <a:lstStyle/>
          <a:p>
            <a:pPr algn="ctr"/>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Sjemini Atseret</a:t>
            </a: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Achtste dag van de verzameling</a:t>
            </a:r>
            <a:endParaRPr lang="nl-NL" sz="2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54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467544" y="3400401"/>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sz="2000"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2774133127"/>
              </p:ext>
            </p:extLst>
          </p:nvPr>
        </p:nvGraphicFramePr>
        <p:xfrm>
          <a:off x="23773" y="285764"/>
          <a:ext cx="9108000" cy="91440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7</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303C18"/>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Lev.15:29 </a:t>
                      </a:r>
                      <a:r>
                        <a:rPr lang="nl-NL" i="1" dirty="0" smtClean="0">
                          <a:effectLst/>
                          <a:latin typeface="Verdana" panose="020B0604030504040204" pitchFamily="34" charset="0"/>
                          <a:ea typeface="Verdana" panose="020B0604030504040204" pitchFamily="34" charset="0"/>
                          <a:cs typeface="Verdana" panose="020B0604030504040204" pitchFamily="34" charset="0"/>
                        </a:rPr>
                        <a:t>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וּבַיּוֹם הַשְּׁמִינִי</a:t>
                      </a:r>
                      <a:r>
                        <a:rPr lang="nl-NL" i="1" dirty="0" smtClean="0">
                          <a:effectLst/>
                          <a:latin typeface="Verdana" panose="020B0604030504040204" pitchFamily="34" charset="0"/>
                          <a:ea typeface="Verdana" panose="020B0604030504040204" pitchFamily="34" charset="0"/>
                          <a:cs typeface="Verdana" panose="020B0604030504040204" pitchFamily="34" charset="0"/>
                        </a:rPr>
                        <a:t>) zal </a:t>
                      </a:r>
                      <a:r>
                        <a:rPr lang="nl-NL" i="1" dirty="0" smtClean="0">
                          <a:effectLst/>
                          <a:latin typeface="Verdana" panose="020B0604030504040204" pitchFamily="34" charset="0"/>
                          <a:ea typeface="Verdana" panose="020B0604030504040204" pitchFamily="34" charset="0"/>
                          <a:cs typeface="Verdana" panose="020B0604030504040204" pitchFamily="34" charset="0"/>
                        </a:rPr>
                        <a:t>zij twee tortelduiven of twee jonge duiven nemen en ze tot de priester brengen naar de ingang van de tent der samenkomst.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2989764746"/>
              </p:ext>
            </p:extLst>
          </p:nvPr>
        </p:nvGraphicFramePr>
        <p:xfrm>
          <a:off x="23773" y="1246984"/>
          <a:ext cx="9108000" cy="118872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0" dirty="0" smtClean="0">
                          <a:latin typeface="Verdana" panose="020B0604030504040204" pitchFamily="34" charset="0"/>
                          <a:ea typeface="Verdana" panose="020B0604030504040204" pitchFamily="34" charset="0"/>
                          <a:cs typeface="Verdana" panose="020B0604030504040204" pitchFamily="34" charset="0"/>
                        </a:rPr>
                        <a:t>8</a:t>
                      </a:r>
                      <a:endParaRPr lang="nl-NL" sz="2000" i="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303C18"/>
                    </a:solidFill>
                  </a:tcPr>
                </a:tc>
                <a:tc>
                  <a:txBody>
                    <a:bodyPr/>
                    <a:lstStyle/>
                    <a:p>
                      <a:pPr marL="0" indent="0">
                        <a:buNone/>
                      </a:pPr>
                      <a:r>
                        <a:rPr lang="nl-NL" sz="1800" i="0" dirty="0" smtClean="0">
                          <a:latin typeface="Verdana" panose="020B0604030504040204" pitchFamily="34" charset="0"/>
                          <a:ea typeface="Verdana" panose="020B0604030504040204" pitchFamily="34" charset="0"/>
                          <a:cs typeface="Verdana" panose="020B0604030504040204" pitchFamily="34" charset="0"/>
                        </a:rPr>
                        <a:t>Lev.22:27 </a:t>
                      </a:r>
                      <a:r>
                        <a:rPr lang="nl-NL" i="0" dirty="0" smtClean="0">
                          <a:effectLst/>
                          <a:latin typeface="Verdana" panose="020B0604030504040204" pitchFamily="34" charset="0"/>
                          <a:ea typeface="Verdana" panose="020B0604030504040204" pitchFamily="34" charset="0"/>
                          <a:cs typeface="Verdana" panose="020B0604030504040204" pitchFamily="34" charset="0"/>
                        </a:rPr>
                        <a:t>Wanneer een rund of schaap of geit geboren wordt, dan zal dat zeven dagen bij zijn moeder blijven, maar van de achtste dag </a:t>
                      </a:r>
                      <a:r>
                        <a:rPr lang="nl-NL" i="0"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וּמִיּוֹם הַשְּׁמִינִי</a:t>
                      </a:r>
                      <a:r>
                        <a:rPr lang="nl-NL" i="0" dirty="0" smtClean="0">
                          <a:effectLst/>
                          <a:latin typeface="Verdana" panose="020B0604030504040204" pitchFamily="34" charset="0"/>
                          <a:ea typeface="Verdana" panose="020B0604030504040204" pitchFamily="34" charset="0"/>
                          <a:cs typeface="Verdana" panose="020B0604030504040204" pitchFamily="34" charset="0"/>
                        </a:rPr>
                        <a:t>) af </a:t>
                      </a:r>
                      <a:r>
                        <a:rPr lang="nl-NL" i="0" dirty="0" smtClean="0">
                          <a:effectLst/>
                          <a:latin typeface="Verdana" panose="020B0604030504040204" pitchFamily="34" charset="0"/>
                          <a:ea typeface="Verdana" panose="020B0604030504040204" pitchFamily="34" charset="0"/>
                          <a:cs typeface="Verdana" panose="020B0604030504040204" pitchFamily="34" charset="0"/>
                        </a:rPr>
                        <a:t>en daarna zal het als een gave de Here ten vuuroffer welgevallig zijn.</a:t>
                      </a:r>
                      <a:endParaRPr lang="nl-NL" sz="1800" i="0"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2578576948"/>
              </p:ext>
            </p:extLst>
          </p:nvPr>
        </p:nvGraphicFramePr>
        <p:xfrm>
          <a:off x="23773" y="2482843"/>
          <a:ext cx="9108000" cy="118872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9</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303C18"/>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Lev.23:36 </a:t>
                      </a:r>
                      <a:r>
                        <a:rPr lang="nl-NL" i="1" dirty="0" smtClean="0">
                          <a:effectLst/>
                          <a:latin typeface="Verdana" panose="020B0604030504040204" pitchFamily="34" charset="0"/>
                          <a:ea typeface="Verdana" panose="020B0604030504040204" pitchFamily="34" charset="0"/>
                          <a:cs typeface="Verdana" panose="020B0604030504040204" pitchFamily="34" charset="0"/>
                        </a:rPr>
                        <a:t>Zeven dagen zult gij de Here een vuuroffer brengen; 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בַּיּוֹם הַשְּׁמִינִי </a:t>
                      </a:r>
                      <a:r>
                        <a:rPr lang="nl-NL" i="1" dirty="0" smtClean="0">
                          <a:effectLst/>
                          <a:latin typeface="Verdana" panose="020B0604030504040204" pitchFamily="34" charset="0"/>
                          <a:ea typeface="Verdana" panose="020B0604030504040204" pitchFamily="34" charset="0"/>
                          <a:cs typeface="Verdana" panose="020B0604030504040204" pitchFamily="34" charset="0"/>
                        </a:rPr>
                        <a:t>) zult </a:t>
                      </a:r>
                      <a:r>
                        <a:rPr lang="nl-NL" i="1" dirty="0" smtClean="0">
                          <a:effectLst/>
                          <a:latin typeface="Verdana" panose="020B0604030504040204" pitchFamily="34" charset="0"/>
                          <a:ea typeface="Verdana" panose="020B0604030504040204" pitchFamily="34" charset="0"/>
                          <a:cs typeface="Verdana" panose="020B0604030504040204" pitchFamily="34" charset="0"/>
                        </a:rPr>
                        <a:t>gij een heilige samenkomst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solidFill>
                            <a:srgbClr val="FFFF00"/>
                          </a:solidFill>
                        </a:rPr>
                        <a:t>עֲצֶרֶת</a:t>
                      </a:r>
                      <a:r>
                        <a:rPr lang="nl-NL" i="1" dirty="0" smtClean="0">
                          <a:effectLst/>
                          <a:latin typeface="Verdana" panose="020B0604030504040204" pitchFamily="34" charset="0"/>
                          <a:ea typeface="Verdana" panose="020B0604030504040204" pitchFamily="34" charset="0"/>
                          <a:cs typeface="Verdana" panose="020B0604030504040204" pitchFamily="34" charset="0"/>
                        </a:rPr>
                        <a:t>) hebben </a:t>
                      </a:r>
                      <a:r>
                        <a:rPr lang="nl-NL" i="1" dirty="0" smtClean="0">
                          <a:effectLst/>
                          <a:latin typeface="Verdana" panose="020B0604030504040204" pitchFamily="34" charset="0"/>
                          <a:ea typeface="Verdana" panose="020B0604030504040204" pitchFamily="34" charset="0"/>
                          <a:cs typeface="Verdana" panose="020B0604030504040204" pitchFamily="34" charset="0"/>
                        </a:rPr>
                        <a:t>en de Here een vuuroffer brengen; het is een feest, generlei slaafse arbeid zult gij verrichten.</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77230573"/>
              </p:ext>
            </p:extLst>
          </p:nvPr>
        </p:nvGraphicFramePr>
        <p:xfrm>
          <a:off x="12195" y="3706979"/>
          <a:ext cx="9108000" cy="118872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10</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303C18"/>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Leviticus 23:39 </a:t>
                      </a:r>
                      <a:r>
                        <a:rPr lang="nl-NL" i="1" dirty="0" smtClean="0">
                          <a:effectLst/>
                          <a:latin typeface="Verdana" panose="020B0604030504040204" pitchFamily="34" charset="0"/>
                          <a:ea typeface="Verdana" panose="020B0604030504040204" pitchFamily="34" charset="0"/>
                          <a:cs typeface="Verdana" panose="020B0604030504040204" pitchFamily="34" charset="0"/>
                        </a:rPr>
                        <a:t>Doch op de vijftiende dag van de zevende maand, wanneer gij de opbrengst van uw land inzamelt, zult gij zeven dagen het feest des Heren vieren; op de eerste dag zal er rust zijn en 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וּבַיּוֹם הַשְּׁמִינִי </a:t>
                      </a:r>
                      <a:r>
                        <a:rPr lang="nl-NL" i="1" dirty="0" smtClean="0">
                          <a:effectLst/>
                          <a:latin typeface="Verdana" panose="020B0604030504040204" pitchFamily="34" charset="0"/>
                          <a:ea typeface="Verdana" panose="020B0604030504040204" pitchFamily="34" charset="0"/>
                          <a:cs typeface="Verdana" panose="020B0604030504040204" pitchFamily="34" charset="0"/>
                        </a:rPr>
                        <a:t>) zal </a:t>
                      </a:r>
                      <a:r>
                        <a:rPr lang="nl-NL" i="1" dirty="0" smtClean="0">
                          <a:effectLst/>
                          <a:latin typeface="Verdana" panose="020B0604030504040204" pitchFamily="34" charset="0"/>
                          <a:ea typeface="Verdana" panose="020B0604030504040204" pitchFamily="34" charset="0"/>
                          <a:cs typeface="Verdana" panose="020B0604030504040204" pitchFamily="34" charset="0"/>
                        </a:rPr>
                        <a:t>er rust zijn.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1514529911"/>
              </p:ext>
            </p:extLst>
          </p:nvPr>
        </p:nvGraphicFramePr>
        <p:xfrm>
          <a:off x="-1343" y="4962872"/>
          <a:ext cx="9108000" cy="91440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11</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303C18"/>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Numeri 6:10 </a:t>
                      </a:r>
                      <a:r>
                        <a:rPr lang="nl-NL" i="1" dirty="0" smtClean="0">
                          <a:effectLst/>
                          <a:latin typeface="Verdana" panose="020B0604030504040204" pitchFamily="34" charset="0"/>
                          <a:ea typeface="Verdana" panose="020B0604030504040204" pitchFamily="34" charset="0"/>
                          <a:cs typeface="Verdana" panose="020B0604030504040204" pitchFamily="34" charset="0"/>
                        </a:rPr>
                        <a:t>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וּבַיּוֹם הַשְּׁמִינִי</a:t>
                      </a:r>
                      <a:r>
                        <a:rPr lang="nl-NL" i="1" dirty="0" smtClean="0">
                          <a:effectLst/>
                          <a:latin typeface="Verdana" panose="020B0604030504040204" pitchFamily="34" charset="0"/>
                          <a:ea typeface="Verdana" panose="020B0604030504040204" pitchFamily="34" charset="0"/>
                          <a:cs typeface="Verdana" panose="020B0604030504040204" pitchFamily="34" charset="0"/>
                        </a:rPr>
                        <a:t>) zal </a:t>
                      </a:r>
                      <a:r>
                        <a:rPr lang="nl-NL" i="1" dirty="0" smtClean="0">
                          <a:effectLst/>
                          <a:latin typeface="Verdana" panose="020B0604030504040204" pitchFamily="34" charset="0"/>
                          <a:ea typeface="Verdana" panose="020B0604030504040204" pitchFamily="34" charset="0"/>
                          <a:cs typeface="Verdana" panose="020B0604030504040204" pitchFamily="34" charset="0"/>
                        </a:rPr>
                        <a:t>hij twee tortelduiven of twee jonge duiven naar de priester aan de ingang van de tent der samenkomst brengen.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sp>
        <p:nvSpPr>
          <p:cNvPr id="14" name="Tekstvak 13"/>
          <p:cNvSpPr txBox="1"/>
          <p:nvPr/>
        </p:nvSpPr>
        <p:spPr>
          <a:xfrm>
            <a:off x="2411760" y="-27384"/>
            <a:ext cx="6768000" cy="39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Reiniging na </a:t>
            </a:r>
            <a:r>
              <a:rPr lang="nl-NL" sz="2000" b="1" dirty="0" err="1" smtClean="0">
                <a:latin typeface="Verdana" panose="020B0604030504040204" pitchFamily="34" charset="0"/>
                <a:ea typeface="Verdana" panose="020B0604030504040204" pitchFamily="34" charset="0"/>
                <a:cs typeface="Verdana" panose="020B0604030504040204" pitchFamily="34" charset="0"/>
              </a:rPr>
              <a:t>vloeing</a:t>
            </a:r>
            <a:r>
              <a:rPr lang="nl-NL" sz="2000" b="1" dirty="0" smtClean="0">
                <a:latin typeface="Verdana" panose="020B0604030504040204" pitchFamily="34" charset="0"/>
                <a:ea typeface="Verdana" panose="020B0604030504040204" pitchFamily="34" charset="0"/>
                <a:cs typeface="Verdana" panose="020B0604030504040204" pitchFamily="34" charset="0"/>
              </a:rPr>
              <a:t> vrouw voltooid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Tekstvak 14"/>
          <p:cNvSpPr txBox="1"/>
          <p:nvPr/>
        </p:nvSpPr>
        <p:spPr>
          <a:xfrm>
            <a:off x="2628512" y="908720"/>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Eerstelingen voor de HERE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kstvak 15"/>
          <p:cNvSpPr txBox="1"/>
          <p:nvPr/>
        </p:nvSpPr>
        <p:spPr>
          <a:xfrm>
            <a:off x="2628512" y="2132856"/>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Sjemini Atseret =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7" name="Tekstvak 16"/>
          <p:cNvSpPr txBox="1"/>
          <p:nvPr/>
        </p:nvSpPr>
        <p:spPr>
          <a:xfrm>
            <a:off x="2628512" y="3284984"/>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Sjemini Atseret =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8" name="Tekstvak 17"/>
          <p:cNvSpPr txBox="1"/>
          <p:nvPr/>
        </p:nvSpPr>
        <p:spPr>
          <a:xfrm>
            <a:off x="2411760" y="4581128"/>
            <a:ext cx="6732000" cy="39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Voltooiing reiniging </a:t>
            </a:r>
            <a:r>
              <a:rPr lang="nl-NL" sz="2000" b="1" dirty="0" err="1" smtClean="0">
                <a:latin typeface="Verdana" panose="020B0604030504040204" pitchFamily="34" charset="0"/>
                <a:ea typeface="Verdana" panose="020B0604030504040204" pitchFamily="34" charset="0"/>
                <a:cs typeface="Verdana" panose="020B0604030504040204" pitchFamily="34" charset="0"/>
              </a:rPr>
              <a:t>nazireeerschap</a:t>
            </a:r>
            <a:r>
              <a:rPr lang="nl-NL" sz="2000" b="1" dirty="0" smtClean="0">
                <a:latin typeface="Verdana" panose="020B0604030504040204" pitchFamily="34" charset="0"/>
                <a:ea typeface="Verdana" panose="020B0604030504040204" pitchFamily="34" charset="0"/>
                <a:cs typeface="Verdana" panose="020B0604030504040204" pitchFamily="34" charset="0"/>
              </a:rPr>
              <a:t>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85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 15"/>
          <p:cNvGraphicFramePr>
            <a:graphicFrameLocks noGrp="1"/>
          </p:cNvGraphicFramePr>
          <p:nvPr>
            <p:extLst>
              <p:ext uri="{D42A27DB-BD31-4B8C-83A1-F6EECF244321}">
                <p14:modId xmlns:p14="http://schemas.microsoft.com/office/powerpoint/2010/main" val="3782539675"/>
              </p:ext>
            </p:extLst>
          </p:nvPr>
        </p:nvGraphicFramePr>
        <p:xfrm>
          <a:off x="-1343" y="573796"/>
          <a:ext cx="9144000" cy="914400"/>
        </p:xfrm>
        <a:graphic>
          <a:graphicData uri="http://schemas.openxmlformats.org/drawingml/2006/table">
            <a:tbl>
              <a:tblPr firstRow="1" bandRow="1">
                <a:tableStyleId>{5C22544A-7EE6-4342-B048-85BDC9FD1C3A}</a:tableStyleId>
              </a:tblPr>
              <a:tblGrid>
                <a:gridCol w="640071"/>
                <a:gridCol w="850392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12</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Num.29:35 </a:t>
                      </a:r>
                      <a:r>
                        <a:rPr lang="nl-NL" i="1" dirty="0" smtClean="0">
                          <a:effectLst/>
                          <a:latin typeface="Verdana" panose="020B0604030504040204" pitchFamily="34" charset="0"/>
                          <a:ea typeface="Verdana" panose="020B0604030504040204" pitchFamily="34" charset="0"/>
                          <a:cs typeface="Verdana" panose="020B0604030504040204" pitchFamily="34" charset="0"/>
                        </a:rPr>
                        <a:t>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בַּיּוֹם ה</a:t>
                      </a:r>
                      <a:r>
                        <a:rPr lang="he-IL" dirty="0" smtClean="0">
                          <a:solidFill>
                            <a:srgbClr val="FFFF00"/>
                          </a:solidFill>
                        </a:rPr>
                        <a:t>ַשְּׁמִינִי-עֲצֶרֶת</a:t>
                      </a:r>
                      <a:r>
                        <a:rPr lang="nl-NL" i="1" dirty="0" smtClean="0">
                          <a:effectLst/>
                          <a:latin typeface="Verdana" panose="020B0604030504040204" pitchFamily="34" charset="0"/>
                          <a:ea typeface="Verdana" panose="020B0604030504040204" pitchFamily="34" charset="0"/>
                          <a:cs typeface="Verdana" panose="020B0604030504040204" pitchFamily="34" charset="0"/>
                        </a:rPr>
                        <a:t>) zult </a:t>
                      </a:r>
                      <a:r>
                        <a:rPr lang="nl-NL" i="1" dirty="0" smtClean="0">
                          <a:effectLst/>
                          <a:latin typeface="Verdana" panose="020B0604030504040204" pitchFamily="34" charset="0"/>
                          <a:ea typeface="Verdana" panose="020B0604030504040204" pitchFamily="34" charset="0"/>
                          <a:cs typeface="Verdana" panose="020B0604030504040204" pitchFamily="34" charset="0"/>
                        </a:rPr>
                        <a:t>gij een feestelijke vergadering hebben, gij zult generlei slaafse arbeid verrichten.</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2944273977"/>
              </p:ext>
            </p:extLst>
          </p:nvPr>
        </p:nvGraphicFramePr>
        <p:xfrm>
          <a:off x="-1343" y="2024256"/>
          <a:ext cx="9144000" cy="1188720"/>
        </p:xfrm>
        <a:graphic>
          <a:graphicData uri="http://schemas.openxmlformats.org/drawingml/2006/table">
            <a:tbl>
              <a:tblPr firstRow="1" bandRow="1">
                <a:tableStyleId>{5C22544A-7EE6-4342-B048-85BDC9FD1C3A}</a:tableStyleId>
              </a:tblPr>
              <a:tblGrid>
                <a:gridCol w="640071"/>
                <a:gridCol w="850392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13</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1 </a:t>
                      </a:r>
                      <a:r>
                        <a:rPr lang="nl-NL" sz="1800" i="1" dirty="0" smtClean="0">
                          <a:latin typeface="Verdana" panose="020B0604030504040204" pitchFamily="34" charset="0"/>
                          <a:ea typeface="Verdana" panose="020B0604030504040204" pitchFamily="34" charset="0"/>
                          <a:cs typeface="Verdana" panose="020B0604030504040204" pitchFamily="34" charset="0"/>
                        </a:rPr>
                        <a:t>Kon.8:66 </a:t>
                      </a:r>
                      <a:r>
                        <a:rPr lang="nl-NL" dirty="0" smtClean="0">
                          <a:effectLst/>
                          <a:latin typeface="Verdana" panose="020B0604030504040204" pitchFamily="34" charset="0"/>
                          <a:ea typeface="Verdana" panose="020B0604030504040204" pitchFamily="34" charset="0"/>
                          <a:cs typeface="Verdana" panose="020B0604030504040204" pitchFamily="34" charset="0"/>
                        </a:rPr>
                        <a:t>Op de </a:t>
                      </a:r>
                      <a:r>
                        <a:rPr lang="nl-NL" i="1" dirty="0" smtClean="0">
                          <a:effectLst/>
                          <a:latin typeface="Verdana" panose="020B0604030504040204" pitchFamily="34" charset="0"/>
                          <a:ea typeface="Verdana" panose="020B0604030504040204" pitchFamily="34" charset="0"/>
                          <a:cs typeface="Verdana" panose="020B0604030504040204" pitchFamily="34" charset="0"/>
                        </a:rPr>
                        <a:t>achtste </a:t>
                      </a:r>
                      <a:r>
                        <a:rPr lang="nl-NL" i="1" dirty="0" smtClean="0">
                          <a:effectLst/>
                          <a:latin typeface="Verdana" panose="020B0604030504040204" pitchFamily="34" charset="0"/>
                          <a:ea typeface="Verdana" panose="020B0604030504040204" pitchFamily="34" charset="0"/>
                          <a:cs typeface="Verdana" panose="020B0604030504040204" pitchFamily="34" charset="0"/>
                        </a:rPr>
                        <a:t>dag (</a:t>
                      </a:r>
                      <a:r>
                        <a:rPr lang="he-IL" dirty="0" smtClean="0"/>
                        <a:t> בַּיּוֹם הַשְּׁמִינִי</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nl-NL" dirty="0" smtClean="0">
                          <a:effectLst/>
                          <a:latin typeface="Verdana" panose="020B0604030504040204" pitchFamily="34" charset="0"/>
                          <a:ea typeface="Verdana" panose="020B0604030504040204" pitchFamily="34" charset="0"/>
                          <a:cs typeface="Verdana" panose="020B0604030504040204" pitchFamily="34" charset="0"/>
                        </a:rPr>
                        <a:t> </a:t>
                      </a:r>
                      <a:r>
                        <a:rPr lang="nl-NL" dirty="0" smtClean="0">
                          <a:effectLst/>
                          <a:latin typeface="Verdana" panose="020B0604030504040204" pitchFamily="34" charset="0"/>
                          <a:ea typeface="Verdana" panose="020B0604030504040204" pitchFamily="34" charset="0"/>
                          <a:cs typeface="Verdana" panose="020B0604030504040204" pitchFamily="34" charset="0"/>
                        </a:rPr>
                        <a:t>liet hij het volk gaan, en zij zegenden de koning, en gingen naar hun tenten, verheugd en welgemoed wegens al het goede dat de Here aan zijn knecht David en aan zijn volk Israël gedaan had.</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4052333422"/>
              </p:ext>
            </p:extLst>
          </p:nvPr>
        </p:nvGraphicFramePr>
        <p:xfrm>
          <a:off x="12227" y="3633301"/>
          <a:ext cx="9108000" cy="201168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14</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2 </a:t>
                      </a:r>
                      <a:r>
                        <a:rPr lang="nl-NL" sz="1800" i="1" dirty="0" smtClean="0">
                          <a:latin typeface="Verdana" panose="020B0604030504040204" pitchFamily="34" charset="0"/>
                          <a:ea typeface="Verdana" panose="020B0604030504040204" pitchFamily="34" charset="0"/>
                          <a:cs typeface="Verdana" panose="020B0604030504040204" pitchFamily="34" charset="0"/>
                        </a:rPr>
                        <a:t>Kron. 7:9 </a:t>
                      </a:r>
                      <a:r>
                        <a:rPr lang="nl-NL" i="1" dirty="0" smtClean="0">
                          <a:effectLst/>
                          <a:latin typeface="Verdana" panose="020B0604030504040204" pitchFamily="34" charset="0"/>
                          <a:ea typeface="Verdana" panose="020B0604030504040204" pitchFamily="34" charset="0"/>
                          <a:cs typeface="Verdana" panose="020B0604030504040204" pitchFamily="34" charset="0"/>
                        </a:rPr>
                        <a:t>En 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בַּיּוֹם </a:t>
                      </a:r>
                      <a:r>
                        <a:rPr lang="he-IL" dirty="0" smtClean="0">
                          <a:solidFill>
                            <a:srgbClr val="FFFF00"/>
                          </a:solidFill>
                        </a:rPr>
                        <a:t>הַשְּׁמִינִי עֲצָרֶת</a:t>
                      </a:r>
                      <a:r>
                        <a:rPr lang="nl-NL" i="1" dirty="0" smtClean="0">
                          <a:effectLst/>
                          <a:latin typeface="Verdana" panose="020B0604030504040204" pitchFamily="34" charset="0"/>
                          <a:ea typeface="Verdana" panose="020B0604030504040204" pitchFamily="34" charset="0"/>
                          <a:cs typeface="Verdana" panose="020B0604030504040204" pitchFamily="34" charset="0"/>
                        </a:rPr>
                        <a:t>) hielden </a:t>
                      </a:r>
                      <a:r>
                        <a:rPr lang="nl-NL" i="1" dirty="0" smtClean="0">
                          <a:effectLst/>
                          <a:latin typeface="Verdana" panose="020B0604030504040204" pitchFamily="34" charset="0"/>
                          <a:ea typeface="Verdana" panose="020B0604030504040204" pitchFamily="34" charset="0"/>
                          <a:cs typeface="Verdana" panose="020B0604030504040204" pitchFamily="34" charset="0"/>
                        </a:rPr>
                        <a:t>zij een feestelijke vergadering, want de inwijding van het altaar hadden zij zeven dagen lang gevierd; het feest duurde zeven dagen. och op de vijftiende dag van de zevende maand, wanneer gij de opbrengst van uw land inzamelt, zult gij zeven dagen het feest des Heren vieren; op de eerste dag zal er rust zijn en op de achtste dag zal er rust zijn.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sp>
        <p:nvSpPr>
          <p:cNvPr id="10" name="Tekstvak 9"/>
          <p:cNvSpPr txBox="1"/>
          <p:nvPr/>
        </p:nvSpPr>
        <p:spPr>
          <a:xfrm>
            <a:off x="2562527" y="188640"/>
            <a:ext cx="6588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Sjemini Atseret =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kstvak 10"/>
          <p:cNvSpPr txBox="1"/>
          <p:nvPr/>
        </p:nvSpPr>
        <p:spPr>
          <a:xfrm>
            <a:off x="2555776" y="1628800"/>
            <a:ext cx="6588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Sjemini Atseret =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2" name="Tekstvak 11"/>
          <p:cNvSpPr txBox="1"/>
          <p:nvPr/>
        </p:nvSpPr>
        <p:spPr>
          <a:xfrm>
            <a:off x="2562527" y="3284984"/>
            <a:ext cx="6588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Sjemini Atseret =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86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 15"/>
          <p:cNvGraphicFramePr>
            <a:graphicFrameLocks noGrp="1"/>
          </p:cNvGraphicFramePr>
          <p:nvPr>
            <p:extLst>
              <p:ext uri="{D42A27DB-BD31-4B8C-83A1-F6EECF244321}">
                <p14:modId xmlns:p14="http://schemas.microsoft.com/office/powerpoint/2010/main" val="2736031717"/>
              </p:ext>
            </p:extLst>
          </p:nvPr>
        </p:nvGraphicFramePr>
        <p:xfrm>
          <a:off x="35496" y="476672"/>
          <a:ext cx="9108000" cy="146304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15</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2 </a:t>
                      </a:r>
                      <a:r>
                        <a:rPr lang="nl-NL" sz="1800" i="1" dirty="0" smtClean="0">
                          <a:latin typeface="Verdana" panose="020B0604030504040204" pitchFamily="34" charset="0"/>
                          <a:ea typeface="Verdana" panose="020B0604030504040204" pitchFamily="34" charset="0"/>
                          <a:cs typeface="Verdana" panose="020B0604030504040204" pitchFamily="34" charset="0"/>
                        </a:rPr>
                        <a:t>Kron. </a:t>
                      </a:r>
                      <a:r>
                        <a:rPr lang="nl-NL" sz="1800" i="1" dirty="0" smtClean="0">
                          <a:latin typeface="Verdana" panose="020B0604030504040204" pitchFamily="34" charset="0"/>
                          <a:ea typeface="Verdana" panose="020B0604030504040204" pitchFamily="34" charset="0"/>
                          <a:cs typeface="Verdana" panose="020B0604030504040204" pitchFamily="34" charset="0"/>
                        </a:rPr>
                        <a:t>29:17 </a:t>
                      </a:r>
                      <a:r>
                        <a:rPr lang="nl-NL" i="1" dirty="0" smtClean="0">
                          <a:effectLst/>
                          <a:latin typeface="Verdana" panose="020B0604030504040204" pitchFamily="34" charset="0"/>
                          <a:ea typeface="Verdana" panose="020B0604030504040204" pitchFamily="34" charset="0"/>
                          <a:cs typeface="Verdana" panose="020B0604030504040204" pitchFamily="34" charset="0"/>
                        </a:rPr>
                        <a:t>Op de eerste dag van de eerste maand begonnen zij met de heiliging; op de achtste dag der maand kwamen zij toe aan de voorhal des Heren en heiligden het huis des Heren in acht dagen; op de zestiende dag van de eerste maand waren zij gereed.</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3604070789"/>
              </p:ext>
            </p:extLst>
          </p:nvPr>
        </p:nvGraphicFramePr>
        <p:xfrm>
          <a:off x="35496" y="2205960"/>
          <a:ext cx="9108000" cy="338328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16</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Neh.8:17 Het volk trok uit en zij haalden het loof en maakten zich loofhutten, ieder op zijn dak, en in hun hoven en in de voorhoven van het huis Gods en op het plein van de Waterpoort en op het plein van de Efraïmpoort. </a:t>
                      </a:r>
                      <a:r>
                        <a:rPr lang="nl-NL" b="1"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gehele gemeente van hen die uit de ballingschap waren teruggekeerd, maakte loofhutten en woonde in de loofhutten. Zó hadden de Israëlieten niet gedaan sinds de dagen van Jozua, de zoon van </a:t>
                      </a:r>
                      <a:r>
                        <a:rPr lang="nl-NL"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Nun</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op die dag. Er heerste dus zeer grote vreugde. </a:t>
                      </a:r>
                      <a:r>
                        <a:rPr lang="nl-NL" b="1"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Uit het boek der wet Gods las men elke dag voor, van de eerste tot de laatste dag; zij vierden zeven dagen feest, en op de achtste dag (</a:t>
                      </a:r>
                      <a:r>
                        <a:rPr lang="he-IL" b="1" dirty="0" smtClean="0">
                          <a:solidFill>
                            <a:schemeClr val="bg1"/>
                          </a:solidFill>
                          <a:latin typeface="Verdana" panose="020B0604030504040204" pitchFamily="34" charset="0"/>
                          <a:ea typeface="Verdana" panose="020B0604030504040204" pitchFamily="34" charset="0"/>
                        </a:rPr>
                        <a:t>וּבַיּוֹם הַשְּׁמִינִי</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was er een feestelijke vergadering, volgens het voorschrift.</a:t>
                      </a:r>
                      <a:endPar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sp>
        <p:nvSpPr>
          <p:cNvPr id="7" name="Tekstvak 6"/>
          <p:cNvSpPr txBox="1"/>
          <p:nvPr/>
        </p:nvSpPr>
        <p:spPr>
          <a:xfrm>
            <a:off x="2555776" y="44624"/>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Reiniging tempel voltooid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2562527" y="1877858"/>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Sjemini Atseret =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72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4032448" cy="1200329"/>
          </a:xfrm>
          <a:prstGeom prst="rect">
            <a:avLst/>
          </a:prstGeom>
          <a:solidFill>
            <a:srgbClr val="303C18"/>
          </a:solidFill>
        </p:spPr>
        <p:txBody>
          <a:bodyPr wrap="square" rtlCol="0">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6 x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sjemini</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atseret</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als feestdag</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nergens een uitleg</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kstvak 2"/>
          <p:cNvSpPr txBox="1"/>
          <p:nvPr/>
        </p:nvSpPr>
        <p:spPr>
          <a:xfrm>
            <a:off x="1691680" y="2433082"/>
            <a:ext cx="6948000" cy="707886"/>
          </a:xfrm>
          <a:prstGeom prst="rect">
            <a:avLst/>
          </a:prstGeom>
          <a:solidFill>
            <a:srgbClr val="303C18"/>
          </a:solidFill>
        </p:spPr>
        <p:txBody>
          <a:bodyPr wrap="square" rtlCol="0">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Jom Teroeah – Rosj haSjana –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Bazuinendag</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Geen uitleg!</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1701479" y="3369186"/>
            <a:ext cx="6948000" cy="707886"/>
          </a:xfrm>
          <a:prstGeom prst="rect">
            <a:avLst/>
          </a:prstGeom>
          <a:solidFill>
            <a:srgbClr val="303C18"/>
          </a:solidFill>
          <a:ln>
            <a:solidFill>
              <a:srgbClr val="FFFF00"/>
            </a:solidFill>
          </a:ln>
        </p:spPr>
        <p:txBody>
          <a:bodyPr wrap="square" rtlCol="0">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Jom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haKippoerim</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Grote Verzoendag</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Wel uitleg !</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vak 4"/>
          <p:cNvSpPr txBox="1"/>
          <p:nvPr/>
        </p:nvSpPr>
        <p:spPr>
          <a:xfrm>
            <a:off x="1691680" y="4233282"/>
            <a:ext cx="6948000" cy="707886"/>
          </a:xfrm>
          <a:prstGeom prst="rect">
            <a:avLst/>
          </a:prstGeom>
          <a:solidFill>
            <a:srgbClr val="303C18"/>
          </a:solidFill>
          <a:ln>
            <a:solidFill>
              <a:srgbClr val="FFFF00"/>
            </a:solidFill>
          </a:ln>
        </p:spPr>
        <p:txBody>
          <a:bodyPr wrap="square" rtlCol="0">
            <a:spAutoFit/>
          </a:bodyPr>
          <a:lstStyle/>
          <a:p>
            <a:pPr algn="ct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Soekot – Loofhuttenfeest</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Wel uitleg!</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91680" y="1844824"/>
            <a:ext cx="6948000" cy="461665"/>
          </a:xfrm>
          <a:prstGeom prst="rect">
            <a:avLst/>
          </a:prstGeom>
          <a:solidFill>
            <a:srgbClr val="303C18"/>
          </a:solidFill>
        </p:spPr>
        <p:txBody>
          <a:bodyPr wrap="square" rtlCol="0">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NAJAARSFEESTEN</a:t>
            </a:r>
          </a:p>
        </p:txBody>
      </p:sp>
      <p:sp>
        <p:nvSpPr>
          <p:cNvPr id="7" name="Tekstvak 6"/>
          <p:cNvSpPr txBox="1"/>
          <p:nvPr/>
        </p:nvSpPr>
        <p:spPr>
          <a:xfrm>
            <a:off x="1691680" y="5025370"/>
            <a:ext cx="6948000" cy="707886"/>
          </a:xfrm>
          <a:prstGeom prst="rect">
            <a:avLst/>
          </a:prstGeom>
          <a:solidFill>
            <a:srgbClr val="303C18"/>
          </a:solidFill>
        </p:spPr>
        <p:txBody>
          <a:bodyPr wrap="square" rtlCol="0">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 Sjemini Atseret</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Geen uitleg!</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1691680" y="2852936"/>
            <a:ext cx="6948000" cy="400110"/>
          </a:xfrm>
          <a:prstGeom prst="rect">
            <a:avLst/>
          </a:prstGeom>
          <a:solidFill>
            <a:srgbClr val="C00000"/>
          </a:solidFill>
        </p:spPr>
        <p:txBody>
          <a:bodyPr wrap="square" rtlCol="0">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Start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najaarscyclus</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sjofargeschal</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1701479" y="5445224"/>
            <a:ext cx="6948000" cy="400110"/>
          </a:xfrm>
          <a:prstGeom prst="rect">
            <a:avLst/>
          </a:prstGeom>
          <a:solidFill>
            <a:srgbClr val="C00000"/>
          </a:solidFill>
        </p:spPr>
        <p:txBody>
          <a:bodyPr wrap="square" rtlCol="0">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Slot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najaarscyclus</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vertrek</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05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 15"/>
          <p:cNvGraphicFramePr>
            <a:graphicFrameLocks noGrp="1"/>
          </p:cNvGraphicFramePr>
          <p:nvPr>
            <p:extLst>
              <p:ext uri="{D42A27DB-BD31-4B8C-83A1-F6EECF244321}">
                <p14:modId xmlns:p14="http://schemas.microsoft.com/office/powerpoint/2010/main" val="2135671162"/>
              </p:ext>
            </p:extLst>
          </p:nvPr>
        </p:nvGraphicFramePr>
        <p:xfrm>
          <a:off x="35496" y="476672"/>
          <a:ext cx="9108000" cy="146304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15</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2 </a:t>
                      </a:r>
                      <a:r>
                        <a:rPr lang="nl-NL" sz="1800" i="1" dirty="0" smtClean="0">
                          <a:latin typeface="Verdana" panose="020B0604030504040204" pitchFamily="34" charset="0"/>
                          <a:ea typeface="Verdana" panose="020B0604030504040204" pitchFamily="34" charset="0"/>
                          <a:cs typeface="Verdana" panose="020B0604030504040204" pitchFamily="34" charset="0"/>
                        </a:rPr>
                        <a:t>Kron. </a:t>
                      </a:r>
                      <a:r>
                        <a:rPr lang="nl-NL" sz="1800" i="1" dirty="0" smtClean="0">
                          <a:latin typeface="Verdana" panose="020B0604030504040204" pitchFamily="34" charset="0"/>
                          <a:ea typeface="Verdana" panose="020B0604030504040204" pitchFamily="34" charset="0"/>
                          <a:cs typeface="Verdana" panose="020B0604030504040204" pitchFamily="34" charset="0"/>
                        </a:rPr>
                        <a:t>29:17 </a:t>
                      </a:r>
                      <a:r>
                        <a:rPr lang="nl-NL" i="1" dirty="0" smtClean="0">
                          <a:effectLst/>
                          <a:latin typeface="Verdana" panose="020B0604030504040204" pitchFamily="34" charset="0"/>
                          <a:ea typeface="Verdana" panose="020B0604030504040204" pitchFamily="34" charset="0"/>
                          <a:cs typeface="Verdana" panose="020B0604030504040204" pitchFamily="34" charset="0"/>
                        </a:rPr>
                        <a:t>Op de eerste dag van de eerste maand begonnen zij met de heiliging; op de achtste dag der maand kwamen zij toe aan de voorhal des Heren en heiligden het huis des Heren in acht dagen; op de zestiende dag van de eerste maand waren zij gereed.</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820730340"/>
              </p:ext>
            </p:extLst>
          </p:nvPr>
        </p:nvGraphicFramePr>
        <p:xfrm>
          <a:off x="35496" y="1988840"/>
          <a:ext cx="9108000" cy="338328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1800" i="1" dirty="0" smtClean="0">
                          <a:latin typeface="Verdana" panose="020B0604030504040204" pitchFamily="34" charset="0"/>
                          <a:ea typeface="Verdana" panose="020B0604030504040204" pitchFamily="34" charset="0"/>
                          <a:cs typeface="Verdana" panose="020B0604030504040204" pitchFamily="34" charset="0"/>
                        </a:rPr>
                        <a:t>16</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algn="l"/>
                      <a:r>
                        <a:rPr lang="nl-NL" sz="1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Neh.8:17 Het volk trok uit en zij haalden het loof en maakten zich loofhutten, ieder op zijn dak, en in hun hoven en in de voorhoven van het huis Gods en op het plein van de Waterpoort en op het plein van de Efraïmpoort. </a:t>
                      </a:r>
                      <a:r>
                        <a:rPr lang="nl-NL" sz="1800" b="1"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1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gehele gemeente van hen die uit de ballingschap waren teruggekeerd, maakte loofhutten en woonde in de loofhutten. Zó hadden de Israëlieten niet gedaan sinds de dagen van Jozua, de zoon van </a:t>
                      </a:r>
                      <a:r>
                        <a:rPr lang="nl-NL" sz="18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Nun</a:t>
                      </a:r>
                      <a:r>
                        <a:rPr lang="nl-NL" sz="1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op die dag. Er heerste dus zeer grote vreugde </a:t>
                      </a:r>
                    </a:p>
                    <a:p>
                      <a:pPr algn="l"/>
                      <a:r>
                        <a:rPr lang="nl-NL" sz="1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1800" b="1" dirty="0" smtClean="0">
                          <a:solidFill>
                            <a:schemeClr val="bg1"/>
                          </a:solidFill>
                          <a:latin typeface="Verdana" panose="020B0604030504040204" pitchFamily="34" charset="0"/>
                          <a:ea typeface="Verdana" panose="020B0604030504040204" pitchFamily="34" charset="0"/>
                        </a:rPr>
                        <a:t>שִׂמְחָה גְּדוֹלָה מְאֹד</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Simchah</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gedolah</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meod</a:t>
                      </a:r>
                      <a:r>
                        <a:rPr lang="nl-NL" sz="1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1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Uit het boek der wet Gods las men elke dag voor, van de eerste tot de laatste dag; zij vierden zeven dagen feest, en op de achtste dag (</a:t>
                      </a:r>
                      <a:r>
                        <a:rPr lang="he-IL" sz="1800" b="1" dirty="0" smtClean="0">
                          <a:solidFill>
                            <a:schemeClr val="bg1"/>
                          </a:solidFill>
                          <a:latin typeface="Verdana" panose="020B0604030504040204" pitchFamily="34" charset="0"/>
                          <a:ea typeface="Verdana" panose="020B0604030504040204" pitchFamily="34" charset="0"/>
                        </a:rPr>
                        <a:t>וּבַיּוֹם הַשְּׁמִינִי</a:t>
                      </a:r>
                      <a:r>
                        <a:rPr lang="nl-NL" sz="1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was er een feestelijke vergadering, volgens het voorschrift.</a:t>
                      </a:r>
                      <a:endParaRPr lang="nl-NL" sz="18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1677186473"/>
              </p:ext>
            </p:extLst>
          </p:nvPr>
        </p:nvGraphicFramePr>
        <p:xfrm>
          <a:off x="35496" y="5589240"/>
          <a:ext cx="9108000" cy="118872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17</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Ezech.43:27 </a:t>
                      </a:r>
                      <a:r>
                        <a:rPr lang="nl-NL" i="1" dirty="0" smtClean="0">
                          <a:effectLst/>
                          <a:latin typeface="Verdana" panose="020B0604030504040204" pitchFamily="34" charset="0"/>
                          <a:ea typeface="Verdana" panose="020B0604030504040204" pitchFamily="34" charset="0"/>
                          <a:cs typeface="Verdana" panose="020B0604030504040204" pitchFamily="34" charset="0"/>
                        </a:rPr>
                        <a:t>En wanneer men die dagen voleindigd heeft, dan zullen de priesters 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בַיּוֹם הַשְּׁמִינִי</a:t>
                      </a:r>
                      <a:r>
                        <a:rPr lang="nl-NL" i="1" dirty="0" smtClean="0">
                          <a:effectLst/>
                          <a:latin typeface="Verdana" panose="020B0604030504040204" pitchFamily="34" charset="0"/>
                          <a:ea typeface="Verdana" panose="020B0604030504040204" pitchFamily="34" charset="0"/>
                          <a:cs typeface="Verdana" panose="020B0604030504040204" pitchFamily="34" charset="0"/>
                        </a:rPr>
                        <a:t>) en </a:t>
                      </a:r>
                      <a:r>
                        <a:rPr lang="nl-NL" i="1" dirty="0" smtClean="0">
                          <a:effectLst/>
                          <a:latin typeface="Verdana" panose="020B0604030504040204" pitchFamily="34" charset="0"/>
                          <a:ea typeface="Verdana" panose="020B0604030504040204" pitchFamily="34" charset="0"/>
                          <a:cs typeface="Verdana" panose="020B0604030504040204" pitchFamily="34" charset="0"/>
                        </a:rPr>
                        <a:t>daarna, op het altaar uw brandoffers en uw vredeoffers bereiden, en Ik zal een behagen in u hebben, luidt het woord van de Here </a:t>
                      </a:r>
                      <a:r>
                        <a:rPr lang="nl-NL" i="1" dirty="0" err="1" smtClean="0">
                          <a:effectLst/>
                          <a:latin typeface="Verdana" panose="020B0604030504040204" pitchFamily="34" charset="0"/>
                          <a:ea typeface="Verdana" panose="020B0604030504040204" pitchFamily="34" charset="0"/>
                          <a:cs typeface="Verdana" panose="020B0604030504040204" pitchFamily="34" charset="0"/>
                        </a:rPr>
                        <a:t>Here</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sp>
        <p:nvSpPr>
          <p:cNvPr id="7" name="Tekstvak 6"/>
          <p:cNvSpPr txBox="1"/>
          <p:nvPr/>
        </p:nvSpPr>
        <p:spPr>
          <a:xfrm>
            <a:off x="2555776" y="44624"/>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Reiniging tempel voltooid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2562527" y="1628800"/>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Sjemini Atseret =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2562527" y="5229200"/>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Reiniging van de tempel voltooid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12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 15"/>
          <p:cNvGraphicFramePr>
            <a:graphicFrameLocks noGrp="1"/>
          </p:cNvGraphicFramePr>
          <p:nvPr>
            <p:extLst>
              <p:ext uri="{D42A27DB-BD31-4B8C-83A1-F6EECF244321}">
                <p14:modId xmlns:p14="http://schemas.microsoft.com/office/powerpoint/2010/main" val="2229465054"/>
              </p:ext>
            </p:extLst>
          </p:nvPr>
        </p:nvGraphicFramePr>
        <p:xfrm>
          <a:off x="35496" y="548680"/>
          <a:ext cx="9108000" cy="91440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18</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Lucas 1: 59 </a:t>
                      </a:r>
                      <a:r>
                        <a:rPr lang="nl-NL" i="1" dirty="0" smtClean="0">
                          <a:effectLst/>
                          <a:latin typeface="Verdana" panose="020B0604030504040204" pitchFamily="34" charset="0"/>
                          <a:ea typeface="Verdana" panose="020B0604030504040204" pitchFamily="34" charset="0"/>
                          <a:cs typeface="Verdana" panose="020B0604030504040204" pitchFamily="34" charset="0"/>
                        </a:rPr>
                        <a:t>En het geschiedde, toen de achtste dag was aangebroken, dat zij kwamen om het kind te besnijden, en zij wilden het naar de naam van zijn vader Zacharias noemen.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2951931056"/>
              </p:ext>
            </p:extLst>
          </p:nvPr>
        </p:nvGraphicFramePr>
        <p:xfrm>
          <a:off x="35496" y="2594521"/>
          <a:ext cx="9108000" cy="91440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19</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Handelingen 7:8 </a:t>
                      </a:r>
                      <a:r>
                        <a:rPr lang="nl-NL" i="1" dirty="0" smtClean="0">
                          <a:effectLst/>
                          <a:latin typeface="Verdana" panose="020B0604030504040204" pitchFamily="34" charset="0"/>
                          <a:ea typeface="Verdana" panose="020B0604030504040204" pitchFamily="34" charset="0"/>
                          <a:cs typeface="Verdana" panose="020B0604030504040204" pitchFamily="34" charset="0"/>
                        </a:rPr>
                        <a:t>En Hij gaf hem het verbond der besnijdenis; en aldus verwekte hij Isaak en besneed hem op de achtste dag; en Isaak verwekte Jakob en Jakob de twaalf aartsvaders.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sp>
        <p:nvSpPr>
          <p:cNvPr id="3" name="Tekstvak 2"/>
          <p:cNvSpPr txBox="1"/>
          <p:nvPr/>
        </p:nvSpPr>
        <p:spPr>
          <a:xfrm>
            <a:off x="2627784" y="188640"/>
            <a:ext cx="6516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Besnijdenis op de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2627784" y="2204864"/>
            <a:ext cx="6516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Besnijdenis op de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67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442657109"/>
              </p:ext>
            </p:extLst>
          </p:nvPr>
        </p:nvGraphicFramePr>
        <p:xfrm>
          <a:off x="323528" y="260648"/>
          <a:ext cx="8424936" cy="4406895"/>
        </p:xfrm>
        <a:graphic>
          <a:graphicData uri="http://schemas.openxmlformats.org/drawingml/2006/table">
            <a:tbl>
              <a:tblPr firstRow="1" bandRow="1">
                <a:tableStyleId>{5C22544A-7EE6-4342-B048-85BDC9FD1C3A}</a:tableStyleId>
              </a:tblPr>
              <a:tblGrid>
                <a:gridCol w="7895462"/>
                <a:gridCol w="529474"/>
              </a:tblGrid>
              <a:tr h="489655">
                <a:tc>
                  <a:txBody>
                    <a:bodyPr/>
                    <a:lstStyle/>
                    <a:p>
                      <a:pPr algn="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Voltooiing</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wijding priesterdienst op 8</a:t>
                      </a:r>
                      <a:r>
                        <a:rPr lang="nl-NL" sz="24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 </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r h="4896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Voltooiing</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reiniging nazireeërs op 8</a:t>
                      </a:r>
                      <a:r>
                        <a:rPr lang="nl-NL" sz="24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  </a:t>
                      </a: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r h="4896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Voltooiing</a:t>
                      </a:r>
                      <a:r>
                        <a:rPr lang="nl-NL" sz="24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einiging tempel op 8</a:t>
                      </a:r>
                      <a:r>
                        <a:rPr lang="nl-NL" sz="24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 </a:t>
                      </a: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r h="4896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Voltooiing</a:t>
                      </a:r>
                      <a:r>
                        <a:rPr lang="nl-NL" sz="24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inwijding tempel op 8</a:t>
                      </a:r>
                      <a:r>
                        <a:rPr lang="nl-NL" sz="24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 </a:t>
                      </a: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r h="4896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Voltooiing</a:t>
                      </a:r>
                      <a:r>
                        <a:rPr lang="nl-NL" sz="24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einiging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zaraat</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24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 </a:t>
                      </a: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r h="4896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2400" b="1" smtClean="0">
                          <a:solidFill>
                            <a:srgbClr val="FFFF00"/>
                          </a:solidFill>
                          <a:latin typeface="Verdana" panose="020B0604030504040204" pitchFamily="34" charset="0"/>
                          <a:ea typeface="Verdana" panose="020B0604030504040204" pitchFamily="34" charset="0"/>
                          <a:cs typeface="Verdana" panose="020B0604030504040204" pitchFamily="34" charset="0"/>
                        </a:rPr>
                        <a:t>Voltooiing</a:t>
                      </a:r>
                      <a:r>
                        <a:rPr lang="nl-NL" sz="2400" b="1" smtClean="0">
                          <a:solidFill>
                            <a:schemeClr val="bg1"/>
                          </a:solidFill>
                          <a:latin typeface="Verdana" panose="020B0604030504040204" pitchFamily="34" charset="0"/>
                          <a:ea typeface="Verdana" panose="020B0604030504040204" pitchFamily="34" charset="0"/>
                          <a:cs typeface="Verdana" panose="020B0604030504040204" pitchFamily="34" charset="0"/>
                        </a:rPr>
                        <a:t> reiniging na vloeiingen</a:t>
                      </a:r>
                      <a:r>
                        <a:rPr lang="nl-NL" sz="2400" b="1" baseline="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smtClean="0">
                          <a:solidFill>
                            <a:schemeClr val="bg1"/>
                          </a:solidFill>
                          <a:latin typeface="Verdana" panose="020B0604030504040204" pitchFamily="34" charset="0"/>
                          <a:ea typeface="Verdana" panose="020B0604030504040204" pitchFamily="34" charset="0"/>
                          <a:cs typeface="Verdana" panose="020B0604030504040204" pitchFamily="34" charset="0"/>
                        </a:rPr>
                        <a:t> op 8</a:t>
                      </a:r>
                      <a:r>
                        <a:rPr lang="nl-NL" sz="2400" b="1" baseline="3000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smtClean="0">
                          <a:solidFill>
                            <a:schemeClr val="bg1"/>
                          </a:solidFill>
                          <a:latin typeface="Verdana" panose="020B0604030504040204" pitchFamily="34" charset="0"/>
                          <a:ea typeface="Verdana" panose="020B0604030504040204" pitchFamily="34" charset="0"/>
                          <a:cs typeface="Verdana" panose="020B0604030504040204" pitchFamily="34" charset="0"/>
                        </a:rPr>
                        <a:t> dag </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r h="4896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Eerstelingen voor de HERE op de 8</a:t>
                      </a:r>
                      <a:r>
                        <a:rPr lang="nl-NL" sz="24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a:t>
                      </a: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r h="489655">
                <a:tc>
                  <a:txBody>
                    <a:bodyPr/>
                    <a:lstStyle/>
                    <a:p>
                      <a:pPr algn="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Besnijdenis op 8</a:t>
                      </a:r>
                      <a:r>
                        <a:rPr lang="nl-NL" sz="24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 </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r h="4896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Sjemini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atseret</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als</a:t>
                      </a: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slotfeest </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8</a:t>
                      </a:r>
                      <a:r>
                        <a:rPr lang="nl-NL" sz="24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  </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c>
                  <a:txBody>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sp>
        <p:nvSpPr>
          <p:cNvPr id="3" name="Ondertitel 2"/>
          <p:cNvSpPr txBox="1">
            <a:spLocks/>
          </p:cNvSpPr>
          <p:nvPr/>
        </p:nvSpPr>
        <p:spPr>
          <a:xfrm>
            <a:off x="0" y="4869160"/>
            <a:ext cx="9144000" cy="7200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Reiniging &amp; Heiliging</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89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fbeeldingsresultaat voor plowed field">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2" t="5840" r="-452"/>
          <a:stretch/>
        </p:blipFill>
        <p:spPr bwMode="auto">
          <a:xfrm>
            <a:off x="-35133" y="-11723"/>
            <a:ext cx="9247954" cy="5805264"/>
          </a:xfrm>
          <a:prstGeom prst="rect">
            <a:avLst/>
          </a:prstGeom>
          <a:noFill/>
          <a:extLst>
            <a:ext uri="{909E8E84-426E-40DD-AFC4-6F175D3DCCD1}">
              <a14:hiddenFill xmlns:a14="http://schemas.microsoft.com/office/drawing/2010/main">
                <a:solidFill>
                  <a:srgbClr val="FFFFFF"/>
                </a:solidFill>
              </a14:hiddenFill>
            </a:ext>
          </a:extLst>
        </p:spPr>
      </p:pic>
      <p:sp>
        <p:nvSpPr>
          <p:cNvPr id="3" name="Ondertitel 2"/>
          <p:cNvSpPr txBox="1">
            <a:spLocks/>
          </p:cNvSpPr>
          <p:nvPr/>
        </p:nvSpPr>
        <p:spPr>
          <a:xfrm>
            <a:off x="-58688" y="39252"/>
            <a:ext cx="9144000" cy="144553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Reiniging &amp; Heiliging</a:t>
            </a:r>
          </a:p>
          <a:p>
            <a:pPr marL="0" indent="0" algn="ctr">
              <a:buNone/>
            </a:pP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land is geploegd en er is gezaaid</a:t>
            </a:r>
          </a:p>
          <a:p>
            <a:pPr marL="0" indent="0" algn="ctr">
              <a:buNone/>
            </a:pP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Nu wachten we op regen</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800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fbeeldingsresultaat voor arrows cycle anim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24" y="1568591"/>
            <a:ext cx="6192688" cy="596486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971600" y="3515524"/>
            <a:ext cx="2304256" cy="1569660"/>
          </a:xfrm>
          <a:prstGeom prst="rect">
            <a:avLst/>
          </a:prstGeom>
          <a:noFill/>
        </p:spPr>
        <p:txBody>
          <a:bodyPr wrap="square" rtlCol="0">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Voltooien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opnieuw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beginnen</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vak 4"/>
          <p:cNvSpPr txBox="1"/>
          <p:nvPr/>
        </p:nvSpPr>
        <p:spPr>
          <a:xfrm>
            <a:off x="5364088" y="3140968"/>
            <a:ext cx="3168352" cy="1938992"/>
          </a:xfrm>
          <a:prstGeom prst="rect">
            <a:avLst/>
          </a:prstGeom>
          <a:noFill/>
        </p:spPr>
        <p:txBody>
          <a:bodyPr wrap="square" rtlCol="0">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cyclus die overeenkomt met de cyclus van de vroege en late regens</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06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3000"/>
                                        <p:tgtEl>
                                          <p:spTgt spid="512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7504" y="260648"/>
            <a:ext cx="8856984" cy="2246769"/>
          </a:xfrm>
          <a:prstGeom prst="rect">
            <a:avLst/>
          </a:prstGeom>
          <a:solidFill>
            <a:srgbClr val="303C18"/>
          </a:solidFill>
        </p:spPr>
        <p:txBody>
          <a:bodyPr wrap="square">
            <a:spAutoFit/>
          </a:bodyPr>
          <a:lstStyle/>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Deut.11: </a:t>
            </a:r>
            <a:r>
              <a:rPr lang="nl-NL" sz="2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Indien gij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nu aandachtig luistert naar de geboden</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die ik u heden opleg,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zodat gij de Here, uw God, liefhebt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en Hem dient met uw ganse hart en uw ganse ziel, </a:t>
            </a:r>
            <a:r>
              <a:rPr lang="nl-NL" sz="2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dan zal Ik de regen voor uw land op zijn tijd geven,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de vroege en de late regen</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zodat gij uw koren en uw most en uw olie kunt inzamelen, </a:t>
            </a:r>
            <a:r>
              <a:rPr lang="nl-NL" sz="2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en Ik zal op uw veld gras geven voor uw vee, zodat gij kunt eten en verzadigd worden. </a:t>
            </a:r>
          </a:p>
        </p:txBody>
      </p:sp>
      <p:sp>
        <p:nvSpPr>
          <p:cNvPr id="4" name="Rechthoek 3"/>
          <p:cNvSpPr/>
          <p:nvPr/>
        </p:nvSpPr>
        <p:spPr>
          <a:xfrm>
            <a:off x="107504" y="2492896"/>
            <a:ext cx="8856984" cy="3170099"/>
          </a:xfrm>
          <a:prstGeom prst="rect">
            <a:avLst/>
          </a:prstGeom>
          <a:solidFill>
            <a:srgbClr val="303C18"/>
          </a:solidFill>
        </p:spPr>
        <p:txBody>
          <a:bodyPr wrap="square">
            <a:spAutoFit/>
          </a:bodyPr>
          <a:lstStyle/>
          <a:p>
            <a:pPr algn="ctr"/>
            <a:endParaRPr lang="nl-NL" sz="4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4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de verbinding </a:t>
            </a:r>
          </a:p>
          <a:p>
            <a:pPr algn="ctr"/>
            <a:r>
              <a:rPr lang="nl-NL" sz="4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met de Allerhoogste </a:t>
            </a:r>
          </a:p>
          <a:p>
            <a:pPr algn="ctr"/>
            <a:r>
              <a:rPr lang="nl-NL" sz="4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ligt grote zegen</a:t>
            </a:r>
          </a:p>
          <a:p>
            <a:pPr algn="ctr"/>
            <a:endParaRPr lang="nl-NL" sz="4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71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hthoek 1"/>
              <p:cNvSpPr/>
              <p:nvPr/>
            </p:nvSpPr>
            <p:spPr>
              <a:xfrm>
                <a:off x="304800" y="188640"/>
                <a:ext cx="8515672" cy="830997"/>
              </a:xfrm>
              <a:prstGeom prst="rect">
                <a:avLst/>
              </a:prstGeom>
              <a:solidFill>
                <a:srgbClr val="303C18"/>
              </a:solidFill>
            </p:spPr>
            <p:txBody>
              <a:bodyPr wrap="square">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Sjemonèh</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sz="2400" b="1" dirty="0">
                    <a:solidFill>
                      <a:schemeClr val="bg1"/>
                    </a:solidFill>
                  </a:rPr>
                  <a:t>שְׁמֹנָה</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acht</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en-US" sz="2400" i="1" dirty="0" smtClean="0">
                        <a:solidFill>
                          <a:schemeClr val="bg1"/>
                        </a:solidFill>
                        <a:latin typeface="Cambria Math"/>
                        <a:ea typeface="Verdana" panose="020B0604030504040204" pitchFamily="34" charset="0"/>
                        <a:cs typeface="Verdana" panose="020B0604030504040204" pitchFamily="34" charset="0"/>
                        <a:sym typeface="Wingdings"/>
                      </a:rPr>
                      <m:t></m:t>
                    </m:r>
                  </m:oMath>
                </a14:m>
                <a:r>
                  <a:rPr lang="en-US" sz="24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sjèmen</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sz="2400" b="1" dirty="0" smtClean="0">
                    <a:solidFill>
                      <a:schemeClr val="bg1"/>
                    </a:solidFill>
                  </a:rPr>
                  <a:t>שֶׁמֶן</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vet, </a:t>
                </a:r>
                <a:r>
                  <a:rPr lang="en-US" sz="24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olie</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vet </a:t>
                </a:r>
                <a:r>
                  <a:rPr lang="en-US" sz="24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worden</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bedekken</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met vet, </a:t>
                </a:r>
                <a:r>
                  <a:rPr lang="en-US" sz="24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overvloed</a:t>
                </a:r>
                <a:r>
                  <a:rPr lang="en-US"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mc:Choice>
        <mc:Fallback>
          <p:sp>
            <p:nvSpPr>
              <p:cNvPr id="2" name="Rechthoek 1"/>
              <p:cNvSpPr>
                <a:spLocks noRot="1" noChangeAspect="1" noMove="1" noResize="1" noEditPoints="1" noAdjustHandles="1" noChangeArrowheads="1" noChangeShapeType="1" noTextEdit="1"/>
              </p:cNvSpPr>
              <p:nvPr/>
            </p:nvSpPr>
            <p:spPr>
              <a:xfrm>
                <a:off x="304800" y="188640"/>
                <a:ext cx="8515672" cy="830997"/>
              </a:xfrm>
              <a:prstGeom prst="rect">
                <a:avLst/>
              </a:prstGeom>
              <a:blipFill rotWithShape="1">
                <a:blip r:embed="rId2"/>
                <a:stretch>
                  <a:fillRect l="-1074" t="-6618" r="-1074" b="-16176"/>
                </a:stretch>
              </a:blipFill>
            </p:spPr>
            <p:txBody>
              <a:bodyPr/>
              <a:lstStyle/>
              <a:p>
                <a:r>
                  <a:rPr lang="nl-NL">
                    <a:noFill/>
                  </a:rPr>
                  <a:t> </a:t>
                </a:r>
              </a:p>
            </p:txBody>
          </p:sp>
        </mc:Fallback>
      </mc:AlternateContent>
      <p:sp>
        <p:nvSpPr>
          <p:cNvPr id="9" name="Rectangle 2"/>
          <p:cNvSpPr>
            <a:spLocks noChangeArrowheads="1"/>
          </p:cNvSpPr>
          <p:nvPr/>
        </p:nvSpPr>
        <p:spPr bwMode="auto">
          <a:xfrm>
            <a:off x="304800" y="2204864"/>
            <a:ext cx="8515672" cy="1815882"/>
          </a:xfrm>
          <a:prstGeom prst="rect">
            <a:avLst/>
          </a:prstGeom>
          <a:solidFill>
            <a:srgbClr val="303C18"/>
          </a:solidFill>
          <a:ln>
            <a:noFill/>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he-IL" altLang="nl-NL" sz="4000" b="1"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Arial" pitchFamily="34" charset="0"/>
              </a:rPr>
              <a:t>טוֹב</a:t>
            </a:r>
            <a:r>
              <a:rPr kumimoji="0" lang="he-IL" altLang="nl-NL" sz="4000" b="1" i="0" u="none" strike="noStrike" cap="none" normalizeH="0" baseline="0" dirty="0" smtClean="0">
                <a:ln>
                  <a:noFill/>
                </a:ln>
                <a:solidFill>
                  <a:srgbClr val="FFFF00"/>
                </a:solidFill>
                <a:effectLst/>
                <a:latin typeface="Verdana" panose="020B0604030504040204" pitchFamily="34" charset="0"/>
                <a:ea typeface="Verdana" panose="020B0604030504040204" pitchFamily="34" charset="0"/>
                <a:cs typeface="Arial" pitchFamily="34" charset="0"/>
              </a:rPr>
              <a:t> שֵׁם</a:t>
            </a:r>
            <a:r>
              <a:rPr kumimoji="0" lang="he-IL" altLang="nl-NL" sz="4000" b="1"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Arial" pitchFamily="34" charset="0"/>
              </a:rPr>
              <a:t>, מ</a:t>
            </a:r>
            <a:r>
              <a:rPr kumimoji="0" lang="he-IL" altLang="nl-NL" sz="4000" b="1" i="0" u="none" strike="noStrike" cap="none" normalizeH="0" baseline="0" dirty="0" smtClean="0">
                <a:ln>
                  <a:noFill/>
                </a:ln>
                <a:solidFill>
                  <a:srgbClr val="FFFF00"/>
                </a:solidFill>
                <a:effectLst/>
                <a:latin typeface="Verdana" panose="020B0604030504040204" pitchFamily="34" charset="0"/>
                <a:ea typeface="Verdana" panose="020B0604030504040204" pitchFamily="34" charset="0"/>
                <a:cs typeface="Arial" pitchFamily="34" charset="0"/>
              </a:rPr>
              <a:t>ִשֶּׁמ</a:t>
            </a:r>
            <a:r>
              <a:rPr kumimoji="0" lang="he-IL" altLang="nl-NL" sz="4000" b="1"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Arial" pitchFamily="34" charset="0"/>
              </a:rPr>
              <a:t>ֶן טוֹב</a:t>
            </a:r>
            <a:endParaRPr kumimoji="0" lang="nl-NL" altLang="nl-NL" sz="4000" b="1"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nl-NL" alt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Tov</a:t>
            </a:r>
            <a:r>
              <a:rPr lang="nl-NL" alt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altLang="nl-NL" sz="24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sjèm</a:t>
            </a:r>
            <a:r>
              <a:rPr lang="nl-NL" alt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mi </a:t>
            </a:r>
            <a:r>
              <a:rPr lang="nl-NL" altLang="nl-NL" sz="24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sjèm</a:t>
            </a:r>
            <a:r>
              <a:rPr lang="nl-NL" alt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nl-NL" alt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alt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tov</a:t>
            </a:r>
            <a:endParaRPr lang="nl-NL" alt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2400" b="1"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Goede</a:t>
            </a:r>
            <a:r>
              <a:rPr kumimoji="0" lang="nl-NL" altLang="nl-NL" sz="2400" b="1" i="0" u="none" strike="noStrike" cap="none" normalizeH="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 naam, uit olie goed</a:t>
            </a:r>
          </a:p>
          <a:p>
            <a:pPr fontAlgn="base">
              <a:spcBef>
                <a:spcPct val="0"/>
              </a:spcBef>
              <a:spcAft>
                <a:spcPct val="0"/>
              </a:spcAft>
            </a:pP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goede naam gaat boven goede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olie”</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Pred.7:1 (NV</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304800" y="4293096"/>
            <a:ext cx="8515672" cy="1323439"/>
          </a:xfrm>
          <a:prstGeom prst="rect">
            <a:avLst/>
          </a:prstGeom>
          <a:solidFill>
            <a:srgbClr val="303C18"/>
          </a:solidFill>
        </p:spPr>
        <p:txBody>
          <a:bodyPr wrap="square">
            <a:spAutoFit/>
          </a:bodyPr>
          <a:lstStyle/>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Jac.5:14 “Is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er iemand bij u ziek? Laat hij dan de oudsten der gemeente tot zich roepen, opdat zij over hem een gebed uitspreken en hem met </a:t>
            </a: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olie</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altLang="nl-NL" sz="2000" b="1" dirty="0">
                <a:solidFill>
                  <a:srgbClr val="FFFF00"/>
                </a:solidFill>
                <a:latin typeface="Verdana" panose="020B0604030504040204" pitchFamily="34" charset="0"/>
                <a:ea typeface="Verdana" panose="020B0604030504040204" pitchFamily="34" charset="0"/>
                <a:cs typeface="Arial" pitchFamily="34" charset="0"/>
              </a:rPr>
              <a:t>שֶּׁמֶן</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sjèmèn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zalven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sz="2000" b="1" dirty="0">
                <a:solidFill>
                  <a:srgbClr val="FFFF00"/>
                </a:solidFill>
                <a:latin typeface="Verdana" panose="020B0604030504040204" pitchFamily="34" charset="0"/>
                <a:ea typeface="Verdana" panose="020B0604030504040204" pitchFamily="34" charset="0"/>
              </a:rPr>
              <a:t>משׁח</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masjach</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0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naam</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altLang="nl-NL" sz="2000" b="1" dirty="0">
                <a:solidFill>
                  <a:srgbClr val="FFFF00"/>
                </a:solidFill>
                <a:latin typeface="Verdana" panose="020B0604030504040204" pitchFamily="34" charset="0"/>
                <a:ea typeface="Verdana" panose="020B0604030504040204" pitchFamily="34" charset="0"/>
                <a:cs typeface="Arial" pitchFamily="34" charset="0"/>
              </a:rPr>
              <a:t>שֵׁם</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sjèm</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des Heren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hthoek 11"/>
          <p:cNvSpPr/>
          <p:nvPr/>
        </p:nvSpPr>
        <p:spPr>
          <a:xfrm>
            <a:off x="304800" y="1087905"/>
            <a:ext cx="8515672" cy="461665"/>
          </a:xfrm>
          <a:prstGeom prst="rect">
            <a:avLst/>
          </a:prstGeom>
          <a:solidFill>
            <a:srgbClr val="303C18"/>
          </a:solidFill>
        </p:spPr>
        <p:txBody>
          <a:bodyPr wrap="square">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7: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volheid</a:t>
            </a:r>
            <a:endPar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304800" y="1628800"/>
            <a:ext cx="8515672" cy="461665"/>
          </a:xfrm>
          <a:prstGeom prst="rect">
            <a:avLst/>
          </a:prstGeom>
          <a:solidFill>
            <a:srgbClr val="303C18"/>
          </a:solidFill>
        </p:spPr>
        <p:txBody>
          <a:bodyPr wrap="square">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8: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overvloed</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perfectie</a:t>
            </a:r>
            <a:endPar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Gekromde PIJL-OMLAAG 13"/>
          <p:cNvSpPr/>
          <p:nvPr/>
        </p:nvSpPr>
        <p:spPr>
          <a:xfrm>
            <a:off x="1403648" y="2348880"/>
            <a:ext cx="1800200" cy="504056"/>
          </a:xfrm>
          <a:prstGeom prst="curved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2876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5" presetClass="entr" presetSubtype="0" repeatCount="indefinite"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27384"/>
            <a:ext cx="9144000" cy="6432530"/>
          </a:xfrm>
          <a:prstGeom prst="rect">
            <a:avLst/>
          </a:prstGeom>
          <a:solidFill>
            <a:srgbClr val="303C18"/>
          </a:solidFill>
        </p:spPr>
        <p:txBody>
          <a:bodyPr wrap="square">
            <a:spAutoFit/>
          </a:bodyPr>
          <a:lstStyle/>
          <a:p>
            <a:pPr algn="ctr"/>
            <a:r>
              <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rPr>
              <a:t>Joël </a:t>
            </a: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2:23</a:t>
            </a:r>
          </a:p>
          <a:p>
            <a:pPr algn="ctr"/>
            <a:endPar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he-IL" sz="3200" b="1" dirty="0" smtClean="0">
                <a:solidFill>
                  <a:schemeClr val="bg1"/>
                </a:solidFill>
                <a:latin typeface="Verdana" panose="020B0604030504040204" pitchFamily="34" charset="0"/>
                <a:ea typeface="Verdana" panose="020B0604030504040204" pitchFamily="34" charset="0"/>
              </a:rPr>
              <a:t>וּבְנֵי </a:t>
            </a:r>
            <a:r>
              <a:rPr lang="he-IL" sz="3200" b="1" dirty="0">
                <a:solidFill>
                  <a:schemeClr val="bg1"/>
                </a:solidFill>
                <a:latin typeface="Verdana" panose="020B0604030504040204" pitchFamily="34" charset="0"/>
                <a:ea typeface="Verdana" panose="020B0604030504040204" pitchFamily="34" charset="0"/>
              </a:rPr>
              <a:t>צִיּוֹן, גִּילוּ וְשִׂמְחוּ בַּיהוָה </a:t>
            </a:r>
            <a:r>
              <a:rPr lang="he-IL" sz="3200" b="1" dirty="0" smtClean="0">
                <a:solidFill>
                  <a:schemeClr val="bg1"/>
                </a:solidFill>
                <a:latin typeface="Verdana" panose="020B0604030504040204" pitchFamily="34" charset="0"/>
                <a:ea typeface="Verdana" panose="020B0604030504040204" pitchFamily="34" charset="0"/>
              </a:rPr>
              <a:t>אֱלֹהֵיכֶם</a:t>
            </a:r>
            <a:endPar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Oevné</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tsion</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giloe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we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simchoe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JHWH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elohèchem</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Kinderen van Sion, juicht, en verheugt u in de Ene, uw God </a:t>
            </a:r>
          </a:p>
          <a:p>
            <a:pPr algn="r"/>
            <a:r>
              <a:rPr lang="he-IL" sz="3200" b="1" dirty="0" smtClean="0">
                <a:solidFill>
                  <a:schemeClr val="bg1"/>
                </a:solidFill>
                <a:latin typeface="Verdana" panose="020B0604030504040204" pitchFamily="34" charset="0"/>
                <a:ea typeface="Verdana" panose="020B0604030504040204" pitchFamily="34" charset="0"/>
              </a:rPr>
              <a:t>כִּי-נָתַן לָכֶם אֶת-ה</a:t>
            </a:r>
            <a:r>
              <a:rPr lang="he-IL" sz="3200" b="1" dirty="0" smtClean="0">
                <a:solidFill>
                  <a:srgbClr val="FFFF00"/>
                </a:solidFill>
                <a:latin typeface="Verdana" panose="020B0604030504040204" pitchFamily="34" charset="0"/>
                <a:ea typeface="Verdana" panose="020B0604030504040204" pitchFamily="34" charset="0"/>
              </a:rPr>
              <a:t>ַמּוֹרֶה</a:t>
            </a:r>
            <a:r>
              <a:rPr lang="he-IL" sz="3200" b="1" dirty="0" smtClean="0">
                <a:solidFill>
                  <a:schemeClr val="bg1"/>
                </a:solidFill>
                <a:latin typeface="Verdana" panose="020B0604030504040204" pitchFamily="34" charset="0"/>
                <a:ea typeface="Verdana" panose="020B0604030504040204" pitchFamily="34" charset="0"/>
              </a:rPr>
              <a:t>, לִצְדָקָה</a:t>
            </a:r>
            <a:endPar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ki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natan</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lachèm</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et ha</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moréh</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tsedaqah</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want geven zal hij u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leraar</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ter gerechtigheid,-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he-IL" sz="3200" b="1" dirty="0" smtClean="0">
                <a:solidFill>
                  <a:schemeClr val="bg1"/>
                </a:solidFill>
                <a:latin typeface="Verdana" panose="020B0604030504040204" pitchFamily="34" charset="0"/>
                <a:ea typeface="Verdana" panose="020B0604030504040204" pitchFamily="34" charset="0"/>
              </a:rPr>
              <a:t>וַיּוֹרֶד </a:t>
            </a:r>
            <a:r>
              <a:rPr lang="he-IL" sz="3200" b="1" dirty="0">
                <a:solidFill>
                  <a:schemeClr val="bg1"/>
                </a:solidFill>
                <a:latin typeface="Verdana" panose="020B0604030504040204" pitchFamily="34" charset="0"/>
                <a:ea typeface="Verdana" panose="020B0604030504040204" pitchFamily="34" charset="0"/>
              </a:rPr>
              <a:t>לָכֶם, גֶּשֶׁם </a:t>
            </a:r>
            <a:r>
              <a:rPr lang="he-IL" sz="3200" b="1" dirty="0" smtClean="0">
                <a:solidFill>
                  <a:srgbClr val="FFFF00"/>
                </a:solidFill>
                <a:latin typeface="Verdana" panose="020B0604030504040204" pitchFamily="34" charset="0"/>
                <a:ea typeface="Verdana" panose="020B0604030504040204" pitchFamily="34" charset="0"/>
              </a:rPr>
              <a:t>מוֹרֶה</a:t>
            </a:r>
            <a:endParaRPr lang="nl-NL"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jored</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lachèm</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gesjem</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moréh</a:t>
            </a:r>
            <a:endPar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doen neerdalen zal hij voor u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stortbui van </a:t>
            </a:r>
            <a:r>
              <a:rPr lang="nl-NL" sz="2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herfstregen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r"/>
            <a:r>
              <a:rPr lang="he-IL" sz="3200" b="1" dirty="0" smtClean="0">
                <a:solidFill>
                  <a:schemeClr val="bg1"/>
                </a:solidFill>
                <a:latin typeface="Verdana" panose="020B0604030504040204" pitchFamily="34" charset="0"/>
                <a:ea typeface="Verdana" panose="020B0604030504040204" pitchFamily="34" charset="0"/>
              </a:rPr>
              <a:t>וּמַלְקוֹשׁ—בָּרִאשׁוֹן</a:t>
            </a:r>
            <a:endParaRPr lang="nl-NL" sz="3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o</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emalkosj</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ba</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risjon</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lenteregen, als in het eerst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(NV)</a:t>
            </a:r>
          </a:p>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226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1556792"/>
            <a:ext cx="8568952" cy="1015663"/>
          </a:xfrm>
          <a:prstGeom prst="rect">
            <a:avLst/>
          </a:prstGeom>
          <a:solidFill>
            <a:srgbClr val="303C18"/>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Joh.14:26 “maar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Trooster</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 heilige Geest, die de Vader zenden zal in mijn naam,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die zal u alles leren</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u te binnen brengen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al</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wat Ik u gezegd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heb</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323528" y="2773377"/>
            <a:ext cx="8568952" cy="1015663"/>
          </a:xfrm>
          <a:prstGeom prst="rect">
            <a:avLst/>
          </a:prstGeom>
          <a:solidFill>
            <a:srgbClr val="303C18"/>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Joh.15:26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Wanneer de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Trooster</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komt, die Ik u zenden zal van de Vader, de Geest der Waarheid, die van de Vader uitgaat,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zal deze van Mij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getuigen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323528" y="404664"/>
            <a:ext cx="8568952" cy="1015663"/>
          </a:xfrm>
          <a:prstGeom prst="rect">
            <a:avLst/>
          </a:prstGeom>
          <a:solidFill>
            <a:srgbClr val="303C18"/>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Joh.14:“</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Wanneer gij Mij liefhebt, zult gij mijn geboden bewaren.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Ik zal de Vader bidden en Hij zal u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een andere Trooster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geven om tot in eeuwigheid bij u te zijn,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301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88640"/>
            <a:ext cx="2476960" cy="2246769"/>
          </a:xfrm>
          <a:prstGeom prst="rect">
            <a:avLst/>
          </a:prstGeom>
        </p:spPr>
        <p:txBody>
          <a:bodyPr wrap="none">
            <a:spAutoFit/>
          </a:bodyPr>
          <a:lstStyle/>
          <a:p>
            <a:pPr lvl="0" algn="ctr"/>
            <a:r>
              <a:rPr lang="he-IL" sz="4400" b="1" dirty="0" smtClean="0">
                <a:solidFill>
                  <a:srgbClr val="FFFF00"/>
                </a:solidFill>
                <a:latin typeface="Verdana" panose="020B0604030504040204" pitchFamily="34" charset="0"/>
                <a:ea typeface="Verdana" panose="020B0604030504040204" pitchFamily="34" charset="0"/>
              </a:rPr>
              <a:t>מוֹרֶה</a:t>
            </a:r>
            <a:endParaRPr lang="nl-NL" sz="4400" b="1" dirty="0" smtClean="0">
              <a:solidFill>
                <a:srgbClr val="FFFF00"/>
              </a:solidFill>
              <a:latin typeface="Verdana" panose="020B0604030504040204" pitchFamily="34" charset="0"/>
              <a:ea typeface="Verdana" panose="020B0604030504040204" pitchFamily="34" charset="0"/>
            </a:endParaRPr>
          </a:p>
          <a:p>
            <a:pPr lvl="0" algn="ctr"/>
            <a:r>
              <a:rPr lang="nl-NL" sz="2400" b="1" dirty="0" err="1">
                <a:solidFill>
                  <a:srgbClr val="FFFF00"/>
                </a:solidFill>
                <a:latin typeface="Verdana" panose="020B0604030504040204" pitchFamily="34" charset="0"/>
                <a:ea typeface="Verdana" panose="020B0604030504040204" pitchFamily="34" charset="0"/>
                <a:cs typeface="Verdana" panose="020B0604030504040204" pitchFamily="34" charset="0"/>
              </a:rPr>
              <a:t>m</a:t>
            </a:r>
            <a:r>
              <a:rPr lang="nl-NL" sz="24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oréh</a:t>
            </a:r>
            <a:endPar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0" algn="ctr"/>
            <a:r>
              <a:rPr lang="nl-NL" sz="2400" b="1" dirty="0">
                <a:solidFill>
                  <a:srgbClr val="FFFF00"/>
                </a:solidFill>
                <a:latin typeface="Verdana" panose="020B0604030504040204" pitchFamily="34" charset="0"/>
                <a:ea typeface="Verdana" panose="020B0604030504040204" pitchFamily="34" charset="0"/>
                <a:cs typeface="Verdana" panose="020B0604030504040204" pitchFamily="34" charset="0"/>
              </a:rPr>
              <a:t>h</a:t>
            </a: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erfstregen</a:t>
            </a:r>
          </a:p>
          <a:p>
            <a:pPr lvl="0" algn="ctr"/>
            <a:r>
              <a:rPr lang="nl-NL" sz="2400" b="1" dirty="0">
                <a:solidFill>
                  <a:srgbClr val="FFFF00"/>
                </a:solidFill>
                <a:latin typeface="Verdana" panose="020B0604030504040204" pitchFamily="34" charset="0"/>
                <a:ea typeface="Verdana" panose="020B0604030504040204" pitchFamily="34" charset="0"/>
                <a:cs typeface="Verdana" panose="020B0604030504040204" pitchFamily="34" charset="0"/>
              </a:rPr>
              <a:t>v</a:t>
            </a: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roege regen</a:t>
            </a:r>
          </a:p>
          <a:p>
            <a:pPr lvl="0" algn="ctr"/>
            <a:r>
              <a:rPr lang="nl-NL"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leraar</a:t>
            </a:r>
            <a:endParaRPr lang="nl-NL" sz="24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3776518" y="3284984"/>
            <a:ext cx="4467890" cy="1938992"/>
          </a:xfrm>
          <a:prstGeom prst="rect">
            <a:avLst/>
          </a:prstGeom>
        </p:spPr>
        <p:txBody>
          <a:bodyPr wrap="none">
            <a:spAutoFit/>
          </a:bodyPr>
          <a:lstStyle/>
          <a:p>
            <a:pPr lvl="0"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Dus met Sjemini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atseret</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bidden we om </a:t>
            </a:r>
          </a:p>
          <a:p>
            <a:pPr lvl="0"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leraar</a:t>
            </a:r>
          </a:p>
          <a:p>
            <a:pPr lvl="0" algn="ct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t</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 gerechtigheid </a:t>
            </a:r>
          </a:p>
          <a:p>
            <a:pPr lvl="0"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moréh</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li-</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tsedaqa</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235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258754536"/>
              </p:ext>
            </p:extLst>
          </p:nvPr>
        </p:nvGraphicFramePr>
        <p:xfrm>
          <a:off x="2699792" y="188640"/>
          <a:ext cx="6096000" cy="2225040"/>
        </p:xfrm>
        <a:graphic>
          <a:graphicData uri="http://schemas.openxmlformats.org/drawingml/2006/table">
            <a:tbl>
              <a:tblPr firstRow="1" bandRow="1">
                <a:tableStyleId>{00A15C55-8517-42AA-B614-E9B94910E393}</a:tableStyleId>
              </a:tblPr>
              <a:tblGrid>
                <a:gridCol w="762000"/>
                <a:gridCol w="762000"/>
                <a:gridCol w="762000"/>
                <a:gridCol w="762000"/>
                <a:gridCol w="762000"/>
                <a:gridCol w="762000"/>
                <a:gridCol w="762000"/>
                <a:gridCol w="762000"/>
              </a:tblGrid>
              <a:tr h="0">
                <a:tc gridSpan="8">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VOORJAARSFEESTEN</a:t>
                      </a:r>
                      <a:r>
                        <a:rPr lang="nl-NL" sz="3200" b="1" baseline="0"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7 WEKEN + 1</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r>
              <a:tr h="370840">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7</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14</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21</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28</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35</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42</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49</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50</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r>
              <a:tr h="370840">
                <a:tc>
                  <a:txBody>
                    <a:bodyPr/>
                    <a:lstStyle/>
                    <a:p>
                      <a:pPr algn="ctr"/>
                      <a:r>
                        <a:rPr lang="nl-NL" sz="3200" b="1" smtClean="0">
                          <a:latin typeface="Verdana" panose="020B0604030504040204" pitchFamily="34" charset="0"/>
                          <a:ea typeface="Verdana" panose="020B0604030504040204" pitchFamily="34" charset="0"/>
                          <a:cs typeface="Verdana" panose="020B0604030504040204" pitchFamily="34" charset="0"/>
                        </a:rPr>
                        <a:t>1</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2</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3</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4</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5</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6</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7</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8</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r>
            </a:tbl>
          </a:graphicData>
        </a:graphic>
      </p:graphicFrame>
      <p:graphicFrame>
        <p:nvGraphicFramePr>
          <p:cNvPr id="3" name="Tabel 2"/>
          <p:cNvGraphicFramePr>
            <a:graphicFrameLocks noGrp="1"/>
          </p:cNvGraphicFramePr>
          <p:nvPr>
            <p:extLst>
              <p:ext uri="{D42A27DB-BD31-4B8C-83A1-F6EECF244321}">
                <p14:modId xmlns:p14="http://schemas.microsoft.com/office/powerpoint/2010/main" val="1138267241"/>
              </p:ext>
            </p:extLst>
          </p:nvPr>
        </p:nvGraphicFramePr>
        <p:xfrm>
          <a:off x="179512" y="2564904"/>
          <a:ext cx="6096000" cy="1645920"/>
        </p:xfrm>
        <a:graphic>
          <a:graphicData uri="http://schemas.openxmlformats.org/drawingml/2006/table">
            <a:tbl>
              <a:tblPr firstRow="1" bandRow="1">
                <a:tableStyleId>{00A15C55-8517-42AA-B614-E9B94910E393}</a:tableStyleId>
              </a:tblPr>
              <a:tblGrid>
                <a:gridCol w="762000"/>
                <a:gridCol w="762000"/>
                <a:gridCol w="762000"/>
                <a:gridCol w="762000"/>
                <a:gridCol w="762000"/>
                <a:gridCol w="762000"/>
                <a:gridCol w="762000"/>
                <a:gridCol w="762000"/>
              </a:tblGrid>
              <a:tr h="0">
                <a:tc gridSpan="8">
                  <a:txBody>
                    <a:bodyPr/>
                    <a:lstStyle/>
                    <a:p>
                      <a:pPr algn="ctr"/>
                      <a:r>
                        <a:rPr lang="nl-NL" sz="3200" dirty="0" smtClean="0">
                          <a:latin typeface="Verdana" panose="020B0604030504040204" pitchFamily="34" charset="0"/>
                          <a:ea typeface="Verdana" panose="020B0604030504040204" pitchFamily="34" charset="0"/>
                          <a:cs typeface="Verdana" panose="020B0604030504040204" pitchFamily="34" charset="0"/>
                        </a:rPr>
                        <a:t>SOEKOT </a:t>
                      </a:r>
                    </a:p>
                    <a:p>
                      <a:pPr algn="ctr"/>
                      <a:r>
                        <a:rPr lang="nl-NL" sz="3200" dirty="0" smtClean="0">
                          <a:latin typeface="Verdana" panose="020B0604030504040204" pitchFamily="34" charset="0"/>
                          <a:ea typeface="Verdana" panose="020B0604030504040204" pitchFamily="34" charset="0"/>
                          <a:cs typeface="Verdana" panose="020B0604030504040204" pitchFamily="34" charset="0"/>
                        </a:rPr>
                        <a:t>7 DAGEN</a:t>
                      </a:r>
                      <a:r>
                        <a:rPr lang="nl-NL" sz="3200" baseline="0" dirty="0" smtClean="0">
                          <a:latin typeface="Verdana" panose="020B0604030504040204" pitchFamily="34" charset="0"/>
                          <a:ea typeface="Verdana" panose="020B0604030504040204" pitchFamily="34" charset="0"/>
                          <a:cs typeface="Verdana" panose="020B0604030504040204" pitchFamily="34" charset="0"/>
                        </a:rPr>
                        <a:t> + 1</a:t>
                      </a:r>
                      <a:endParaRPr lang="nl-NL" sz="3200"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r>
              <a:tr h="370840">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1</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2</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3</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4</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5</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6</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7</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c>
                  <a:txBody>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8</a:t>
                      </a:r>
                      <a:endParaRPr lang="nl-NL" sz="3200" b="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92D050"/>
                    </a:solidFill>
                  </a:tcPr>
                </a:tc>
              </a:tr>
            </a:tbl>
          </a:graphicData>
        </a:graphic>
      </p:graphicFrame>
      <p:sp>
        <p:nvSpPr>
          <p:cNvPr id="4" name="Rechthoek 3"/>
          <p:cNvSpPr/>
          <p:nvPr/>
        </p:nvSpPr>
        <p:spPr>
          <a:xfrm>
            <a:off x="107504" y="4365104"/>
            <a:ext cx="8856000" cy="1323439"/>
          </a:xfrm>
          <a:prstGeom prst="rect">
            <a:avLst/>
          </a:prstGeom>
          <a:solidFill>
            <a:srgbClr val="303C18"/>
          </a:solidFill>
          <a:scene3d>
            <a:camera prst="orthographicFront"/>
            <a:lightRig rig="threePt" dir="t"/>
          </a:scene3d>
          <a:sp3d>
            <a:bevelT prst="angle"/>
          </a:sp3d>
        </p:spPr>
        <p:txBody>
          <a:bodyPr wrap="square">
            <a:spAutoFit/>
          </a:bodyPr>
          <a:lstStyle/>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Lucas 6:38 </a:t>
            </a:r>
          </a:p>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Geeft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en u zal gegeven worden: een goede, gedrukte, geschudde,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overlopende maat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zal men in uw schoot geven. Want met de maat, waarmede gij meet, zal u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wedergemeten</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worden.</a:t>
            </a:r>
          </a:p>
        </p:txBody>
      </p:sp>
    </p:spTree>
    <p:extLst>
      <p:ext uri="{BB962C8B-B14F-4D97-AF65-F5344CB8AC3E}">
        <p14:creationId xmlns:p14="http://schemas.microsoft.com/office/powerpoint/2010/main" val="282731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8488" y="188640"/>
            <a:ext cx="8856000" cy="646331"/>
          </a:xfrm>
          <a:prstGeom prst="rect">
            <a:avLst/>
          </a:prstGeom>
          <a:solidFill>
            <a:srgbClr val="303C18"/>
          </a:solidFill>
          <a:scene3d>
            <a:camera prst="orthographicFront"/>
            <a:lightRig rig="threePt" dir="t"/>
          </a:scene3d>
          <a:sp3d>
            <a:bevelT prst="angle"/>
          </a:sp3d>
        </p:spPr>
        <p:txBody>
          <a:bodyPr wrap="square">
            <a:spAutoFit/>
          </a:bodyPr>
          <a:lstStyle/>
          <a:p>
            <a:pPr algn="ctr"/>
            <a:r>
              <a:rPr lang="nl-NL" sz="36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Wat is die extra ene dag?.</a:t>
            </a:r>
          </a:p>
        </p:txBody>
      </p:sp>
      <p:sp>
        <p:nvSpPr>
          <p:cNvPr id="5" name="Rechthoek 4"/>
          <p:cNvSpPr/>
          <p:nvPr/>
        </p:nvSpPr>
        <p:spPr>
          <a:xfrm>
            <a:off x="107504" y="908720"/>
            <a:ext cx="8856000" cy="1200329"/>
          </a:xfrm>
          <a:prstGeom prst="rect">
            <a:avLst/>
          </a:prstGeom>
          <a:solidFill>
            <a:srgbClr val="303C18"/>
          </a:solidFill>
          <a:scene3d>
            <a:camera prst="orthographicFront"/>
            <a:lightRig rig="threePt" dir="t"/>
          </a:scene3d>
          <a:sp3d>
            <a:bevelT prst="angle"/>
          </a:sp3d>
        </p:spPr>
        <p:txBody>
          <a:bodyPr wrap="square">
            <a:spAutoFit/>
          </a:bodyPr>
          <a:lstStyle/>
          <a:p>
            <a:pPr algn="ctr"/>
            <a:r>
              <a:rPr lang="nl-NL"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Sjavoeot</a:t>
            </a: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Pinksteren </a:t>
            </a: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Torah</a:t>
            </a: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Roeach haKodesj</a:t>
            </a:r>
          </a:p>
        </p:txBody>
      </p:sp>
      <p:sp>
        <p:nvSpPr>
          <p:cNvPr id="6" name="Rechthoek 5"/>
          <p:cNvSpPr/>
          <p:nvPr/>
        </p:nvSpPr>
        <p:spPr>
          <a:xfrm>
            <a:off x="107504" y="2228671"/>
            <a:ext cx="8856000" cy="1200329"/>
          </a:xfrm>
          <a:prstGeom prst="rect">
            <a:avLst/>
          </a:prstGeom>
          <a:solidFill>
            <a:srgbClr val="303C18"/>
          </a:solidFill>
          <a:scene3d>
            <a:camera prst="orthographicFront"/>
            <a:lightRig rig="threePt" dir="t"/>
          </a:scene3d>
          <a:sp3d>
            <a:bevelT prst="angle"/>
          </a:sp3d>
        </p:spPr>
        <p:txBody>
          <a:bodyPr wrap="square">
            <a:spAutoFit/>
          </a:bodyPr>
          <a:lstStyle/>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Sjemini Atseret </a:t>
            </a: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heilige vergadering van de achtste dag </a:t>
            </a: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leraar der gerechtigheid</a:t>
            </a:r>
            <a:endParaRPr lang="nl-NL" sz="2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78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960" y="764704"/>
            <a:ext cx="9105364" cy="3638837"/>
            <a:chOff x="3140" y="1123721"/>
            <a:chExt cx="9105364" cy="3638837"/>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 t="-5719" r="18273" b="17829"/>
            <a:stretch/>
          </p:blipFill>
          <p:spPr bwMode="auto">
            <a:xfrm>
              <a:off x="3140" y="1123721"/>
              <a:ext cx="9105364" cy="363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86122" y="2993840"/>
              <a:ext cx="704605" cy="69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kstvak 4"/>
          <p:cNvSpPr txBox="1"/>
          <p:nvPr/>
        </p:nvSpPr>
        <p:spPr>
          <a:xfrm>
            <a:off x="395536" y="5085184"/>
            <a:ext cx="5760640" cy="646331"/>
          </a:xfrm>
          <a:prstGeom prst="rect">
            <a:avLst/>
          </a:prstGeom>
          <a:solidFill>
            <a:schemeClr val="accent3">
              <a:lumMod val="50000"/>
            </a:schemeClr>
          </a:solidFill>
          <a:scene3d>
            <a:camera prst="perspectiveHeroicExtremeRightFacing">
              <a:rot lat="600000" lon="19532352"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nl-NL" sz="36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VOORJAARSFEESTEN</a:t>
            </a:r>
            <a:endParaRPr lang="nl-NL" sz="36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6228552" y="4725192"/>
            <a:ext cx="3312000" cy="432000"/>
          </a:xfrm>
          <a:prstGeom prst="rect">
            <a:avLst/>
          </a:prstGeom>
          <a:solidFill>
            <a:schemeClr val="accent4">
              <a:lumMod val="50000"/>
            </a:schemeClr>
          </a:solidFill>
          <a:scene3d>
            <a:camera prst="perspectiveHeroicExtremeRightFacing">
              <a:rot lat="600000" lon="19532352"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NAJAARSFEESTEN</a:t>
            </a:r>
            <a:endParaRPr lang="nl-NL" sz="2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827584" y="908720"/>
            <a:ext cx="2121055" cy="584775"/>
          </a:xfrm>
          <a:prstGeom prst="homePlate">
            <a:avLst/>
          </a:prstGeom>
          <a:solidFill>
            <a:srgbClr val="92D050"/>
          </a:solidFill>
        </p:spPr>
        <p:style>
          <a:lnRef idx="0">
            <a:schemeClr val="accent2"/>
          </a:lnRef>
          <a:fillRef idx="3">
            <a:schemeClr val="accent2"/>
          </a:fillRef>
          <a:effectRef idx="3">
            <a:schemeClr val="accent2"/>
          </a:effectRef>
          <a:fontRef idx="minor">
            <a:schemeClr val="lt1"/>
          </a:fontRef>
        </p:style>
        <p:txBody>
          <a:bodyPr vert="horz" wrap="square" rtlCol="0">
            <a:spAutoFit/>
          </a:bodyPr>
          <a:lstStyle/>
          <a:p>
            <a:pPr algn="r"/>
            <a:r>
              <a:rPr lang="nl-NL"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Sjabbat</a:t>
            </a:r>
            <a:endParaRPr lang="nl-NL" sz="3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08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3789040"/>
            <a:ext cx="9145016" cy="1938992"/>
          </a:xfrm>
          <a:prstGeom prst="rect">
            <a:avLst/>
          </a:prstGeom>
          <a:solidFill>
            <a:srgbClr val="303C18"/>
          </a:solidFill>
          <a:scene3d>
            <a:camera prst="orthographicFront"/>
            <a:lightRig rig="threePt" dir="t"/>
          </a:scene3d>
          <a:sp3d>
            <a:bevelT w="165100" prst="coolSlant"/>
          </a:sp3d>
        </p:spPr>
        <p:txBody>
          <a:bodyPr wrap="square" rtlCol="0">
            <a:spAutoFit/>
          </a:bodyPr>
          <a:lstStyle/>
          <a:p>
            <a:pPr algn="ct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Leviticus</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23:36</a:t>
            </a:r>
          </a:p>
          <a:p>
            <a:pPr algn="ct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De achtste dag moet je opnieuw als heilige dag samen vieren</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en ook dan moeten jullie een offergave aanbieden aan de HEER. Er zal dan een feestelijke samenkomst zijn en er mag niet gewerkt worden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39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op de eerste dag zal er rust zijn en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 achtste dag zal er rust zijn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554763"/>
            <a:ext cx="6895306" cy="273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2" y="29741"/>
            <a:ext cx="31337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7325721" y="2709227"/>
            <a:ext cx="1944216" cy="1569660"/>
          </a:xfrm>
          <a:prstGeom prst="rect">
            <a:avLst/>
          </a:prstGeom>
          <a:noFill/>
        </p:spPr>
        <p:txBody>
          <a:bodyPr wrap="square" rtlCol="0">
            <a:spAutoFit/>
          </a:bodyPr>
          <a:lstStyle/>
          <a:p>
            <a:pPr algn="ctr"/>
            <a:r>
              <a:rPr lang="nl-NL" sz="96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8</a:t>
            </a:r>
          </a:p>
        </p:txBody>
      </p:sp>
    </p:spTree>
    <p:extLst>
      <p:ext uri="{BB962C8B-B14F-4D97-AF65-F5344CB8AC3E}">
        <p14:creationId xmlns:p14="http://schemas.microsoft.com/office/powerpoint/2010/main" val="3024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00976146"/>
              </p:ext>
            </p:extLst>
          </p:nvPr>
        </p:nvGraphicFramePr>
        <p:xfrm>
          <a:off x="107504" y="-891480"/>
          <a:ext cx="8999984" cy="2746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vak 6"/>
          <p:cNvSpPr txBox="1"/>
          <p:nvPr/>
        </p:nvSpPr>
        <p:spPr>
          <a:xfrm>
            <a:off x="107504" y="1052736"/>
            <a:ext cx="7488832" cy="338554"/>
          </a:xfrm>
          <a:prstGeom prst="rect">
            <a:avLst/>
          </a:prstGeom>
          <a:solidFill>
            <a:srgbClr val="303C18"/>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Zeventig stieren geofferd (Jes.2:1-5; Micha 4:1-4)</a:t>
            </a:r>
            <a:endPar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7731968" y="1052736"/>
            <a:ext cx="1368000" cy="338554"/>
          </a:xfrm>
          <a:prstGeom prst="rect">
            <a:avLst/>
          </a:prstGeom>
          <a:solidFill>
            <a:srgbClr val="303C18"/>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stier</a:t>
            </a:r>
            <a:endPar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107504" y="1599183"/>
            <a:ext cx="7488832" cy="338554"/>
          </a:xfrm>
          <a:prstGeom prst="rect">
            <a:avLst/>
          </a:prstGeom>
          <a:solidFill>
            <a:srgbClr val="303C18"/>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volkeren naderen</a:t>
            </a:r>
            <a:endPar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7740352" y="1556792"/>
            <a:ext cx="1368000" cy="584775"/>
          </a:xfrm>
          <a:prstGeom prst="rect">
            <a:avLst/>
          </a:prstGeom>
          <a:solidFill>
            <a:srgbClr val="303C18"/>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volk nadert</a:t>
            </a:r>
            <a:endPar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kstvak 10"/>
          <p:cNvSpPr txBox="1"/>
          <p:nvPr/>
        </p:nvSpPr>
        <p:spPr>
          <a:xfrm>
            <a:off x="107504" y="2175247"/>
            <a:ext cx="7488832" cy="338554"/>
          </a:xfrm>
          <a:prstGeom prst="rect">
            <a:avLst/>
          </a:prstGeom>
          <a:solidFill>
            <a:srgbClr val="303C18"/>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Water </a:t>
            </a:r>
            <a:r>
              <a:rPr lang="nl-NL" sz="1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seremonie</a:t>
            </a:r>
            <a:endPar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kstvak 11"/>
          <p:cNvSpPr txBox="1"/>
          <p:nvPr/>
        </p:nvSpPr>
        <p:spPr>
          <a:xfrm>
            <a:off x="7740352" y="2132856"/>
            <a:ext cx="1368000" cy="584775"/>
          </a:xfrm>
          <a:prstGeom prst="rect">
            <a:avLst/>
          </a:prstGeom>
          <a:solidFill>
            <a:srgbClr val="303C18"/>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Gebed om regen</a:t>
            </a:r>
            <a:endPar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0" y="2780928"/>
            <a:ext cx="9144000" cy="3139321"/>
          </a:xfrm>
          <a:prstGeom prst="rect">
            <a:avLst/>
          </a:prstGeom>
          <a:solidFill>
            <a:srgbClr val="303C18"/>
          </a:solidFill>
        </p:spPr>
        <p:txBody>
          <a:bodyPr wrap="square">
            <a:spAutoFit/>
          </a:bodyPr>
          <a:lstStyle/>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Zach.14: </a:t>
            </a:r>
            <a:r>
              <a:rPr lang="nl-NL"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Allen</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die zijn overgebleven van al de volken, die tegen Jeruzalem zijn opgerukt, zullen van jaar tot jaar heentrekken om zich neer te buigen voor de Koning, de Here der heerscharen, en het </a:t>
            </a:r>
            <a:r>
              <a:rPr lang="nl-NL" b="1" i="1" dirty="0">
                <a:solidFill>
                  <a:srgbClr val="FFFF00"/>
                </a:solidFill>
                <a:latin typeface="Verdana" panose="020B0604030504040204" pitchFamily="34" charset="0"/>
                <a:ea typeface="Verdana" panose="020B0604030504040204" pitchFamily="34" charset="0"/>
                <a:cs typeface="Verdana" panose="020B0604030504040204" pitchFamily="34" charset="0"/>
              </a:rPr>
              <a:t>Loofhuttenfeest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te vieren. </a:t>
            </a:r>
            <a:r>
              <a:rPr lang="nl-NL"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Maar wie uit de geslachten der aarde niet naar Jeruzalem zal heentrekken om zich voor de Koning, de Here der heerscharen, neder te buigen, </a:t>
            </a:r>
            <a:r>
              <a:rPr lang="nl-NL" b="1" i="1" dirty="0">
                <a:solidFill>
                  <a:srgbClr val="FFFF00"/>
                </a:solidFill>
                <a:latin typeface="Verdana" panose="020B0604030504040204" pitchFamily="34" charset="0"/>
                <a:ea typeface="Verdana" panose="020B0604030504040204" pitchFamily="34" charset="0"/>
                <a:cs typeface="Verdana" panose="020B0604030504040204" pitchFamily="34" charset="0"/>
              </a:rPr>
              <a:t>op hem zal geen regen vallen</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en indien het geslacht der Egyptenaren niet zal heentrekken en komen, op wie geen (regen) valt, dan zal toch komen de plaag waarmee de Here de volken zal treffen, die niet heentrekken om het Loofhuttenfeest te vieren. </a:t>
            </a:r>
            <a:r>
              <a:rPr lang="nl-NL"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Dit zal de straf zijn van de Egyptenaren en van alle volken die niet heentrekken om het Loofhuttenfeest te vieren.</a:t>
            </a:r>
          </a:p>
        </p:txBody>
      </p:sp>
    </p:spTree>
    <p:extLst>
      <p:ext uri="{BB962C8B-B14F-4D97-AF65-F5344CB8AC3E}">
        <p14:creationId xmlns:p14="http://schemas.microsoft.com/office/powerpoint/2010/main" val="41653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6512" y="5747048"/>
            <a:ext cx="9180512" cy="1143000"/>
          </a:xfrm>
        </p:spPr>
        <p:txBody>
          <a:bodyPr/>
          <a:lstStyle/>
          <a:p>
            <a:endParaRPr lang="nl-NL"/>
          </a:p>
        </p:txBody>
      </p:sp>
      <p:sp>
        <p:nvSpPr>
          <p:cNvPr id="4" name="Tijdelijke aanduiding voor inhoud 2"/>
          <p:cNvSpPr txBox="1">
            <a:spLocks/>
          </p:cNvSpPr>
          <p:nvPr/>
        </p:nvSpPr>
        <p:spPr>
          <a:xfrm>
            <a:off x="179512" y="2420888"/>
            <a:ext cx="8748464" cy="2232248"/>
          </a:xfrm>
          <a:prstGeom prst="rect">
            <a:avLst/>
          </a:prstGeom>
          <a:solidFill>
            <a:srgbClr val="303C18"/>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Joël</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3:1,2</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Geschieden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zal het daarna </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dat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ik mijn Geest uitgiet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over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alle vlees,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dat uw zonen en uw dochters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profeteren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zullen;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uw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oudsten zullen dromen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dromen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uw uitgelezen jongelingen </a:t>
            </a:r>
            <a:b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zullen visioenen zien. Zelfs over de dienstknechten / en de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slavinnen, zal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ik in die dagen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mijn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Geest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uitgieten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(NV)</a:t>
            </a:r>
            <a:endPar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16" y="138052"/>
            <a:ext cx="89312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15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1124744"/>
            <a:ext cx="8712968" cy="1323439"/>
          </a:xfrm>
          <a:prstGeom prst="rect">
            <a:avLst/>
          </a:prstGeom>
          <a:solidFill>
            <a:srgbClr val="303C18"/>
          </a:solidFill>
        </p:spPr>
        <p:txBody>
          <a:bodyPr wrap="square">
            <a:spAutoFit/>
          </a:body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Gelijk een hinde die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naar waterbeken smacht, zo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smacht mijn ziel naar U, o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God.</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Mijn ziel dorst naar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God, naar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levende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God; wanneer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zal ik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komen 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voor Gods aangezicht verschijnen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(Psalm 42:1-2).</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1187624" y="404664"/>
            <a:ext cx="7236296" cy="400110"/>
          </a:xfrm>
          <a:prstGeom prst="rect">
            <a:avLst/>
          </a:prstGeom>
          <a:solidFill>
            <a:srgbClr val="303C18"/>
          </a:solidFill>
        </p:spPr>
        <p:txBody>
          <a:bodyPr wrap="square">
            <a:spAutoFit/>
          </a:body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alle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dorstigen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komt tot de wateren,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(Jes.55:1</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79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27384"/>
            <a:ext cx="9144000" cy="2308324"/>
          </a:xfrm>
          <a:prstGeom prst="rect">
            <a:avLst/>
          </a:prstGeom>
          <a:solidFill>
            <a:srgbClr val="303C18"/>
          </a:solidFill>
        </p:spPr>
        <p:txBody>
          <a:bodyPr wrap="square">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zien</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nu al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dat</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S</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jemini</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tseret</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verbonden</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met:</a:t>
            </a:r>
          </a:p>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overvloed</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perfectie</a:t>
            </a:r>
            <a:endPar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Olie</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sjèmen</a:t>
            </a:r>
            <a:endPar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Naam</a:t>
            </a:r>
            <a:r>
              <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Ha </a:t>
            </a:r>
            <a:r>
              <a:rPr lang="en-US" sz="24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a:t>
            </a:r>
            <a:endParaRPr lang="en-US"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291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612845"/>
            <a:ext cx="8496944" cy="4093428"/>
          </a:xfrm>
          <a:prstGeom prst="rect">
            <a:avLst/>
          </a:prstGeom>
          <a:solidFill>
            <a:srgbClr val="303C18"/>
          </a:solidFill>
        </p:spPr>
        <p:txBody>
          <a:bodyPr wrap="square">
            <a:spAutoFit/>
          </a:body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Want zoals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de regen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de sneeuw van de hemel neerdaalt en daarheen niet weerkeert, maar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doorvochtigt</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eerst de aarde en maakt haar vruchtbaar en doet haar uitspruiten en geeft zaad aan de zaaier en brood aan de eter,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alzo zal mijn woord</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dat uit mijn mond uitgaat, ook zijn; het zal niet ledig tot Mij wederkeren, maar het zal doen wat Mij behaagt en dat volbrengen, waartoe Ik het zend.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Want in vreugde zult gij uittrekken en in vrede geleid worden; de bergen en de heuvelen zullen voor u uitbreken in gejuich en alle bomen des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velds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zullen in de handen klappen.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Voor een doornstruik zal een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cypres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opschieten, voor een distel zal een mirt opschieten, en het zal de Here zijn tot een naam, tot een eeuwig teken, dat niet uitgeroeid zal worden. </a:t>
            </a:r>
            <a:r>
              <a:rPr lang="en-US"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(Jes.55:10-13</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1895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88640"/>
            <a:ext cx="8784976" cy="1323439"/>
          </a:xfrm>
          <a:prstGeom prst="rect">
            <a:avLst/>
          </a:prstGeom>
          <a:solidFill>
            <a:srgbClr val="303C18"/>
          </a:solidFill>
        </p:spPr>
        <p:txBody>
          <a:bodyPr wrap="square">
            <a:spAutoFit/>
          </a:body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maar wie gedronken heeft van het water, dat Ik hem zal geven, zal geen dorst krijgen in eeuwigheid, maar het water, dat Ik hem zal geven, zal in hem worden tot een fontein van water, dat springt ten eeuwigen leven. </a:t>
            </a:r>
            <a:r>
              <a:rPr lang="en-US"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4:14).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3469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1166843"/>
            <a:ext cx="8892480" cy="3477875"/>
          </a:xfrm>
          <a:prstGeom prst="rect">
            <a:avLst/>
          </a:prstGeom>
          <a:solidFill>
            <a:srgbClr val="303C18"/>
          </a:solidFill>
        </p:spPr>
        <p:txBody>
          <a:bodyPr wrap="square">
            <a:spAutoFit/>
          </a:body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Zie, God is mijn heil, ik vertrouw en vrees niet, want mijn sterkte en mijn psalm is de Here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Hij is mij tot heil geweest.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Dan zult gij met vreugde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water scheppen uit de bronnen des heils.</a:t>
            </a:r>
          </a:p>
          <a:p>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gij zult te dien dage zeggen: Looft de Here, roept zijn naam aan, maakt onder de volken zijn daden bekend, vermeldt, dat zijn naam verheven is.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Psalmzingt</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 Here, want Hij heeft grootse dingen gedaan; dit worde bekendgemaakt op de ganse aarde.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Juicht en jubelt, inwoners van Sion, want groot in uw midden is de Heilige Israëls.</a:t>
            </a:r>
          </a:p>
          <a:p>
            <a:r>
              <a:rPr lang="en-US"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(Jes.12:2-6</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2609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5536" y="116632"/>
            <a:ext cx="8352928" cy="1323439"/>
          </a:xfrm>
          <a:prstGeom prst="rect">
            <a:avLst/>
          </a:prstGeom>
          <a:solidFill>
            <a:srgbClr val="303C18"/>
          </a:solidFill>
        </p:spPr>
        <p:txBody>
          <a:bodyPr wrap="square">
            <a:spAutoFit/>
          </a:bodyPr>
          <a:lstStyle/>
          <a:p>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Want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Ik zal water gieten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op het dorstige en beken op het droge;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Ik zal mijn Geest uitgieten</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op uw nakroost en mijn zegen op uw nakomelingen.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Zij zullen uitspruiten tussen het gras, als populieren langs de beken. </a:t>
            </a:r>
            <a:r>
              <a:rPr lang="en-US"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(Jes.44:3</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038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5536" y="116632"/>
            <a:ext cx="8568952" cy="2246769"/>
          </a:xfrm>
          <a:prstGeom prst="rect">
            <a:avLst/>
          </a:prstGeom>
          <a:solidFill>
            <a:srgbClr val="303C18"/>
          </a:solidFill>
        </p:spPr>
        <p:txBody>
          <a:bodyPr wrap="square">
            <a:spAutoFit/>
          </a:bodyPr>
          <a:lstStyle/>
          <a:p>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op de laatste, de grote dag van het feest, stond Jezus en riep, zeggende: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Indien iemand dorst heeft, hij kome tot Mij en </a:t>
            </a:r>
            <a:r>
              <a:rPr lang="nl-NL" sz="2000" b="1" dirty="0" err="1">
                <a:solidFill>
                  <a:srgbClr val="FFFF00"/>
                </a:solidFill>
                <a:latin typeface="Verdana" panose="020B0604030504040204" pitchFamily="34" charset="0"/>
                <a:ea typeface="Verdana" panose="020B0604030504040204" pitchFamily="34" charset="0"/>
                <a:cs typeface="Verdana" panose="020B0604030504040204" pitchFamily="34" charset="0"/>
              </a:rPr>
              <a:t>drinke</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Wie in Mij gelooft, gelijk de Schrift zegt, stromen van levend water zullen uit zijn binnenste vloeien.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Dit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Hij van de Geest, welke zij, die tot geloof in Hem kwamen, ontvangen zouden; want de Geest was er nog niet, omdat Jezus nog niet verheerlijkt was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 7:37-39</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3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260648"/>
            <a:ext cx="8640960" cy="2124000"/>
          </a:xfrm>
          <a:prstGeom prst="rect">
            <a:avLst/>
          </a:prstGeom>
          <a:solidFill>
            <a:srgbClr val="303C18"/>
          </a:solidFill>
        </p:spPr>
        <p:txBody>
          <a:bodyPr wrap="square">
            <a:spAutoFit/>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a:t>
            </a:r>
            <a:r>
              <a:rPr lang="en-US" sz="3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Sjemini</a:t>
            </a: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Atseret</a:t>
            </a:r>
            <a:endPar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Niet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wonen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soekah</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loofhut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342900" indent="-3429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Niet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wuiven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met de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loelaf</a:t>
            </a:r>
            <a:endPar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specifieke</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symbolen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meer</a:t>
            </a:r>
            <a:endPar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specifieke</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mitswot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meer</a:t>
            </a:r>
            <a:endPar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matsot</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sjofar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loelav</a:t>
            </a:r>
            <a:endPar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251520" y="2563157"/>
            <a:ext cx="8640960" cy="2800767"/>
          </a:xfrm>
          <a:prstGeom prst="rect">
            <a:avLst/>
          </a:prstGeom>
          <a:solidFill>
            <a:srgbClr val="303C18"/>
          </a:solidFill>
        </p:spPr>
        <p:txBody>
          <a:bodyPr wrap="square">
            <a:spAutoFit/>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Sjemini</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Atseret</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zichzelf</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staande</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jom</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tov.</a:t>
            </a: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Die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wijst</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op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nieuw</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begin</a:t>
            </a: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Die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wijst</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op het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nieuwe</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begin</a:t>
            </a: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de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vernieuwe</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hemel</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vernieuwe</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aarde</a:t>
            </a:r>
            <a:endPar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he-IL" sz="3200" b="1" dirty="0" smtClean="0">
                <a:solidFill>
                  <a:schemeClr val="bg1"/>
                </a:solidFill>
              </a:rPr>
              <a:t>שָׁמַיִם </a:t>
            </a:r>
            <a:r>
              <a:rPr lang="he-IL" sz="3200" b="1" dirty="0">
                <a:solidFill>
                  <a:schemeClr val="bg1"/>
                </a:solidFill>
              </a:rPr>
              <a:t>חֲדָשִׁים, וָאָרֶץ חֲדָשָׁה</a:t>
            </a:r>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Sjamajim</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chadasjim</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we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arets</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chadasja</a:t>
            </a:r>
            <a:endParaRPr lang="en-US" sz="2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3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1520" y="260648"/>
            <a:ext cx="8640960" cy="1938992"/>
          </a:xfrm>
          <a:prstGeom prst="rect">
            <a:avLst/>
          </a:prstGeom>
          <a:solidFill>
            <a:srgbClr val="303C18"/>
          </a:solidFill>
        </p:spPr>
        <p:txBody>
          <a:bodyPr wrap="square">
            <a:spAutoFit/>
          </a:bodyPr>
          <a:lstStyle/>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a:t>
            </a:r>
            <a:r>
              <a:rPr lang="en-US" sz="3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Sjemini</a:t>
            </a: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Atseret</a:t>
            </a:r>
            <a:endPar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 </a:t>
            </a:r>
            <a:r>
              <a:rPr lang="en-US" sz="3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2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feest</a:t>
            </a: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VERWACHTING</a:t>
            </a: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25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16632"/>
            <a:ext cx="4572000" cy="1631216"/>
          </a:xfrm>
          <a:prstGeom prst="rect">
            <a:avLst/>
          </a:prstGeom>
          <a:solidFill>
            <a:srgbClr val="303C18"/>
          </a:solidFill>
        </p:spPr>
        <p:txBody>
          <a:bodyPr>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Num.11:</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telkens wanneer des nachts de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dauw</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b="1" dirty="0">
                <a:solidFill>
                  <a:schemeClr val="bg1"/>
                </a:solidFill>
                <a:latin typeface="Verdana" panose="020B0604030504040204" pitchFamily="34" charset="0"/>
                <a:ea typeface="Verdana" panose="020B0604030504040204" pitchFamily="34" charset="0"/>
              </a:rPr>
              <a:t>טַּל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tal) op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legerplaats neerdaalde, daalde ook het man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he-IL" sz="2000" b="1" dirty="0">
                <a:solidFill>
                  <a:schemeClr val="bg1"/>
                </a:solidFill>
              </a:rPr>
              <a:t>מָּן</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man) daarop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neder</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2987824" y="2924944"/>
            <a:ext cx="6048672" cy="2246769"/>
          </a:xfrm>
          <a:prstGeom prst="rect">
            <a:avLst/>
          </a:prstGeom>
          <a:solidFill>
            <a:srgbClr val="303C18"/>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Deut.8:</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“hij liet je het man (</a:t>
            </a:r>
            <a:r>
              <a:rPr lang="he-IL" sz="2000" dirty="0">
                <a:solidFill>
                  <a:schemeClr val="bg1"/>
                </a:solidFill>
              </a:rPr>
              <a:t>מָּן</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eten, dat je niet kende, dat je vaders niet kenden opdat hij jou liet kennen</a:t>
            </a:r>
          </a:p>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 niet op het brood (</a:t>
            </a:r>
            <a:r>
              <a:rPr lang="he-IL" sz="2000" dirty="0">
                <a:solidFill>
                  <a:schemeClr val="bg1"/>
                </a:solidFill>
              </a:rPr>
              <a:t>לֶּחֶם</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lèchèm</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op zichzelf leeft de mens</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 op alles wat de mond van JHWH uitgaat leeft de mens.”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Tora</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47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8235" y="44624"/>
            <a:ext cx="9252000" cy="396000"/>
          </a:xfrm>
          <a:prstGeom prst="rect">
            <a:avLst/>
          </a:prstGeom>
          <a:solidFill>
            <a:srgbClr val="303C18"/>
          </a:solidFill>
        </p:spPr>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de achtste dag</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48235" y="634061"/>
            <a:ext cx="9252000" cy="396000"/>
          </a:xfrm>
          <a:prstGeom prst="rect">
            <a:avLst/>
          </a:prstGeom>
          <a:solidFill>
            <a:srgbClr val="303C18"/>
          </a:solidFill>
        </p:spPr>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de slotdag van de feesten</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48235" y="1210125"/>
            <a:ext cx="9252000" cy="400110"/>
          </a:xfrm>
          <a:prstGeom prst="rect">
            <a:avLst/>
          </a:prstGeom>
          <a:solidFill>
            <a:srgbClr val="303C18"/>
          </a:solidFill>
        </p:spPr>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Bidden we om regen, om de leraar der gerechtigheid</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8235" y="1772816"/>
            <a:ext cx="9252000" cy="396000"/>
          </a:xfrm>
          <a:prstGeom prst="rect">
            <a:avLst/>
          </a:prstGeom>
          <a:solidFill>
            <a:srgbClr val="303C18"/>
          </a:solidFill>
        </p:spPr>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grond is gereinigd, gewijd en ligt klaar te wachten op regen</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48235" y="2312920"/>
            <a:ext cx="9252000" cy="400110"/>
          </a:xfrm>
          <a:prstGeom prst="rect">
            <a:avLst/>
          </a:prstGeom>
          <a:solidFill>
            <a:srgbClr val="303C18"/>
          </a:solidFill>
        </p:spPr>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Zodat de nieuwe cyclus van groei kan beginnen</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6512" y="2888984"/>
            <a:ext cx="9252000" cy="400110"/>
          </a:xfrm>
          <a:prstGeom prst="rect">
            <a:avLst/>
          </a:prstGeom>
          <a:solidFill>
            <a:srgbClr val="303C18"/>
          </a:solidFill>
        </p:spPr>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Zodat we de overvloed kunnen  verwachten</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6512" y="3460938"/>
            <a:ext cx="9252000" cy="400110"/>
          </a:xfrm>
          <a:prstGeom prst="rect">
            <a:avLst/>
          </a:prstGeom>
          <a:solidFill>
            <a:srgbClr val="303C18"/>
          </a:solidFill>
        </p:spPr>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Gods Woord is gezaaid en wacht op de regen van zijn Geest</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hoek 9"/>
          <p:cNvSpPr/>
          <p:nvPr/>
        </p:nvSpPr>
        <p:spPr>
          <a:xfrm>
            <a:off x="-36512" y="4005064"/>
            <a:ext cx="9252000" cy="830997"/>
          </a:xfrm>
          <a:prstGeom prst="rect">
            <a:avLst/>
          </a:prstGeom>
          <a:solidFill>
            <a:srgbClr val="303C18"/>
          </a:solidFill>
        </p:spPr>
        <p:txBody>
          <a:bodyPr wrap="square">
            <a:spAutoFit/>
          </a:bodyPr>
          <a:lstStyle/>
          <a:p>
            <a:pPr algn="ctr"/>
            <a:r>
              <a:rPr lang="nl-NL" sz="4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VERWACHTING</a:t>
            </a:r>
            <a:endParaRPr lang="nl-NL" sz="4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36512" y="4953362"/>
            <a:ext cx="9252000" cy="707886"/>
          </a:xfrm>
          <a:prstGeom prst="rect">
            <a:avLst/>
          </a:prstGeom>
          <a:solidFill>
            <a:srgbClr val="303C18"/>
          </a:solidFill>
        </p:spPr>
        <p:txBody>
          <a:bodyPr wrap="square">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Deze jaarlijkse cyclus zal overgaan in een eeuwigdurende stabiele situatie</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02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7504" y="23133"/>
            <a:ext cx="8928992" cy="3477875"/>
          </a:xfrm>
          <a:prstGeom prst="rect">
            <a:avLst/>
          </a:prstGeom>
          <a:solidFill>
            <a:srgbClr val="303C18"/>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Joël3:</a:t>
            </a:r>
            <a:r>
              <a:rPr lang="nl-NL" sz="20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Te dien dage zal het geschieden, dat de bergen van jonge wijn zullen druipen en de heuvelen van melk zullen vloeien en alle beken van Juda van water zullen stromen;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een bron zal ontspringen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uit het huis des Heren en zal het dal van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Sittim</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drenken.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Egypte zal tot een woestenij worden, 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Edom</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tot een woeste wildernis, vanwege het geweld de kinderen van Juda aangedaan, in wier land zij onschuldig bloed hebben vergoten.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Maar Juda zal blijven tot in eeuwigheid, en Jeruzalem van geslacht tot geslacht.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Ik zal hun bloed onschuldig verklaren, dat Ik niet onschuldig verklaard had.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En de Here zal blijven wonen op Sion</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107504" y="3650248"/>
            <a:ext cx="8928992" cy="1938992"/>
          </a:xfrm>
          <a:prstGeom prst="rect">
            <a:avLst/>
          </a:prstGeom>
          <a:solidFill>
            <a:srgbClr val="303C18"/>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Openb.22:1 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hij toonde mij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een rivier van water des levens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helder als kristal, ontspringende uit de troon van God en van het Lam.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Midden op haar straat en aan weerszijden van de rivier staat het geboomte des levens, dat twaalfmaal vrucht draagt, iedere maand zijn vrucht gevende; en de bladeren van het geboomte zijn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tot genezing der volkeren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667387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2"/>
          <p:cNvSpPr txBox="1">
            <a:spLocks/>
          </p:cNvSpPr>
          <p:nvPr/>
        </p:nvSpPr>
        <p:spPr>
          <a:xfrm>
            <a:off x="0" y="116632"/>
            <a:ext cx="9144000" cy="720080"/>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ontdekken de term ‘Achtste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ag’ ?</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Ondertitel 2"/>
          <p:cNvSpPr txBox="1">
            <a:spLocks/>
          </p:cNvSpPr>
          <p:nvPr/>
        </p:nvSpPr>
        <p:spPr>
          <a:xfrm>
            <a:off x="35496" y="3645024"/>
            <a:ext cx="9144000" cy="18722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Wat zijn de overeenkomsten </a:t>
            </a:r>
          </a:p>
          <a:p>
            <a:pPr marL="0" indent="0" algn="ctr">
              <a:buNone/>
            </a:pP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die verzen over de Achtste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ag ?</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126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73" t="33664" r="5009" b="-1"/>
          <a:stretch/>
        </p:blipFill>
        <p:spPr bwMode="auto">
          <a:xfrm>
            <a:off x="-36512" y="-41697"/>
            <a:ext cx="9180000" cy="704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2195736" y="5373216"/>
            <a:ext cx="5184576" cy="1323439"/>
          </a:xfrm>
          <a:prstGeom prst="rect">
            <a:avLst/>
          </a:prstGeom>
          <a:noFill/>
        </p:spPr>
        <p:txBody>
          <a:bodyPr wrap="square" rtlCol="0">
            <a:spAutoFit/>
          </a:bodyPr>
          <a:lstStyle/>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Simchat Torah</a:t>
            </a:r>
          </a:p>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Vreugde der Wet</a:t>
            </a: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0299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467544" y="3400401"/>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sz="2000"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el 8"/>
          <p:cNvGraphicFramePr>
            <a:graphicFrameLocks noGrp="1"/>
          </p:cNvGraphicFramePr>
          <p:nvPr>
            <p:extLst>
              <p:ext uri="{D42A27DB-BD31-4B8C-83A1-F6EECF244321}">
                <p14:modId xmlns:p14="http://schemas.microsoft.com/office/powerpoint/2010/main" val="1436516313"/>
              </p:ext>
            </p:extLst>
          </p:nvPr>
        </p:nvGraphicFramePr>
        <p:xfrm>
          <a:off x="-23119" y="332975"/>
          <a:ext cx="9108000" cy="91440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1</a:t>
                      </a:r>
                      <a:endParaRPr lang="nl-NL" sz="200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i="1" dirty="0" smtClean="0">
                          <a:effectLst/>
                          <a:latin typeface="Verdana" panose="020B0604030504040204" pitchFamily="34" charset="0"/>
                          <a:ea typeface="Verdana" panose="020B0604030504040204" pitchFamily="34" charset="0"/>
                          <a:cs typeface="Verdana" panose="020B0604030504040204" pitchFamily="34" charset="0"/>
                        </a:rPr>
                        <a:t>Exodus 22:30</a:t>
                      </a:r>
                      <a:r>
                        <a:rPr lang="nl-NL" sz="1800" i="1" baseline="30000" dirty="0" smtClean="0">
                          <a:latin typeface="Verdana" panose="020B0604030504040204" pitchFamily="34" charset="0"/>
                          <a:ea typeface="Verdana" panose="020B0604030504040204" pitchFamily="34" charset="0"/>
                          <a:cs typeface="Verdana" panose="020B0604030504040204" pitchFamily="34" charset="0"/>
                        </a:rPr>
                        <a:t> </a:t>
                      </a:r>
                      <a:r>
                        <a:rPr lang="nl-NL" sz="1800" i="1" dirty="0" smtClean="0">
                          <a:effectLst/>
                          <a:latin typeface="Verdana" panose="020B0604030504040204" pitchFamily="34" charset="0"/>
                          <a:ea typeface="Verdana" panose="020B0604030504040204" pitchFamily="34" charset="0"/>
                          <a:cs typeface="Verdana" panose="020B0604030504040204" pitchFamily="34" charset="0"/>
                        </a:rPr>
                        <a:t>Evenzo zult gij doen met uw runderen en met uw kleinvee: zeven dagen zullen zij bij de moeder blijven, op de achtste dag (</a:t>
                      </a:r>
                      <a:r>
                        <a:rPr lang="he-IL" dirty="0" smtClean="0"/>
                        <a:t>בַּיּוֹם הַשְּׁמִינִי</a:t>
                      </a:r>
                      <a:r>
                        <a:rPr lang="nl-NL" sz="1800" i="1" dirty="0" smtClean="0">
                          <a:effectLst/>
                          <a:latin typeface="Verdana" panose="020B0604030504040204" pitchFamily="34" charset="0"/>
                          <a:ea typeface="Verdana" panose="020B0604030504040204" pitchFamily="34" charset="0"/>
                          <a:cs typeface="Verdana" panose="020B0604030504040204" pitchFamily="34" charset="0"/>
                        </a:rPr>
                        <a:t>) zult gij ze Mij geven. </a:t>
                      </a:r>
                      <a:endParaRPr lang="nl-NL" dirty="0"/>
                    </a:p>
                  </a:txBody>
                  <a:tcPr>
                    <a:cell3D prstMaterial="dkEdge">
                      <a:bevel/>
                      <a:lightRig rig="flood" dir="t"/>
                    </a:cell3D>
                    <a:solidFill>
                      <a:srgbClr val="1F2610"/>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3630497790"/>
              </p:ext>
            </p:extLst>
          </p:nvPr>
        </p:nvGraphicFramePr>
        <p:xfrm>
          <a:off x="-24789" y="1628800"/>
          <a:ext cx="9108000" cy="64008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2</a:t>
                      </a:r>
                      <a:endParaRPr lang="nl-NL" sz="200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Leviticus 9:1 </a:t>
                      </a:r>
                      <a:r>
                        <a:rPr lang="nl-NL" dirty="0" smtClean="0">
                          <a:effectLst/>
                          <a:latin typeface="Verdana" panose="020B0604030504040204" pitchFamily="34" charset="0"/>
                          <a:ea typeface="Verdana" panose="020B0604030504040204" pitchFamily="34" charset="0"/>
                          <a:cs typeface="Verdana" panose="020B0604030504040204" pitchFamily="34" charset="0"/>
                        </a:rPr>
                        <a:t>Op de </a:t>
                      </a:r>
                      <a:r>
                        <a:rPr lang="nl-NL" i="1" dirty="0" smtClean="0">
                          <a:effectLst/>
                          <a:latin typeface="Verdana" panose="020B0604030504040204" pitchFamily="34" charset="0"/>
                          <a:ea typeface="Verdana" panose="020B0604030504040204" pitchFamily="34" charset="0"/>
                          <a:cs typeface="Verdana" panose="020B0604030504040204" pitchFamily="34" charset="0"/>
                        </a:rPr>
                        <a:t>achtste dag</a:t>
                      </a:r>
                      <a:r>
                        <a:rPr lang="nl-NL" dirty="0" smtClean="0">
                          <a:effectLst/>
                          <a:latin typeface="Verdana" panose="020B0604030504040204" pitchFamily="34" charset="0"/>
                          <a:ea typeface="Verdana" panose="020B0604030504040204" pitchFamily="34" charset="0"/>
                          <a:cs typeface="Verdana" panose="020B0604030504040204" pitchFamily="34" charset="0"/>
                        </a:rPr>
                        <a:t> </a:t>
                      </a:r>
                      <a:r>
                        <a:rPr lang="nl-NL" b="0"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בַּיּוֹם הַשְּׁמִינִי</a:t>
                      </a:r>
                      <a:r>
                        <a:rPr lang="nl-NL" b="0" dirty="0" smtClean="0">
                          <a:effectLst/>
                          <a:latin typeface="Verdana" panose="020B0604030504040204" pitchFamily="34" charset="0"/>
                          <a:ea typeface="Verdana" panose="020B0604030504040204" pitchFamily="34" charset="0"/>
                          <a:cs typeface="Verdana" panose="020B0604030504040204" pitchFamily="34" charset="0"/>
                        </a:rPr>
                        <a:t>)</a:t>
                      </a:r>
                      <a:r>
                        <a:rPr lang="nl-NL" dirty="0" smtClean="0">
                          <a:effectLst/>
                          <a:latin typeface="Verdana" panose="020B0604030504040204" pitchFamily="34" charset="0"/>
                          <a:ea typeface="Verdana" panose="020B0604030504040204" pitchFamily="34" charset="0"/>
                          <a:cs typeface="Verdana" panose="020B0604030504040204" pitchFamily="34" charset="0"/>
                        </a:rPr>
                        <a:t> riep Mozes </a:t>
                      </a:r>
                      <a:r>
                        <a:rPr lang="nl-NL" dirty="0" err="1" smtClean="0">
                          <a:effectLst/>
                          <a:latin typeface="Verdana" panose="020B0604030504040204" pitchFamily="34" charset="0"/>
                          <a:ea typeface="Verdana" panose="020B0604030504040204" pitchFamily="34" charset="0"/>
                          <a:cs typeface="Verdana" panose="020B0604030504040204" pitchFamily="34" charset="0"/>
                        </a:rPr>
                        <a:t>Aäron</a:t>
                      </a:r>
                      <a:r>
                        <a:rPr lang="nl-NL" dirty="0" smtClean="0">
                          <a:effectLst/>
                          <a:latin typeface="Verdana" panose="020B0604030504040204" pitchFamily="34" charset="0"/>
                          <a:ea typeface="Verdana" panose="020B0604030504040204" pitchFamily="34" charset="0"/>
                          <a:cs typeface="Verdana" panose="020B0604030504040204" pitchFamily="34" charset="0"/>
                        </a:rPr>
                        <a:t>, diens zonen en de oudsten van </a:t>
                      </a:r>
                      <a:r>
                        <a:rPr lang="nl-NL" dirty="0" smtClean="0">
                          <a:effectLst/>
                          <a:latin typeface="Verdana" panose="020B0604030504040204" pitchFamily="34" charset="0"/>
                          <a:ea typeface="Verdana" panose="020B0604030504040204" pitchFamily="34" charset="0"/>
                          <a:cs typeface="Verdana" panose="020B0604030504040204" pitchFamily="34" charset="0"/>
                        </a:rPr>
                        <a:t>Israël</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sp>
        <p:nvSpPr>
          <p:cNvPr id="16" name="Tekstvak 15"/>
          <p:cNvSpPr txBox="1"/>
          <p:nvPr/>
        </p:nvSpPr>
        <p:spPr>
          <a:xfrm>
            <a:off x="2556504" y="1228690"/>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Na 7 dagen wijding, priesterdienst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0" name="Tekstvak 19"/>
          <p:cNvSpPr txBox="1"/>
          <p:nvPr/>
        </p:nvSpPr>
        <p:spPr>
          <a:xfrm>
            <a:off x="2555776" y="-13991"/>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Eerstelingen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 voor de HERE</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196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718" y="-27384"/>
            <a:ext cx="9139282" cy="5786199"/>
          </a:xfrm>
          <a:prstGeom prst="rect">
            <a:avLst/>
          </a:prstGeom>
          <a:solidFill>
            <a:srgbClr val="303C18"/>
          </a:solidFill>
        </p:spPr>
        <p:txBody>
          <a:bodyPr wrap="square">
            <a:spAutoFit/>
          </a:bodyPr>
          <a:lstStyle/>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Lev. 9</a:t>
            </a:r>
            <a:r>
              <a:rPr lang="nl-NL"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Op de achtste dag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riep Mozes </a:t>
            </a:r>
            <a:r>
              <a:rPr lang="nl-NL" sz="24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diens zonen en de oudsten van Israël en </a:t>
            </a:r>
            <a:r>
              <a:rPr lang="nl-NL" sz="2400" i="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tot </a:t>
            </a:r>
            <a:r>
              <a:rPr lang="nl-NL" sz="24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1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Neem u een kalf, een jong rund, ten zondoffer, en een ram ten brandoffer, beide gaaf, en breng ze voor het aangezicht des </a:t>
            </a:r>
            <a:r>
              <a:rPr lang="nl-NL" sz="1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Heren.</a:t>
            </a:r>
            <a:r>
              <a:rPr lang="nl-NL" sz="1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En tot de Israëlieten zult gij spreken: Neemt een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geitebok</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ten zondoffer, en ten brandoffer een kalf en een schaap, elk één jaar oud, en gaaf.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Daarbij een rund en een ram ten vredeoffer om ze voor het aangezicht des Heren te offeren, benevens een spijsoffer, met olie aangemaakt, want heden zal u de Here </a:t>
            </a:r>
            <a:r>
              <a:rPr lang="nl-NL" sz="1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verschijnen.</a:t>
            </a:r>
            <a:r>
              <a:rPr lang="nl-NL" sz="1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Toen brachten zij hetgeen Mozes geboden had naar de tent der samenkomst, en de gehele vergadering naderde en stond voor het aangezicht des Heren.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En Mozes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Dit is het, wat de Here u geboden heeft te doen, </a:t>
            </a:r>
            <a:endParaRPr lang="nl-NL" sz="1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opdat </a:t>
            </a:r>
            <a:r>
              <a:rPr lang="nl-NL"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de heerlijkheid des Heren u </a:t>
            </a:r>
            <a:r>
              <a:rPr lang="nl-NL" sz="2400" b="1" i="1" dirty="0" err="1">
                <a:solidFill>
                  <a:schemeClr val="bg1"/>
                </a:solidFill>
                <a:latin typeface="Verdana" panose="020B0604030504040204" pitchFamily="34" charset="0"/>
                <a:ea typeface="Verdana" panose="020B0604030504040204" pitchFamily="34" charset="0"/>
                <a:cs typeface="Verdana" panose="020B0604030504040204" pitchFamily="34" charset="0"/>
              </a:rPr>
              <a:t>verschijne</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1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Toen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Mozes tot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Nader tot het altaar en bereid uw zondoffer en uw brandoffer en doe verzoening voor u en voor het volk; bereid daarna de offergave des volks en doe voor hen verzoening, zoals de Here geboden heeft.</a:t>
            </a:r>
          </a:p>
          <a:p>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Toen naderde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tot het altaar en slachtte het kalf dat voor hem ten zondoffer bestemd was.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En de zonen van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brachten hem het bloed en hij doopte zijn vinger in het bloed en streek dat aan de horens van het altaar; het bloed goot hij uit aan de voet van het altaar.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Maar het vet, de nieren en het aanhangsel aan de lever van het zondoffer deed hij in rook opgaan op het altaar, zoals de Here Mozes geboden had.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Het vlees en de huid echter verbrandde hij met vuur buiten de </a:t>
            </a:r>
            <a:r>
              <a:rPr lang="nl-NL" sz="1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legerplaats.</a:t>
            </a:r>
            <a:r>
              <a:rPr lang="nl-NL" sz="1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Daarop slachtte hij het brandoffer, en de zonen van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reikten hem het bloed, en hij sprengde het rondom tegen het altaar.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Ook het brandoffer reikten zij hem, in zijn stukken verdeeld, met de kop, en hij deed dit op het altaar in rook opgaan.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Hij wies de ingewanden en de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onderschenkels</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en deed ze op het brandoffer in rook opgaan op het altaar.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Hierna offerde hij de offergave des volks; hij nam de bok van het zondoffer, die voor het volk bestemd was, slachtte die en bereidde hem ten zondoffer zoals het vorige.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Daarna offerde hij het brandoffer en deed daarmede volgens het voorschrift.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Vervolgens liet hij het spijsoffer brengen, nam er een handvol van en deed het in rook opgaan op het altaar, benevens het </a:t>
            </a:r>
            <a:r>
              <a:rPr lang="nl-NL" sz="1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morgenbrandoffer.</a:t>
            </a:r>
            <a:r>
              <a:rPr lang="nl-NL" sz="1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Ook slachtte hij het rund en de ram, die als vredeoffer voor het volk bestemd waren, en de zonen van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reikten hem het bloed, en hij sprengde het rondom tegen het altaar.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De vetstukken van het rund echter, de vetstaart van de ram, benevens het vet dat de ingewanden bedekt, de nieren en het aanhangsel aan de lever,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deze vetstukken legden zij op de borststukken, en hij deed deze vetstukken in rook opgaan op het altaar.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En de borststukken en de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rechterbovenschenkel</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bewoog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als beweegoffer voor het aangezicht des Heren, zoals Mozes geboden had. </a:t>
            </a:r>
            <a:r>
              <a:rPr lang="nl-NL" sz="1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Toen hief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zijn handen op over het volk en zegende het; daarna daalde hij af, nadat hij het zondoffer, het brandoffer en het vredeoffer gebracht </a:t>
            </a:r>
            <a:r>
              <a:rPr lang="nl-NL" sz="1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had. </a:t>
            </a:r>
            <a:r>
              <a:rPr lang="nl-NL" sz="1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Mozes nu en </a:t>
            </a:r>
            <a:r>
              <a:rPr lang="nl-NL"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gingen in de tent der samenkomst, en toen zij er weer uitkwamen, zegenden zij het volk, </a:t>
            </a:r>
            <a:endParaRPr lang="nl-NL" sz="1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de heerlijkheid des Heren verscheen </a:t>
            </a:r>
            <a:endPar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 </a:t>
            </a:r>
            <a:r>
              <a:rPr lang="nl-NL"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het gehele volk.</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10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1000" i="1" dirty="0">
                <a:solidFill>
                  <a:schemeClr val="bg1"/>
                </a:solidFill>
                <a:latin typeface="Verdana" panose="020B0604030504040204" pitchFamily="34" charset="0"/>
                <a:ea typeface="Verdana" panose="020B0604030504040204" pitchFamily="34" charset="0"/>
                <a:cs typeface="Verdana" panose="020B0604030504040204" pitchFamily="34" charset="0"/>
              </a:rPr>
              <a:t> En er ging vuur uit van de Here en dit verteerde op het altaar het brandoffer en de vetstukken; toen het volk dat zag, juichten allen en wierpen zich op hun aangezicht.</a:t>
            </a:r>
          </a:p>
        </p:txBody>
      </p:sp>
    </p:spTree>
    <p:extLst>
      <p:ext uri="{BB962C8B-B14F-4D97-AF65-F5344CB8AC3E}">
        <p14:creationId xmlns:p14="http://schemas.microsoft.com/office/powerpoint/2010/main" val="3300887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467544" y="3400401"/>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sz="2000"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el 8"/>
          <p:cNvGraphicFramePr>
            <a:graphicFrameLocks noGrp="1"/>
          </p:cNvGraphicFramePr>
          <p:nvPr>
            <p:extLst>
              <p:ext uri="{D42A27DB-BD31-4B8C-83A1-F6EECF244321}">
                <p14:modId xmlns:p14="http://schemas.microsoft.com/office/powerpoint/2010/main" val="2385212867"/>
              </p:ext>
            </p:extLst>
          </p:nvPr>
        </p:nvGraphicFramePr>
        <p:xfrm>
          <a:off x="-23119" y="332975"/>
          <a:ext cx="9108000" cy="91440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1</a:t>
                      </a:r>
                      <a:endParaRPr lang="nl-NL" sz="200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i="1" dirty="0" smtClean="0">
                          <a:effectLst/>
                          <a:latin typeface="Verdana" panose="020B0604030504040204" pitchFamily="34" charset="0"/>
                          <a:ea typeface="Verdana" panose="020B0604030504040204" pitchFamily="34" charset="0"/>
                          <a:cs typeface="Verdana" panose="020B0604030504040204" pitchFamily="34" charset="0"/>
                        </a:rPr>
                        <a:t>Exodus 22:30</a:t>
                      </a:r>
                      <a:r>
                        <a:rPr lang="nl-NL" sz="1800" i="1" baseline="30000" dirty="0" smtClean="0">
                          <a:latin typeface="Verdana" panose="020B0604030504040204" pitchFamily="34" charset="0"/>
                          <a:ea typeface="Verdana" panose="020B0604030504040204" pitchFamily="34" charset="0"/>
                          <a:cs typeface="Verdana" panose="020B0604030504040204" pitchFamily="34" charset="0"/>
                        </a:rPr>
                        <a:t> </a:t>
                      </a:r>
                      <a:r>
                        <a:rPr lang="nl-NL" sz="1800" i="1" dirty="0" smtClean="0">
                          <a:effectLst/>
                          <a:latin typeface="Verdana" panose="020B0604030504040204" pitchFamily="34" charset="0"/>
                          <a:ea typeface="Verdana" panose="020B0604030504040204" pitchFamily="34" charset="0"/>
                          <a:cs typeface="Verdana" panose="020B0604030504040204" pitchFamily="34" charset="0"/>
                        </a:rPr>
                        <a:t>Evenzo zult gij doen met uw runderen en met uw kleinvee: zeven dagen zullen zij bij de moeder blijven, op de achtste dag (</a:t>
                      </a:r>
                      <a:r>
                        <a:rPr lang="he-IL" dirty="0" smtClean="0"/>
                        <a:t>בַּיּוֹם הַשְּׁמִינִי</a:t>
                      </a:r>
                      <a:r>
                        <a:rPr lang="nl-NL" sz="1800" i="1" dirty="0" smtClean="0">
                          <a:effectLst/>
                          <a:latin typeface="Verdana" panose="020B0604030504040204" pitchFamily="34" charset="0"/>
                          <a:ea typeface="Verdana" panose="020B0604030504040204" pitchFamily="34" charset="0"/>
                          <a:cs typeface="Verdana" panose="020B0604030504040204" pitchFamily="34" charset="0"/>
                        </a:rPr>
                        <a:t>) zult gij ze Mij geven. </a:t>
                      </a:r>
                      <a:endParaRPr lang="nl-NL" dirty="0"/>
                    </a:p>
                  </a:txBody>
                  <a:tcPr>
                    <a:cell3D prstMaterial="dkEdge">
                      <a:bevel/>
                      <a:lightRig rig="flood" dir="t"/>
                    </a:cell3D>
                    <a:solidFill>
                      <a:srgbClr val="1F2610"/>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2688388327"/>
              </p:ext>
            </p:extLst>
          </p:nvPr>
        </p:nvGraphicFramePr>
        <p:xfrm>
          <a:off x="-24789" y="1628800"/>
          <a:ext cx="9108000" cy="64008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2</a:t>
                      </a:r>
                      <a:endParaRPr lang="nl-NL" sz="200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Leviticus 9:1 </a:t>
                      </a:r>
                      <a:r>
                        <a:rPr lang="nl-NL" dirty="0" smtClean="0">
                          <a:effectLst/>
                          <a:latin typeface="Verdana" panose="020B0604030504040204" pitchFamily="34" charset="0"/>
                          <a:ea typeface="Verdana" panose="020B0604030504040204" pitchFamily="34" charset="0"/>
                          <a:cs typeface="Verdana" panose="020B0604030504040204" pitchFamily="34" charset="0"/>
                        </a:rPr>
                        <a:t>Op de </a:t>
                      </a:r>
                      <a:r>
                        <a:rPr lang="nl-NL" i="1" dirty="0" smtClean="0">
                          <a:effectLst/>
                          <a:latin typeface="Verdana" panose="020B0604030504040204" pitchFamily="34" charset="0"/>
                          <a:ea typeface="Verdana" panose="020B0604030504040204" pitchFamily="34" charset="0"/>
                          <a:cs typeface="Verdana" panose="020B0604030504040204" pitchFamily="34" charset="0"/>
                        </a:rPr>
                        <a:t>achtste dag</a:t>
                      </a:r>
                      <a:r>
                        <a:rPr lang="nl-NL" dirty="0" smtClean="0">
                          <a:effectLst/>
                          <a:latin typeface="Verdana" panose="020B0604030504040204" pitchFamily="34" charset="0"/>
                          <a:ea typeface="Verdana" panose="020B0604030504040204" pitchFamily="34" charset="0"/>
                          <a:cs typeface="Verdana" panose="020B0604030504040204" pitchFamily="34" charset="0"/>
                        </a:rPr>
                        <a:t> </a:t>
                      </a:r>
                      <a:r>
                        <a:rPr lang="nl-NL" b="0"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בַּיּוֹם הַשְּׁמִינִי</a:t>
                      </a:r>
                      <a:r>
                        <a:rPr lang="nl-NL" b="0" dirty="0" smtClean="0">
                          <a:effectLst/>
                          <a:latin typeface="Verdana" panose="020B0604030504040204" pitchFamily="34" charset="0"/>
                          <a:ea typeface="Verdana" panose="020B0604030504040204" pitchFamily="34" charset="0"/>
                          <a:cs typeface="Verdana" panose="020B0604030504040204" pitchFamily="34" charset="0"/>
                        </a:rPr>
                        <a:t>)</a:t>
                      </a:r>
                      <a:r>
                        <a:rPr lang="nl-NL" dirty="0" smtClean="0">
                          <a:effectLst/>
                          <a:latin typeface="Verdana" panose="020B0604030504040204" pitchFamily="34" charset="0"/>
                          <a:ea typeface="Verdana" panose="020B0604030504040204" pitchFamily="34" charset="0"/>
                          <a:cs typeface="Verdana" panose="020B0604030504040204" pitchFamily="34" charset="0"/>
                        </a:rPr>
                        <a:t> riep Mozes </a:t>
                      </a:r>
                      <a:r>
                        <a:rPr lang="nl-NL" dirty="0" err="1" smtClean="0">
                          <a:effectLst/>
                          <a:latin typeface="Verdana" panose="020B0604030504040204" pitchFamily="34" charset="0"/>
                          <a:ea typeface="Verdana" panose="020B0604030504040204" pitchFamily="34" charset="0"/>
                          <a:cs typeface="Verdana" panose="020B0604030504040204" pitchFamily="34" charset="0"/>
                        </a:rPr>
                        <a:t>Aäron</a:t>
                      </a:r>
                      <a:r>
                        <a:rPr lang="nl-NL" dirty="0" smtClean="0">
                          <a:effectLst/>
                          <a:latin typeface="Verdana" panose="020B0604030504040204" pitchFamily="34" charset="0"/>
                          <a:ea typeface="Verdana" panose="020B0604030504040204" pitchFamily="34" charset="0"/>
                          <a:cs typeface="Verdana" panose="020B0604030504040204" pitchFamily="34" charset="0"/>
                        </a:rPr>
                        <a:t>, diens zonen en de oudsten van Israël en </a:t>
                      </a:r>
                      <a:r>
                        <a:rPr lang="nl-NL" dirty="0" err="1" smtClean="0">
                          <a:effectLst/>
                          <a:latin typeface="Verdana" panose="020B0604030504040204" pitchFamily="34" charset="0"/>
                          <a:ea typeface="Verdana" panose="020B0604030504040204" pitchFamily="34" charset="0"/>
                          <a:cs typeface="Verdana" panose="020B0604030504040204" pitchFamily="34" charset="0"/>
                        </a:rPr>
                        <a:t>zeide</a:t>
                      </a:r>
                      <a:r>
                        <a:rPr lang="nl-NL" dirty="0" smtClean="0">
                          <a:effectLst/>
                          <a:latin typeface="Verdana" panose="020B0604030504040204" pitchFamily="34" charset="0"/>
                          <a:ea typeface="Verdana" panose="020B0604030504040204" pitchFamily="34" charset="0"/>
                          <a:cs typeface="Verdana" panose="020B0604030504040204" pitchFamily="34" charset="0"/>
                        </a:rPr>
                        <a:t> tot </a:t>
                      </a:r>
                      <a:r>
                        <a:rPr lang="nl-NL" dirty="0" err="1" smtClean="0">
                          <a:effectLst/>
                          <a:latin typeface="Verdana" panose="020B0604030504040204" pitchFamily="34" charset="0"/>
                          <a:ea typeface="Verdana" panose="020B0604030504040204" pitchFamily="34" charset="0"/>
                          <a:cs typeface="Verdana" panose="020B0604030504040204" pitchFamily="34" charset="0"/>
                        </a:rPr>
                        <a:t>Aäron</a:t>
                      </a:r>
                      <a:r>
                        <a:rPr lang="nl-NL" dirty="0" smtClean="0">
                          <a:effectLst/>
                          <a:latin typeface="Verdana" panose="020B0604030504040204" pitchFamily="34" charset="0"/>
                          <a:ea typeface="Verdana" panose="020B0604030504040204" pitchFamily="34" charset="0"/>
                          <a:cs typeface="Verdana" panose="020B0604030504040204" pitchFamily="34" charset="0"/>
                        </a:rPr>
                        <a:t>: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1660038895"/>
              </p:ext>
            </p:extLst>
          </p:nvPr>
        </p:nvGraphicFramePr>
        <p:xfrm>
          <a:off x="10380" y="2428880"/>
          <a:ext cx="9108000" cy="64008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3</a:t>
                      </a:r>
                      <a:endParaRPr lang="nl-NL" sz="200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Leviticus 12:3 En op de achtste dag (</a:t>
                      </a:r>
                      <a:r>
                        <a:rPr lang="he-IL" dirty="0" smtClean="0"/>
                        <a:t>וּבַיּוֹם, הַשְּׁמִינִי</a:t>
                      </a:r>
                      <a:r>
                        <a:rPr lang="nl-NL" sz="1800" i="1" dirty="0" smtClean="0">
                          <a:latin typeface="Verdana" panose="020B0604030504040204" pitchFamily="34" charset="0"/>
                          <a:ea typeface="Verdana" panose="020B0604030504040204" pitchFamily="34" charset="0"/>
                          <a:cs typeface="Verdana" panose="020B0604030504040204" pitchFamily="34" charset="0"/>
                        </a:rPr>
                        <a:t>) zal het vlees van zijn voorhuid besneden worden.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1726260870"/>
              </p:ext>
            </p:extLst>
          </p:nvPr>
        </p:nvGraphicFramePr>
        <p:xfrm>
          <a:off x="-36512" y="3320400"/>
          <a:ext cx="9108000" cy="118872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4</a:t>
                      </a:r>
                      <a:endParaRPr lang="nl-NL" sz="200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Leviticus </a:t>
                      </a:r>
                      <a:r>
                        <a:rPr lang="nl-NL" sz="1800" i="1" dirty="0" smtClean="0">
                          <a:latin typeface="Verdana" panose="020B0604030504040204" pitchFamily="34" charset="0"/>
                          <a:ea typeface="Verdana" panose="020B0604030504040204" pitchFamily="34" charset="0"/>
                          <a:cs typeface="Verdana" panose="020B0604030504040204" pitchFamily="34" charset="0"/>
                        </a:rPr>
                        <a:t>14:10 </a:t>
                      </a:r>
                      <a:r>
                        <a:rPr lang="nl-NL" sz="1800" i="1" dirty="0" smtClean="0">
                          <a:latin typeface="Verdana" panose="020B0604030504040204" pitchFamily="34" charset="0"/>
                          <a:ea typeface="Verdana" panose="020B0604030504040204" pitchFamily="34" charset="0"/>
                          <a:cs typeface="Verdana" panose="020B0604030504040204" pitchFamily="34" charset="0"/>
                        </a:rPr>
                        <a:t>En op de achtste dag (</a:t>
                      </a:r>
                      <a:r>
                        <a:rPr lang="he-IL" dirty="0" smtClean="0"/>
                        <a:t>וּבַיּוֹם הַשְּׁמִינִי</a:t>
                      </a:r>
                      <a:r>
                        <a:rPr lang="nl-NL" sz="1800" i="1" dirty="0" smtClean="0">
                          <a:latin typeface="Verdana" panose="020B0604030504040204" pitchFamily="34" charset="0"/>
                          <a:ea typeface="Verdana" panose="020B0604030504040204" pitchFamily="34" charset="0"/>
                          <a:cs typeface="Verdana" panose="020B0604030504040204" pitchFamily="34" charset="0"/>
                        </a:rPr>
                        <a:t>) zal hij twee gave schapen nemen, en één eenjarige gave ooi en drie tienden </a:t>
                      </a:r>
                      <a:r>
                        <a:rPr lang="nl-NL" sz="1800" i="1" dirty="0" err="1" smtClean="0">
                          <a:latin typeface="Verdana" panose="020B0604030504040204" pitchFamily="34" charset="0"/>
                          <a:ea typeface="Verdana" panose="020B0604030504040204" pitchFamily="34" charset="0"/>
                          <a:cs typeface="Verdana" panose="020B0604030504040204" pitchFamily="34" charset="0"/>
                        </a:rPr>
                        <a:t>efa</a:t>
                      </a:r>
                      <a:r>
                        <a:rPr lang="nl-NL" sz="1800" i="1" dirty="0" smtClean="0">
                          <a:latin typeface="Verdana" panose="020B0604030504040204" pitchFamily="34" charset="0"/>
                          <a:ea typeface="Verdana" panose="020B0604030504040204" pitchFamily="34" charset="0"/>
                          <a:cs typeface="Verdana" panose="020B0604030504040204" pitchFamily="34" charset="0"/>
                        </a:rPr>
                        <a:t> fijn meel als spijsoffer, aangemaakt met olie, en één log olie.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2982353676"/>
              </p:ext>
            </p:extLst>
          </p:nvPr>
        </p:nvGraphicFramePr>
        <p:xfrm>
          <a:off x="-36512" y="4602832"/>
          <a:ext cx="9108000" cy="91440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5</a:t>
                      </a:r>
                      <a:endParaRPr lang="nl-NL" sz="200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Leviticus 14:23 Hij zal ze tot zijn reiniging op de achtste dag </a:t>
                      </a:r>
                      <a:r>
                        <a:rPr lang="nl-NL" sz="1800" b="0" i="1" dirty="0" smtClean="0">
                          <a:latin typeface="Verdana" panose="020B0604030504040204" pitchFamily="34" charset="0"/>
                          <a:ea typeface="Verdana" panose="020B0604030504040204" pitchFamily="34" charset="0"/>
                          <a:cs typeface="Verdana" panose="020B0604030504040204" pitchFamily="34" charset="0"/>
                        </a:rPr>
                        <a:t>(</a:t>
                      </a:r>
                      <a:r>
                        <a:rPr lang="he-IL" dirty="0" smtClean="0"/>
                        <a:t>בַּיּוֹם הַשְּׁמִינִי</a:t>
                      </a:r>
                      <a:r>
                        <a:rPr lang="nl-NL" sz="1800" b="0" i="1" dirty="0" smtClean="0">
                          <a:latin typeface="Verdana" panose="020B0604030504040204" pitchFamily="34" charset="0"/>
                          <a:ea typeface="Verdana" panose="020B0604030504040204" pitchFamily="34" charset="0"/>
                          <a:cs typeface="Verdana" panose="020B0604030504040204" pitchFamily="34" charset="0"/>
                        </a:rPr>
                        <a:t>)</a:t>
                      </a:r>
                      <a:r>
                        <a:rPr lang="nl-NL" sz="1800" i="1" dirty="0" smtClean="0">
                          <a:latin typeface="Verdana" panose="020B0604030504040204" pitchFamily="34" charset="0"/>
                          <a:ea typeface="Verdana" panose="020B0604030504040204" pitchFamily="34" charset="0"/>
                          <a:cs typeface="Verdana" panose="020B0604030504040204" pitchFamily="34" charset="0"/>
                        </a:rPr>
                        <a:t> tot de priester brengen, bij de ingang van de tent der samenkomst voor het aangezicht des Heren.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graphicFrame>
        <p:nvGraphicFramePr>
          <p:cNvPr id="14" name="Tabel 13"/>
          <p:cNvGraphicFramePr>
            <a:graphicFrameLocks noGrp="1"/>
          </p:cNvGraphicFramePr>
          <p:nvPr>
            <p:extLst>
              <p:ext uri="{D42A27DB-BD31-4B8C-83A1-F6EECF244321}">
                <p14:modId xmlns:p14="http://schemas.microsoft.com/office/powerpoint/2010/main" val="170417095"/>
              </p:ext>
            </p:extLst>
          </p:nvPr>
        </p:nvGraphicFramePr>
        <p:xfrm>
          <a:off x="-24789" y="5696664"/>
          <a:ext cx="9108000" cy="118872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6</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1F261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i="1" dirty="0" smtClean="0">
                          <a:effectLst/>
                          <a:latin typeface="Verdana" panose="020B0604030504040204" pitchFamily="34" charset="0"/>
                          <a:ea typeface="Verdana" panose="020B0604030504040204" pitchFamily="34" charset="0"/>
                          <a:cs typeface="Verdana" panose="020B0604030504040204" pitchFamily="34" charset="0"/>
                        </a:rPr>
                        <a:t>Lev.15:14 </a:t>
                      </a:r>
                      <a:r>
                        <a:rPr lang="nl-NL" i="1" dirty="0" smtClean="0">
                          <a:effectLst/>
                          <a:latin typeface="Verdana" panose="020B0604030504040204" pitchFamily="34" charset="0"/>
                          <a:ea typeface="Verdana" panose="020B0604030504040204" pitchFamily="34" charset="0"/>
                          <a:cs typeface="Verdana" panose="020B0604030504040204" pitchFamily="34" charset="0"/>
                        </a:rPr>
                        <a:t>Op de achtste </a:t>
                      </a:r>
                      <a:r>
                        <a:rPr lang="nl-NL" i="1" dirty="0" smtClean="0">
                          <a:effectLst/>
                          <a:latin typeface="Verdana" panose="020B0604030504040204" pitchFamily="34" charset="0"/>
                          <a:ea typeface="Verdana" panose="020B0604030504040204" pitchFamily="34" charset="0"/>
                          <a:cs typeface="Verdana" panose="020B0604030504040204" pitchFamily="34" charset="0"/>
                        </a:rPr>
                        <a:t>dag (</a:t>
                      </a:r>
                      <a:r>
                        <a:rPr lang="he-IL" dirty="0" smtClean="0"/>
                        <a:t>וּבַיּוֹם הַשְּׁמִינִי</a:t>
                      </a:r>
                      <a:r>
                        <a:rPr lang="nl-NL" i="1" dirty="0" smtClean="0">
                          <a:effectLst/>
                          <a:latin typeface="Verdana" panose="020B0604030504040204" pitchFamily="34" charset="0"/>
                          <a:ea typeface="Verdana" panose="020B0604030504040204" pitchFamily="34" charset="0"/>
                          <a:cs typeface="Verdana" panose="020B0604030504040204" pitchFamily="34" charset="0"/>
                        </a:rPr>
                        <a:t>) </a:t>
                      </a:r>
                      <a:r>
                        <a:rPr lang="nl-NL" i="1" dirty="0" smtClean="0">
                          <a:effectLst/>
                          <a:latin typeface="Verdana" panose="020B0604030504040204" pitchFamily="34" charset="0"/>
                          <a:ea typeface="Verdana" panose="020B0604030504040204" pitchFamily="34" charset="0"/>
                          <a:cs typeface="Verdana" panose="020B0604030504040204" pitchFamily="34" charset="0"/>
                        </a:rPr>
                        <a:t>zal hij twee tortelduiven of twee jonge duiven nemen en voor het aangezicht des Heren komen bij de ingang van de tent der samenkomst en ze de priester geven.</a:t>
                      </a:r>
                      <a:endParaRPr lang="nl-NL"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1F2610"/>
                    </a:solidFill>
                  </a:tcPr>
                </a:tc>
              </a:tr>
            </a:tbl>
          </a:graphicData>
        </a:graphic>
      </p:graphicFrame>
      <p:sp>
        <p:nvSpPr>
          <p:cNvPr id="15" name="Tekstvak 14"/>
          <p:cNvSpPr txBox="1"/>
          <p:nvPr/>
        </p:nvSpPr>
        <p:spPr>
          <a:xfrm>
            <a:off x="2555776" y="2113924"/>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Besnijdenis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kstvak 15"/>
          <p:cNvSpPr txBox="1"/>
          <p:nvPr/>
        </p:nvSpPr>
        <p:spPr>
          <a:xfrm>
            <a:off x="2556504" y="1228690"/>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Na 7 dagen wijding, priesterdienst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7" name="Tekstvak 16"/>
          <p:cNvSpPr txBox="1"/>
          <p:nvPr/>
        </p:nvSpPr>
        <p:spPr>
          <a:xfrm>
            <a:off x="2555776" y="2996952"/>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Reiniging </a:t>
            </a:r>
            <a:r>
              <a:rPr lang="nl-NL" sz="2000" b="1" dirty="0" err="1" smtClean="0">
                <a:latin typeface="Verdana" panose="020B0604030504040204" pitchFamily="34" charset="0"/>
                <a:ea typeface="Verdana" panose="020B0604030504040204" pitchFamily="34" charset="0"/>
                <a:cs typeface="Verdana" panose="020B0604030504040204" pitchFamily="34" charset="0"/>
              </a:rPr>
              <a:t>zaraat</a:t>
            </a:r>
            <a:r>
              <a:rPr lang="nl-NL" sz="2000" b="1" dirty="0" smtClean="0">
                <a:latin typeface="Verdana" panose="020B0604030504040204" pitchFamily="34" charset="0"/>
                <a:ea typeface="Verdana" panose="020B0604030504040204" pitchFamily="34" charset="0"/>
                <a:cs typeface="Verdana" panose="020B0604030504040204" pitchFamily="34" charset="0"/>
              </a:rPr>
              <a:t> voltooid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8" name="Tekstvak 17"/>
          <p:cNvSpPr txBox="1"/>
          <p:nvPr/>
        </p:nvSpPr>
        <p:spPr>
          <a:xfrm>
            <a:off x="2555776" y="4221088"/>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Reiniging </a:t>
            </a:r>
            <a:r>
              <a:rPr lang="nl-NL" sz="2000" b="1" dirty="0" err="1" smtClean="0">
                <a:latin typeface="Verdana" panose="020B0604030504040204" pitchFamily="34" charset="0"/>
                <a:ea typeface="Verdana" panose="020B0604030504040204" pitchFamily="34" charset="0"/>
                <a:cs typeface="Verdana" panose="020B0604030504040204" pitchFamily="34" charset="0"/>
              </a:rPr>
              <a:t>zaraat</a:t>
            </a:r>
            <a:r>
              <a:rPr lang="nl-NL" sz="2000" b="1" dirty="0" smtClean="0">
                <a:latin typeface="Verdana" panose="020B0604030504040204" pitchFamily="34" charset="0"/>
                <a:ea typeface="Verdana" panose="020B0604030504040204" pitchFamily="34" charset="0"/>
                <a:cs typeface="Verdana" panose="020B0604030504040204" pitchFamily="34" charset="0"/>
              </a:rPr>
              <a:t> voltooid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 </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9" name="Tekstvak 18"/>
          <p:cNvSpPr txBox="1"/>
          <p:nvPr/>
        </p:nvSpPr>
        <p:spPr>
          <a:xfrm>
            <a:off x="2520607" y="5373216"/>
            <a:ext cx="6588000" cy="39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Reiniging na vloeiing man voltooid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0" name="Tekstvak 19"/>
          <p:cNvSpPr txBox="1"/>
          <p:nvPr/>
        </p:nvSpPr>
        <p:spPr>
          <a:xfrm>
            <a:off x="2555776" y="-13991"/>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Eerstelingen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 voor de HERE</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29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467544" y="3400401"/>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sz="2000"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3411928593"/>
              </p:ext>
            </p:extLst>
          </p:nvPr>
        </p:nvGraphicFramePr>
        <p:xfrm>
          <a:off x="23773" y="285764"/>
          <a:ext cx="9108000" cy="91440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7</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303C18"/>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Lev.15:29 </a:t>
                      </a:r>
                      <a:r>
                        <a:rPr lang="nl-NL" i="1" dirty="0" smtClean="0">
                          <a:effectLst/>
                          <a:latin typeface="Verdana" panose="020B0604030504040204" pitchFamily="34" charset="0"/>
                          <a:ea typeface="Verdana" panose="020B0604030504040204" pitchFamily="34" charset="0"/>
                          <a:cs typeface="Verdana" panose="020B0604030504040204" pitchFamily="34" charset="0"/>
                        </a:rPr>
                        <a:t>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וּבַיּוֹם הַשְּׁמִינִי</a:t>
                      </a:r>
                      <a:r>
                        <a:rPr lang="nl-NL" i="1" dirty="0" smtClean="0">
                          <a:effectLst/>
                          <a:latin typeface="Verdana" panose="020B0604030504040204" pitchFamily="34" charset="0"/>
                          <a:ea typeface="Verdana" panose="020B0604030504040204" pitchFamily="34" charset="0"/>
                          <a:cs typeface="Verdana" panose="020B0604030504040204" pitchFamily="34" charset="0"/>
                        </a:rPr>
                        <a:t>) zal </a:t>
                      </a:r>
                      <a:r>
                        <a:rPr lang="nl-NL" i="1" dirty="0" smtClean="0">
                          <a:effectLst/>
                          <a:latin typeface="Verdana" panose="020B0604030504040204" pitchFamily="34" charset="0"/>
                          <a:ea typeface="Verdana" panose="020B0604030504040204" pitchFamily="34" charset="0"/>
                          <a:cs typeface="Verdana" panose="020B0604030504040204" pitchFamily="34" charset="0"/>
                        </a:rPr>
                        <a:t>zij twee tortelduiven of twee jonge duiven nemen en ze tot de priester brengen naar de ingang van de tent der samenkomst. </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3481275736"/>
              </p:ext>
            </p:extLst>
          </p:nvPr>
        </p:nvGraphicFramePr>
        <p:xfrm>
          <a:off x="23773" y="1246984"/>
          <a:ext cx="9108000" cy="118872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0" dirty="0" smtClean="0">
                          <a:latin typeface="Verdana" panose="020B0604030504040204" pitchFamily="34" charset="0"/>
                          <a:ea typeface="Verdana" panose="020B0604030504040204" pitchFamily="34" charset="0"/>
                          <a:cs typeface="Verdana" panose="020B0604030504040204" pitchFamily="34" charset="0"/>
                        </a:rPr>
                        <a:t>8</a:t>
                      </a:r>
                      <a:endParaRPr lang="nl-NL" sz="2000" i="0"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303C18"/>
                    </a:solidFill>
                  </a:tcPr>
                </a:tc>
                <a:tc>
                  <a:txBody>
                    <a:bodyPr/>
                    <a:lstStyle/>
                    <a:p>
                      <a:pPr marL="0" indent="0">
                        <a:buNone/>
                      </a:pPr>
                      <a:r>
                        <a:rPr lang="nl-NL" sz="1800" i="0" dirty="0" smtClean="0">
                          <a:latin typeface="Verdana" panose="020B0604030504040204" pitchFamily="34" charset="0"/>
                          <a:ea typeface="Verdana" panose="020B0604030504040204" pitchFamily="34" charset="0"/>
                          <a:cs typeface="Verdana" panose="020B0604030504040204" pitchFamily="34" charset="0"/>
                        </a:rPr>
                        <a:t>Lev.22:27 </a:t>
                      </a:r>
                      <a:r>
                        <a:rPr lang="nl-NL" i="0" dirty="0" smtClean="0">
                          <a:effectLst/>
                          <a:latin typeface="Verdana" panose="020B0604030504040204" pitchFamily="34" charset="0"/>
                          <a:ea typeface="Verdana" panose="020B0604030504040204" pitchFamily="34" charset="0"/>
                          <a:cs typeface="Verdana" panose="020B0604030504040204" pitchFamily="34" charset="0"/>
                        </a:rPr>
                        <a:t>Wanneer een rund of schaap of geit geboren wordt, dan zal dat zeven dagen bij zijn moeder blijven, maar van de achtste dag </a:t>
                      </a:r>
                      <a:r>
                        <a:rPr lang="nl-NL" i="0"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וּמִיּוֹם הַשְּׁמִינִי</a:t>
                      </a:r>
                      <a:r>
                        <a:rPr lang="nl-NL" i="0" dirty="0" smtClean="0">
                          <a:effectLst/>
                          <a:latin typeface="Verdana" panose="020B0604030504040204" pitchFamily="34" charset="0"/>
                          <a:ea typeface="Verdana" panose="020B0604030504040204" pitchFamily="34" charset="0"/>
                          <a:cs typeface="Verdana" panose="020B0604030504040204" pitchFamily="34" charset="0"/>
                        </a:rPr>
                        <a:t>) af </a:t>
                      </a:r>
                      <a:r>
                        <a:rPr lang="nl-NL" i="0" dirty="0" smtClean="0">
                          <a:effectLst/>
                          <a:latin typeface="Verdana" panose="020B0604030504040204" pitchFamily="34" charset="0"/>
                          <a:ea typeface="Verdana" panose="020B0604030504040204" pitchFamily="34" charset="0"/>
                          <a:cs typeface="Verdana" panose="020B0604030504040204" pitchFamily="34" charset="0"/>
                        </a:rPr>
                        <a:t>en daarna zal het als een gave de Here ten vuuroffer welgevallig zijn.</a:t>
                      </a:r>
                      <a:endParaRPr lang="nl-NL" sz="1800" i="0"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69071746"/>
              </p:ext>
            </p:extLst>
          </p:nvPr>
        </p:nvGraphicFramePr>
        <p:xfrm>
          <a:off x="23773" y="2482843"/>
          <a:ext cx="9108000" cy="1188720"/>
        </p:xfrm>
        <a:graphic>
          <a:graphicData uri="http://schemas.openxmlformats.org/drawingml/2006/table">
            <a:tbl>
              <a:tblPr firstRow="1" bandRow="1">
                <a:tableStyleId>{5C22544A-7EE6-4342-B048-85BDC9FD1C3A}</a:tableStyleId>
              </a:tblPr>
              <a:tblGrid>
                <a:gridCol w="637551"/>
                <a:gridCol w="8470449"/>
              </a:tblGrid>
              <a:tr h="370840">
                <a:tc>
                  <a:txBody>
                    <a:bodyPr/>
                    <a:lstStyle/>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9</a:t>
                      </a:r>
                      <a:endParaRPr lang="nl-NL" sz="2000" i="1" dirty="0">
                        <a:latin typeface="Verdana" panose="020B0604030504040204" pitchFamily="34" charset="0"/>
                        <a:ea typeface="Verdana" panose="020B0604030504040204" pitchFamily="34" charset="0"/>
                        <a:cs typeface="Verdana" panose="020B0604030504040204" pitchFamily="34" charset="0"/>
                      </a:endParaRPr>
                    </a:p>
                  </a:txBody>
                  <a:tcPr anchor="ctr">
                    <a:cell3D prstMaterial="dkEdge">
                      <a:bevel/>
                      <a:lightRig rig="flood" dir="t"/>
                    </a:cell3D>
                    <a:solidFill>
                      <a:srgbClr val="303C18"/>
                    </a:solidFill>
                  </a:tcPr>
                </a:tc>
                <a:tc>
                  <a:txBody>
                    <a:bodyPr/>
                    <a:lstStyle/>
                    <a:p>
                      <a:pPr marL="0" indent="0">
                        <a:buNone/>
                      </a:pPr>
                      <a:r>
                        <a:rPr lang="nl-NL" sz="1800" i="1" dirty="0" smtClean="0">
                          <a:latin typeface="Verdana" panose="020B0604030504040204" pitchFamily="34" charset="0"/>
                          <a:ea typeface="Verdana" panose="020B0604030504040204" pitchFamily="34" charset="0"/>
                          <a:cs typeface="Verdana" panose="020B0604030504040204" pitchFamily="34" charset="0"/>
                        </a:rPr>
                        <a:t>Lev.23:36 </a:t>
                      </a:r>
                      <a:r>
                        <a:rPr lang="nl-NL" i="1" dirty="0" smtClean="0">
                          <a:effectLst/>
                          <a:latin typeface="Verdana" panose="020B0604030504040204" pitchFamily="34" charset="0"/>
                          <a:ea typeface="Verdana" panose="020B0604030504040204" pitchFamily="34" charset="0"/>
                          <a:cs typeface="Verdana" panose="020B0604030504040204" pitchFamily="34" charset="0"/>
                        </a:rPr>
                        <a:t>Zeven dagen zult gij de Here een vuuroffer brengen; op de achtste dag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t>בַּיּוֹם הַשְּׁמִינִי </a:t>
                      </a:r>
                      <a:r>
                        <a:rPr lang="nl-NL" i="1" dirty="0" smtClean="0">
                          <a:effectLst/>
                          <a:latin typeface="Verdana" panose="020B0604030504040204" pitchFamily="34" charset="0"/>
                          <a:ea typeface="Verdana" panose="020B0604030504040204" pitchFamily="34" charset="0"/>
                          <a:cs typeface="Verdana" panose="020B0604030504040204" pitchFamily="34" charset="0"/>
                        </a:rPr>
                        <a:t>) zult </a:t>
                      </a:r>
                      <a:r>
                        <a:rPr lang="nl-NL" i="1" dirty="0" smtClean="0">
                          <a:effectLst/>
                          <a:latin typeface="Verdana" panose="020B0604030504040204" pitchFamily="34" charset="0"/>
                          <a:ea typeface="Verdana" panose="020B0604030504040204" pitchFamily="34" charset="0"/>
                          <a:cs typeface="Verdana" panose="020B0604030504040204" pitchFamily="34" charset="0"/>
                        </a:rPr>
                        <a:t>gij een heilige samenkomst </a:t>
                      </a:r>
                      <a:r>
                        <a:rPr lang="nl-NL" i="1" dirty="0" smtClean="0">
                          <a:effectLst/>
                          <a:latin typeface="Verdana" panose="020B0604030504040204" pitchFamily="34" charset="0"/>
                          <a:ea typeface="Verdana" panose="020B0604030504040204" pitchFamily="34" charset="0"/>
                          <a:cs typeface="Verdana" panose="020B0604030504040204" pitchFamily="34" charset="0"/>
                        </a:rPr>
                        <a:t>(</a:t>
                      </a:r>
                      <a:r>
                        <a:rPr lang="he-IL" dirty="0" smtClean="0">
                          <a:solidFill>
                            <a:srgbClr val="FFFF00"/>
                          </a:solidFill>
                        </a:rPr>
                        <a:t>עֲצֶרֶת</a:t>
                      </a:r>
                      <a:r>
                        <a:rPr lang="nl-NL" i="1" dirty="0" smtClean="0">
                          <a:effectLst/>
                          <a:latin typeface="Verdana" panose="020B0604030504040204" pitchFamily="34" charset="0"/>
                          <a:ea typeface="Verdana" panose="020B0604030504040204" pitchFamily="34" charset="0"/>
                          <a:cs typeface="Verdana" panose="020B0604030504040204" pitchFamily="34" charset="0"/>
                        </a:rPr>
                        <a:t>) hebben </a:t>
                      </a:r>
                      <a:r>
                        <a:rPr lang="nl-NL" i="1" dirty="0" smtClean="0">
                          <a:effectLst/>
                          <a:latin typeface="Verdana" panose="020B0604030504040204" pitchFamily="34" charset="0"/>
                          <a:ea typeface="Verdana" panose="020B0604030504040204" pitchFamily="34" charset="0"/>
                          <a:cs typeface="Verdana" panose="020B0604030504040204" pitchFamily="34" charset="0"/>
                        </a:rPr>
                        <a:t>en de Here een vuuroffer brengen; het is een feest, generlei slaafse arbeid zult gij verrichten.</a:t>
                      </a:r>
                      <a:endParaRPr lang="nl-NL" sz="1800" i="1" dirty="0">
                        <a:latin typeface="Verdana" panose="020B0604030504040204" pitchFamily="34" charset="0"/>
                        <a:ea typeface="Verdana" panose="020B0604030504040204" pitchFamily="34" charset="0"/>
                        <a:cs typeface="Verdana" panose="020B0604030504040204" pitchFamily="34" charset="0"/>
                      </a:endParaRPr>
                    </a:p>
                  </a:txBody>
                  <a:tcPr>
                    <a:cell3D prstMaterial="dkEdge">
                      <a:bevel/>
                      <a:lightRig rig="flood" dir="t"/>
                    </a:cell3D>
                    <a:solidFill>
                      <a:srgbClr val="303C18"/>
                    </a:solidFill>
                  </a:tcPr>
                </a:tc>
              </a:tr>
            </a:tbl>
          </a:graphicData>
        </a:graphic>
      </p:graphicFrame>
      <p:sp>
        <p:nvSpPr>
          <p:cNvPr id="14" name="Tekstvak 13"/>
          <p:cNvSpPr txBox="1"/>
          <p:nvPr/>
        </p:nvSpPr>
        <p:spPr>
          <a:xfrm>
            <a:off x="2411760" y="-27384"/>
            <a:ext cx="6768000" cy="39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Reiniging na </a:t>
            </a:r>
            <a:r>
              <a:rPr lang="nl-NL" sz="2000" b="1" dirty="0" err="1" smtClean="0">
                <a:latin typeface="Verdana" panose="020B0604030504040204" pitchFamily="34" charset="0"/>
                <a:ea typeface="Verdana" panose="020B0604030504040204" pitchFamily="34" charset="0"/>
                <a:cs typeface="Verdana" panose="020B0604030504040204" pitchFamily="34" charset="0"/>
              </a:rPr>
              <a:t>vloeing</a:t>
            </a:r>
            <a:r>
              <a:rPr lang="nl-NL" sz="2000" b="1" dirty="0" smtClean="0">
                <a:latin typeface="Verdana" panose="020B0604030504040204" pitchFamily="34" charset="0"/>
                <a:ea typeface="Verdana" panose="020B0604030504040204" pitchFamily="34" charset="0"/>
                <a:cs typeface="Verdana" panose="020B0604030504040204" pitchFamily="34" charset="0"/>
              </a:rPr>
              <a:t> vrouw voltooid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Tekstvak 14"/>
          <p:cNvSpPr txBox="1"/>
          <p:nvPr/>
        </p:nvSpPr>
        <p:spPr>
          <a:xfrm>
            <a:off x="2628512" y="908720"/>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Eerstelingen voor de HERE op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kstvak 15"/>
          <p:cNvSpPr txBox="1"/>
          <p:nvPr/>
        </p:nvSpPr>
        <p:spPr>
          <a:xfrm>
            <a:off x="2628512" y="2132856"/>
            <a:ext cx="6552000"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Sjemini Atseret = 8</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dag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25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6175" y="692695"/>
            <a:ext cx="8880321" cy="3477875"/>
          </a:xfrm>
          <a:prstGeom prst="rect">
            <a:avLst/>
          </a:prstGeom>
          <a:solidFill>
            <a:srgbClr val="303C18"/>
          </a:solidFill>
        </p:spPr>
        <p:txBody>
          <a:bodyPr wrap="square">
            <a:spAutoFit/>
          </a:bodyPr>
          <a:lstStyle/>
          <a:p>
            <a:pPr algn="ctr"/>
            <a:r>
              <a:rPr lang="he-IL" sz="4000" b="1" dirty="0" smtClean="0">
                <a:solidFill>
                  <a:schemeClr val="bg1"/>
                </a:solidFill>
                <a:latin typeface="Verdana" panose="020B0604030504040204" pitchFamily="34" charset="0"/>
                <a:ea typeface="Verdana" panose="020B0604030504040204" pitchFamily="34" charset="0"/>
              </a:rPr>
              <a:t>עֲצֶרֶת</a:t>
            </a:r>
            <a:endPar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Atseret</a:t>
            </a:r>
          </a:p>
          <a:p>
            <a:pPr algn="ctr"/>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Lev.23:36 “Zeven dagen laten jullie een vuurgave naderen voor JHWH op de achtste dag is er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oproep van heiliging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voor jullie, jullie laten een vuurgave voor JHWH naderen, het is een remming enig dienstwerk maken jullie niet. (TORA: Buijs &amp; Storm)</a:t>
            </a:r>
          </a:p>
          <a:p>
            <a:pPr algn="ctr"/>
            <a:endParaRPr lang="nl-NL" sz="4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06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6516</TotalTime>
  <Words>2443</Words>
  <Application>Microsoft Office PowerPoint</Application>
  <PresentationFormat>Diavoorstelling (4:3)</PresentationFormat>
  <Paragraphs>296</Paragraphs>
  <Slides>40</Slides>
  <Notes>0</Notes>
  <HiddenSlides>0</HiddenSlides>
  <MMClips>0</MMClips>
  <ScaleCrop>false</ScaleCrop>
  <HeadingPairs>
    <vt:vector size="4" baseType="variant">
      <vt:variant>
        <vt:lpstr>Thema</vt:lpstr>
      </vt:variant>
      <vt:variant>
        <vt:i4>1</vt:i4>
      </vt:variant>
      <vt:variant>
        <vt:lpstr>Diatitels</vt:lpstr>
      </vt:variant>
      <vt:variant>
        <vt:i4>40</vt:i4>
      </vt:variant>
    </vt:vector>
  </HeadingPairs>
  <TitlesOfParts>
    <vt:vector size="41"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cp:lastModifiedBy>
  <cp:revision>107</cp:revision>
  <dcterms:created xsi:type="dcterms:W3CDTF">2016-10-16T13:36:31Z</dcterms:created>
  <dcterms:modified xsi:type="dcterms:W3CDTF">2016-10-24T05:12:45Z</dcterms:modified>
</cp:coreProperties>
</file>