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67" r:id="rId9"/>
    <p:sldId id="291" r:id="rId10"/>
    <p:sldId id="265" r:id="rId11"/>
    <p:sldId id="305" r:id="rId12"/>
    <p:sldId id="288" r:id="rId13"/>
    <p:sldId id="289" r:id="rId14"/>
    <p:sldId id="290" r:id="rId15"/>
    <p:sldId id="292" r:id="rId16"/>
    <p:sldId id="293" r:id="rId17"/>
    <p:sldId id="269" r:id="rId18"/>
    <p:sldId id="270" r:id="rId19"/>
    <p:sldId id="271" r:id="rId20"/>
    <p:sldId id="321" r:id="rId21"/>
    <p:sldId id="294" r:id="rId22"/>
    <p:sldId id="258" r:id="rId23"/>
    <p:sldId id="262" r:id="rId24"/>
    <p:sldId id="259" r:id="rId25"/>
    <p:sldId id="274" r:id="rId26"/>
    <p:sldId id="272" r:id="rId27"/>
    <p:sldId id="304" r:id="rId28"/>
    <p:sldId id="273" r:id="rId29"/>
    <p:sldId id="306" r:id="rId30"/>
    <p:sldId id="275" r:id="rId31"/>
    <p:sldId id="303" r:id="rId32"/>
    <p:sldId id="322" r:id="rId33"/>
    <p:sldId id="260" r:id="rId34"/>
    <p:sldId id="264" r:id="rId35"/>
    <p:sldId id="281" r:id="rId36"/>
    <p:sldId id="302" r:id="rId37"/>
    <p:sldId id="295" r:id="rId38"/>
    <p:sldId id="282" r:id="rId39"/>
    <p:sldId id="307" r:id="rId40"/>
    <p:sldId id="279" r:id="rId41"/>
    <p:sldId id="280" r:id="rId42"/>
    <p:sldId id="278" r:id="rId43"/>
    <p:sldId id="301" r:id="rId44"/>
    <p:sldId id="300" r:id="rId45"/>
    <p:sldId id="296" r:id="rId46"/>
    <p:sldId id="309" r:id="rId47"/>
    <p:sldId id="312" r:id="rId48"/>
    <p:sldId id="311" r:id="rId49"/>
    <p:sldId id="261" r:id="rId50"/>
    <p:sldId id="313" r:id="rId51"/>
    <p:sldId id="276" r:id="rId52"/>
    <p:sldId id="299" r:id="rId53"/>
    <p:sldId id="314" r:id="rId54"/>
    <p:sldId id="308" r:id="rId55"/>
    <p:sldId id="315" r:id="rId56"/>
    <p:sldId id="297" r:id="rId57"/>
    <p:sldId id="263" r:id="rId58"/>
    <p:sldId id="316" r:id="rId59"/>
    <p:sldId id="317" r:id="rId60"/>
    <p:sldId id="318" r:id="rId61"/>
    <p:sldId id="319" r:id="rId62"/>
    <p:sldId id="298" r:id="rId63"/>
    <p:sldId id="268" r:id="rId64"/>
    <p:sldId id="310" r:id="rId65"/>
    <p:sldId id="320" r:id="rId6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27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4" d="100"/>
          <a:sy n="84" d="100"/>
        </p:scale>
        <p:origin x="-112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253C8-1E19-48BD-B1F2-5C1501AB5F40}" type="datetimeFigureOut">
              <a:rPr lang="nl-NL" smtClean="0"/>
              <a:pPr/>
              <a:t>16-8-2017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7A2AA-F785-485A-84B6-628A774062A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29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6F630-3AC6-4103-B4B0-1ED57AECE1CC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56E4-4B65-4A1F-98F3-EE7FD60E3BF6}" type="datetimeFigureOut">
              <a:rPr lang="nl-NL" smtClean="0"/>
              <a:pPr/>
              <a:t>16-8-2017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E104-9B17-478F-AB1C-C50D92B081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56E4-4B65-4A1F-98F3-EE7FD60E3BF6}" type="datetimeFigureOut">
              <a:rPr lang="nl-NL" smtClean="0"/>
              <a:pPr/>
              <a:t>16-8-2017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E104-9B17-478F-AB1C-C50D92B081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56E4-4B65-4A1F-98F3-EE7FD60E3BF6}" type="datetimeFigureOut">
              <a:rPr lang="nl-NL" smtClean="0"/>
              <a:pPr/>
              <a:t>16-8-2017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E104-9B17-478F-AB1C-C50D92B081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56E4-4B65-4A1F-98F3-EE7FD60E3BF6}" type="datetimeFigureOut">
              <a:rPr lang="nl-NL" smtClean="0"/>
              <a:pPr/>
              <a:t>16-8-2017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E104-9B17-478F-AB1C-C50D92B081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56E4-4B65-4A1F-98F3-EE7FD60E3BF6}" type="datetimeFigureOut">
              <a:rPr lang="nl-NL" smtClean="0"/>
              <a:pPr/>
              <a:t>16-8-2017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E104-9B17-478F-AB1C-C50D92B081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56E4-4B65-4A1F-98F3-EE7FD60E3BF6}" type="datetimeFigureOut">
              <a:rPr lang="nl-NL" smtClean="0"/>
              <a:pPr/>
              <a:t>16-8-2017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E104-9B17-478F-AB1C-C50D92B081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56E4-4B65-4A1F-98F3-EE7FD60E3BF6}" type="datetimeFigureOut">
              <a:rPr lang="nl-NL" smtClean="0"/>
              <a:pPr/>
              <a:t>16-8-2017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E104-9B17-478F-AB1C-C50D92B081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56E4-4B65-4A1F-98F3-EE7FD60E3BF6}" type="datetimeFigureOut">
              <a:rPr lang="nl-NL" smtClean="0"/>
              <a:pPr/>
              <a:t>16-8-2017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E104-9B17-478F-AB1C-C50D92B081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56E4-4B65-4A1F-98F3-EE7FD60E3BF6}" type="datetimeFigureOut">
              <a:rPr lang="nl-NL" smtClean="0"/>
              <a:pPr/>
              <a:t>16-8-2017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E104-9B17-478F-AB1C-C50D92B081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56E4-4B65-4A1F-98F3-EE7FD60E3BF6}" type="datetimeFigureOut">
              <a:rPr lang="nl-NL" smtClean="0"/>
              <a:pPr/>
              <a:t>16-8-2017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E104-9B17-478F-AB1C-C50D92B081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E56E4-4B65-4A1F-98F3-EE7FD60E3BF6}" type="datetimeFigureOut">
              <a:rPr lang="nl-NL" smtClean="0"/>
              <a:pPr/>
              <a:t>16-8-2017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3E104-9B17-478F-AB1C-C50D92B081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56E4-4B65-4A1F-98F3-EE7FD60E3BF6}" type="datetimeFigureOut">
              <a:rPr lang="nl-NL" smtClean="0"/>
              <a:pPr/>
              <a:t>16-8-2017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3E104-9B17-478F-AB1C-C50D92B08180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debar.net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11560" y="908720"/>
            <a:ext cx="77372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Een levende traditie</a:t>
            </a:r>
            <a:endParaRPr lang="nl-NL" sz="32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nl-NL" sz="32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nl-NL" sz="32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nl-NL" sz="32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nl-NL" sz="32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nl-NL" sz="32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Jos Quak</a:t>
            </a:r>
          </a:p>
          <a:p>
            <a:pPr algn="ctr"/>
            <a:endParaRPr lang="nl-NL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12 augustus 2017</a:t>
            </a:r>
          </a:p>
          <a:p>
            <a:pPr algn="ctr"/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Drachten</a:t>
            </a:r>
            <a:endParaRPr lang="nl-NL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260648"/>
            <a:ext cx="842493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Traditie</a:t>
            </a:r>
          </a:p>
          <a:p>
            <a:pPr algn="ctr"/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volgens het Van Dale </a:t>
            </a:r>
          </a:p>
          <a:p>
            <a:pPr algn="ctr"/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etymologisch woordenboek</a:t>
            </a:r>
          </a:p>
          <a:p>
            <a:pPr algn="just"/>
            <a:endParaRPr lang="nl-NL" sz="3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Traditie</a:t>
            </a:r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(latijn)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= overdracht, overlevering</a:t>
            </a:r>
          </a:p>
          <a:p>
            <a:pPr algn="just"/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Tradere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= overdragen</a:t>
            </a:r>
          </a:p>
          <a:p>
            <a:pPr algn="just"/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Trans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=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over heen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+ </a:t>
            </a:r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dare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=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260648"/>
            <a:ext cx="842493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Traditie</a:t>
            </a:r>
          </a:p>
          <a:p>
            <a:pPr algn="ctr"/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volgens het Van Dale </a:t>
            </a:r>
          </a:p>
          <a:p>
            <a:pPr algn="ctr"/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etymologisch woordenboek</a:t>
            </a:r>
          </a:p>
          <a:p>
            <a:pPr algn="just"/>
            <a:endParaRPr lang="nl-NL" sz="3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Traditie</a:t>
            </a:r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(latijn)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= overdracht, overlevering</a:t>
            </a:r>
          </a:p>
          <a:p>
            <a:pPr algn="just"/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Tradere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= overdragen</a:t>
            </a:r>
          </a:p>
          <a:p>
            <a:pPr algn="just"/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Trans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=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over heen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+ </a:t>
            </a:r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dare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=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geven</a:t>
            </a:r>
          </a:p>
          <a:p>
            <a:pPr algn="just"/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Over heen geven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betekent:</a:t>
            </a:r>
          </a:p>
          <a:p>
            <a:pPr algn="just"/>
            <a:endParaRPr lang="nl-NL" sz="3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Iets “op een hogere manier” van generatie op</a:t>
            </a:r>
          </a:p>
          <a:p>
            <a:pPr algn="just"/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generatie doorgeven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051720" y="548680"/>
            <a:ext cx="402623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Een levende traditie</a:t>
            </a:r>
            <a:endParaRPr lang="nl-NL" sz="3200" b="1" i="1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23528" y="2492896"/>
            <a:ext cx="179568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ouderen</a:t>
            </a:r>
            <a:endParaRPr lang="nl-NL" sz="3200" b="1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923928" y="2492896"/>
            <a:ext cx="74571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wij</a:t>
            </a:r>
            <a:endParaRPr lang="nl-NL" sz="3200" b="1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444208" y="2492896"/>
            <a:ext cx="191270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jongeren</a:t>
            </a:r>
            <a:endParaRPr lang="nl-NL" sz="3200" b="1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2339752" y="2780928"/>
            <a:ext cx="151216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4860032" y="2780928"/>
            <a:ext cx="14401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2267744" y="21328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5C2E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Uitleg 1</a:t>
            </a:r>
            <a:endParaRPr lang="nl-NL" sz="2800" b="1" dirty="0">
              <a:solidFill>
                <a:srgbClr val="5C2E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788024" y="21328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5C2E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Uitleg 2</a:t>
            </a:r>
            <a:endParaRPr lang="nl-NL" sz="2800" b="1" dirty="0">
              <a:solidFill>
                <a:srgbClr val="5C2E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83568" y="3933056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Elke uitleg </a:t>
            </a:r>
            <a:r>
              <a:rPr lang="nl-NL" sz="3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is</a:t>
            </a:r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anders.</a:t>
            </a:r>
          </a:p>
          <a:p>
            <a:pPr algn="just">
              <a:buFont typeface="Arial" pitchFamily="34" charset="0"/>
              <a:buChar char="•"/>
            </a:pPr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nl-NL" sz="3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Je moet er </a:t>
            </a:r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zèlf doorheen </a:t>
            </a:r>
            <a:r>
              <a:rPr lang="nl-NL" sz="3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gaan</a:t>
            </a:r>
            <a:endParaRPr lang="nl-NL" sz="3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683568" y="2492896"/>
            <a:ext cx="1962397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Het Boek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68670" y="3501008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eeuwig</a:t>
            </a:r>
            <a:endParaRPr lang="nl-NL" sz="3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867871" y="2492896"/>
            <a:ext cx="1944763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uitleg</a:t>
            </a:r>
            <a:endParaRPr lang="nl-NL" sz="3200" b="1" i="1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52120" y="3501008"/>
            <a:ext cx="23762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altijd nieuw</a:t>
            </a:r>
            <a:endParaRPr lang="nl-NL" sz="3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347864" y="548680"/>
            <a:ext cx="1915909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Bijbel</a:t>
            </a:r>
            <a:endParaRPr lang="nl-NL" sz="3200" b="1" i="1" dirty="0" smtClean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053790" y="2492896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+</a:t>
            </a:r>
            <a:endParaRPr lang="nl-NL" sz="3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067944" y="1340768"/>
            <a:ext cx="504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=</a:t>
            </a:r>
            <a:endParaRPr lang="nl-NL" sz="3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95536" y="1124744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Hij meldde u zijn verbond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dat hij u gebood om te doen: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Tien Woorden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;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hij schreef ze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op twee stenen platen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(loechot)*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Deuteronomium 4:13 (NB)</a:t>
            </a:r>
            <a:endParaRPr lang="nl-NL" sz="28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843808" y="260648"/>
            <a:ext cx="397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Tien Woorden</a:t>
            </a:r>
          </a:p>
        </p:txBody>
      </p:sp>
      <p:sp>
        <p:nvSpPr>
          <p:cNvPr id="6" name="Rechthoek 5"/>
          <p:cNvSpPr/>
          <p:nvPr/>
        </p:nvSpPr>
        <p:spPr>
          <a:xfrm>
            <a:off x="467544" y="5589240"/>
            <a:ext cx="28803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 loeàch </a:t>
            </a:r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= </a:t>
            </a:r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plaat</a:t>
            </a:r>
            <a:endParaRPr lang="nl-NL" sz="2600" b="1" dirty="0" smtClean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915816" y="4653136"/>
            <a:ext cx="2566728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Iets eeuwigs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467544" y="5517232"/>
            <a:ext cx="49685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 làch</a:t>
            </a:r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= </a:t>
            </a:r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vochtig, vers, groen</a:t>
            </a:r>
            <a:endParaRPr lang="nl-NL" sz="2600" b="1" dirty="0" smtClean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 ləàch</a:t>
            </a:r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= </a:t>
            </a:r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frisheid, levenskracht</a:t>
            </a:r>
            <a:endParaRPr lang="nl-NL" sz="2600" b="1" dirty="0" smtClean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408785" y="4653136"/>
            <a:ext cx="441980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Iets dat altijd nieuw is</a:t>
            </a:r>
          </a:p>
        </p:txBody>
      </p:sp>
      <p:sp>
        <p:nvSpPr>
          <p:cNvPr id="6" name="Rechthoek 5"/>
          <p:cNvSpPr/>
          <p:nvPr/>
        </p:nvSpPr>
        <p:spPr>
          <a:xfrm>
            <a:off x="395536" y="1124744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Hij meldde u zijn verbond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dat hij u gebood om te doen: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Tien Woorden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;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hij schreef ze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op twee stenen platen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(loechot)*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Deuteronomium 4:13 (NB)</a:t>
            </a:r>
            <a:endParaRPr lang="nl-NL" sz="28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843808" y="260648"/>
            <a:ext cx="397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Tien Woorden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87624" y="6206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Als de Bijbel iets van vroeger is</a:t>
            </a:r>
            <a:endParaRPr lang="nl-NL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2375302"/>
            <a:ext cx="1152128" cy="523220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CC66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Bijbel</a:t>
            </a:r>
            <a:endParaRPr lang="nl-NL" sz="2800" b="1" dirty="0">
              <a:solidFill>
                <a:srgbClr val="CC66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4221088"/>
            <a:ext cx="1763688" cy="123110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IETS </a:t>
            </a:r>
          </a:p>
          <a:p>
            <a:pPr algn="ctr"/>
            <a:r>
              <a:rPr lang="nl-NL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VAN </a:t>
            </a:r>
            <a:r>
              <a:rPr lang="nl-NL" sz="2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VROEGER</a:t>
            </a:r>
            <a:endParaRPr lang="nl-NL" sz="26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1187624" y="6206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Als de Bijbel iets van vroeger is</a:t>
            </a:r>
            <a:endParaRPr lang="nl-NL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 flipH="1">
            <a:off x="1619672" y="2636912"/>
            <a:ext cx="1008112" cy="0"/>
          </a:xfrm>
          <a:prstGeom prst="straightConnector1">
            <a:avLst/>
          </a:prstGeom>
          <a:ln w="57150">
            <a:solidFill>
              <a:srgbClr val="A251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2267744" y="4077072"/>
            <a:ext cx="2088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zich laten leiden door </a:t>
            </a:r>
            <a:r>
              <a:rPr lang="nl-NL" sz="2600" b="1" i="1" dirty="0" smtClean="0"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wat hen is verteld</a:t>
            </a:r>
            <a:endParaRPr lang="nl-NL" sz="2600" b="1" i="1" dirty="0">
              <a:solidFill>
                <a:schemeClr val="accen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323528" y="2375302"/>
            <a:ext cx="1152128" cy="523220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CC66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Bijbel</a:t>
            </a:r>
            <a:endParaRPr lang="nl-NL" sz="2800" b="1" dirty="0">
              <a:solidFill>
                <a:srgbClr val="CC66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627784" y="237530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A251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ouderen</a:t>
            </a:r>
            <a:endParaRPr lang="nl-NL" sz="2800" b="1" dirty="0">
              <a:solidFill>
                <a:srgbClr val="A251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5" name="Rechte verbindingslijn met pijl 24"/>
          <p:cNvCxnSpPr/>
          <p:nvPr/>
        </p:nvCxnSpPr>
        <p:spPr>
          <a:xfrm flipV="1">
            <a:off x="3275856" y="2924944"/>
            <a:ext cx="0" cy="11520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0" y="4221088"/>
            <a:ext cx="1763688" cy="123110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IETS </a:t>
            </a:r>
          </a:p>
          <a:p>
            <a:pPr algn="ctr"/>
            <a:r>
              <a:rPr lang="nl-NL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VAN </a:t>
            </a:r>
            <a:r>
              <a:rPr lang="nl-NL" sz="2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VROEGER</a:t>
            </a:r>
            <a:endParaRPr lang="nl-NL" sz="26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1187624" y="6206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Als de Bijbel iets van vroeger is</a:t>
            </a:r>
            <a:endParaRPr lang="nl-NL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7" name="Rechte verbindingslijn met pijl 16"/>
          <p:cNvCxnSpPr/>
          <p:nvPr/>
        </p:nvCxnSpPr>
        <p:spPr>
          <a:xfrm flipH="1">
            <a:off x="1619672" y="2636912"/>
            <a:ext cx="1008112" cy="0"/>
          </a:xfrm>
          <a:prstGeom prst="straightConnector1">
            <a:avLst/>
          </a:prstGeom>
          <a:ln w="57150">
            <a:solidFill>
              <a:srgbClr val="A251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2267744" y="4077072"/>
            <a:ext cx="2088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zich laten leiden door </a:t>
            </a:r>
            <a:r>
              <a:rPr lang="nl-NL" sz="2600" b="1" i="1" dirty="0" smtClean="0"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wat hen is verteld</a:t>
            </a:r>
            <a:endParaRPr lang="nl-NL" sz="2600" b="1" i="1" dirty="0">
              <a:solidFill>
                <a:schemeClr val="accen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23528" y="2375302"/>
            <a:ext cx="1152128" cy="523220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CC66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Bijbel</a:t>
            </a:r>
            <a:endParaRPr lang="nl-NL" sz="2800" b="1" dirty="0">
              <a:solidFill>
                <a:srgbClr val="CC66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627784" y="237530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A251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ouderen</a:t>
            </a:r>
            <a:endParaRPr lang="nl-NL" sz="2800" b="1" dirty="0">
              <a:solidFill>
                <a:srgbClr val="A251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5436096" y="237530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C2E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</a:t>
            </a:r>
            <a:r>
              <a:rPr lang="nl-NL" sz="2800" b="1" dirty="0" smtClean="0">
                <a:solidFill>
                  <a:srgbClr val="5C2E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ij</a:t>
            </a:r>
            <a:endParaRPr lang="nl-NL" sz="2800" b="1" dirty="0">
              <a:solidFill>
                <a:srgbClr val="5C2E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4788024" y="4077072"/>
            <a:ext cx="20162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ons laten leiden door </a:t>
            </a:r>
            <a:r>
              <a:rPr lang="nl-NL" sz="2600" b="1" i="1" dirty="0" smtClean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ons</a:t>
            </a:r>
          </a:p>
          <a:p>
            <a:pPr algn="ctr"/>
            <a:r>
              <a:rPr lang="nl-NL" sz="2600" b="1" i="1" dirty="0" smtClean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verstand</a:t>
            </a:r>
            <a:endParaRPr lang="nl-NL" sz="2600" b="1" i="1" dirty="0">
              <a:solidFill>
                <a:schemeClr val="tx2"/>
              </a:solidFill>
              <a:effectLst>
                <a:innerShdw blurRad="114300">
                  <a:prstClr val="black"/>
                </a:inn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4716016" y="1916832"/>
            <a:ext cx="50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5C2E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?</a:t>
            </a:r>
            <a:endParaRPr lang="nl-NL" sz="2800" b="1" dirty="0">
              <a:solidFill>
                <a:srgbClr val="5C2E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7" name="Rechte verbindingslijn met pijl 26"/>
          <p:cNvCxnSpPr/>
          <p:nvPr/>
        </p:nvCxnSpPr>
        <p:spPr>
          <a:xfrm flipH="1">
            <a:off x="4283968" y="2636912"/>
            <a:ext cx="1080120" cy="0"/>
          </a:xfrm>
          <a:prstGeom prst="straightConnector1">
            <a:avLst/>
          </a:prstGeom>
          <a:ln w="57150">
            <a:solidFill>
              <a:srgbClr val="5C2E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flipV="1">
            <a:off x="3275856" y="2924944"/>
            <a:ext cx="0" cy="11520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/>
          <p:cNvCxnSpPr/>
          <p:nvPr/>
        </p:nvCxnSpPr>
        <p:spPr>
          <a:xfrm flipV="1">
            <a:off x="5796136" y="2924944"/>
            <a:ext cx="0" cy="11520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0" y="4221088"/>
            <a:ext cx="1763688" cy="123110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IETS </a:t>
            </a:r>
          </a:p>
          <a:p>
            <a:pPr algn="ctr"/>
            <a:r>
              <a:rPr lang="nl-NL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VAN </a:t>
            </a:r>
            <a:r>
              <a:rPr lang="nl-NL" sz="2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VROEGER</a:t>
            </a:r>
            <a:endParaRPr lang="nl-NL" sz="26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met pijl 4"/>
          <p:cNvCxnSpPr/>
          <p:nvPr/>
        </p:nvCxnSpPr>
        <p:spPr>
          <a:xfrm flipH="1">
            <a:off x="1619672" y="2636912"/>
            <a:ext cx="1008112" cy="0"/>
          </a:xfrm>
          <a:prstGeom prst="straightConnector1">
            <a:avLst/>
          </a:prstGeom>
          <a:ln w="57150">
            <a:solidFill>
              <a:srgbClr val="A251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2267744" y="4077072"/>
            <a:ext cx="2088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accen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zich laten leiden door </a:t>
            </a:r>
            <a:r>
              <a:rPr lang="nl-NL" sz="2600" b="1" i="1" dirty="0" smtClean="0">
                <a:solidFill>
                  <a:schemeClr val="accent1"/>
                </a:solidFill>
                <a:effectLst>
                  <a:innerShdw blurRad="114300">
                    <a:prstClr val="black"/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wat hen is verteld</a:t>
            </a:r>
            <a:endParaRPr lang="nl-NL" sz="2600" b="1" i="1" dirty="0">
              <a:solidFill>
                <a:schemeClr val="accent1"/>
              </a:solidFill>
              <a:effectLst>
                <a:innerShdw blurRad="114300">
                  <a:prstClr val="black"/>
                </a:inn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528" y="2375302"/>
            <a:ext cx="1152128" cy="523220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CC66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Bijbel</a:t>
            </a:r>
            <a:endParaRPr lang="nl-NL" sz="2800" b="1" dirty="0">
              <a:solidFill>
                <a:srgbClr val="CC66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627784" y="237530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A251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ouderen</a:t>
            </a:r>
            <a:endParaRPr lang="nl-NL" sz="2800" b="1" dirty="0">
              <a:solidFill>
                <a:srgbClr val="A251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436096" y="237530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5C2E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</a:t>
            </a:r>
            <a:r>
              <a:rPr lang="nl-NL" sz="2800" b="1" dirty="0" smtClean="0">
                <a:solidFill>
                  <a:srgbClr val="5C2E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ij</a:t>
            </a:r>
            <a:endParaRPr lang="nl-NL" sz="2800" b="1" dirty="0">
              <a:solidFill>
                <a:srgbClr val="5C2E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092280" y="237530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2D1C09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jongeren</a:t>
            </a:r>
            <a:endParaRPr lang="nl-NL" sz="2800" b="1" dirty="0">
              <a:solidFill>
                <a:srgbClr val="2D1C09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788024" y="4077072"/>
            <a:ext cx="20162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ons laten leiden door </a:t>
            </a:r>
            <a:r>
              <a:rPr lang="nl-NL" sz="2600" b="1" i="1" dirty="0" smtClean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ons</a:t>
            </a:r>
          </a:p>
          <a:p>
            <a:pPr algn="ctr"/>
            <a:r>
              <a:rPr lang="nl-NL" sz="2600" b="1" i="1" dirty="0" smtClean="0">
                <a:solidFill>
                  <a:schemeClr val="tx2"/>
                </a:solidFill>
                <a:effectLst>
                  <a:innerShdw blurRad="114300">
                    <a:prstClr val="black"/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verstand</a:t>
            </a:r>
            <a:endParaRPr lang="nl-NL" sz="2600" b="1" i="1" dirty="0">
              <a:solidFill>
                <a:schemeClr val="tx2"/>
              </a:solidFill>
              <a:effectLst>
                <a:innerShdw blurRad="114300">
                  <a:prstClr val="black"/>
                </a:inn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48264" y="4077072"/>
            <a:ext cx="19442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zich laten leiden door </a:t>
            </a:r>
            <a:r>
              <a:rPr lang="nl-NL" sz="2600" b="1" i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hun</a:t>
            </a:r>
          </a:p>
          <a:p>
            <a:pPr algn="ctr"/>
            <a:r>
              <a:rPr lang="nl-NL" sz="2600" b="1" i="1" dirty="0" smtClean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gevoel</a:t>
            </a:r>
            <a:endParaRPr lang="nl-NL" sz="2600" b="1" i="1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716016" y="1916832"/>
            <a:ext cx="50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5C2E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?</a:t>
            </a:r>
            <a:endParaRPr lang="nl-NL" sz="2800" b="1" dirty="0">
              <a:solidFill>
                <a:srgbClr val="5C2E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4" name="Rechte verbindingslijn met pijl 23"/>
          <p:cNvCxnSpPr/>
          <p:nvPr/>
        </p:nvCxnSpPr>
        <p:spPr>
          <a:xfrm flipH="1">
            <a:off x="4283968" y="2636912"/>
            <a:ext cx="1080120" cy="0"/>
          </a:xfrm>
          <a:prstGeom prst="straightConnector1">
            <a:avLst/>
          </a:prstGeom>
          <a:ln w="57150">
            <a:solidFill>
              <a:srgbClr val="5C2E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 flipV="1">
            <a:off x="3275856" y="2924944"/>
            <a:ext cx="0" cy="11520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 flipV="1">
            <a:off x="5796136" y="2924944"/>
            <a:ext cx="0" cy="115200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 flipV="1">
            <a:off x="7884368" y="2924944"/>
            <a:ext cx="0" cy="1152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0" y="4221088"/>
            <a:ext cx="1763688" cy="123110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IETS </a:t>
            </a:r>
          </a:p>
          <a:p>
            <a:pPr algn="ctr"/>
            <a:r>
              <a:rPr lang="nl-NL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VAN </a:t>
            </a:r>
            <a:r>
              <a:rPr lang="nl-NL" sz="26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VROEGER</a:t>
            </a:r>
            <a:endParaRPr lang="nl-NL" sz="2600" b="1" i="1" dirty="0"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114300">
                  <a:prstClr val="black"/>
                </a:inn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1187624" y="6206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Als de Bijbel iets van vroeger is</a:t>
            </a:r>
            <a:endParaRPr lang="nl-NL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 flipH="1">
            <a:off x="6300192" y="2636912"/>
            <a:ext cx="720080" cy="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6516216" y="1916832"/>
            <a:ext cx="504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bg2">
                    <a:lumMod val="1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??</a:t>
            </a:r>
            <a:endParaRPr lang="nl-NL" sz="2800" b="1" dirty="0">
              <a:solidFill>
                <a:schemeClr val="bg2">
                  <a:lumMod val="1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260648"/>
            <a:ext cx="842493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Traditie</a:t>
            </a:r>
          </a:p>
          <a:p>
            <a:pPr algn="ctr"/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volgens het Van Dale </a:t>
            </a:r>
          </a:p>
          <a:p>
            <a:pPr algn="ctr"/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woordenboek</a:t>
            </a:r>
          </a:p>
          <a:p>
            <a:pPr algn="just"/>
            <a:endParaRPr lang="nl-NL" sz="3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Traditie</a:t>
            </a:r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=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oude gewoonte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van een groep mensen</a:t>
            </a:r>
          </a:p>
          <a:p>
            <a:pPr algn="just"/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Traditioneel</a:t>
            </a:r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= volgens de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oude gewoonte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404664"/>
            <a:ext cx="84249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Wat blijft er zo</a:t>
            </a:r>
          </a:p>
          <a:p>
            <a:pPr algn="ctr"/>
            <a:r>
              <a:rPr lang="nl-NL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over van de Bijbel?</a:t>
            </a:r>
          </a:p>
          <a:p>
            <a:pPr algn="just"/>
            <a:endParaRPr lang="nl-NL" sz="3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nl-NL" sz="2800" b="1" dirty="0" smtClean="0">
                <a:solidFill>
                  <a:srgbClr val="5C2E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VOOR ONS:</a:t>
            </a:r>
            <a:endParaRPr lang="nl-NL" sz="2800" b="1" i="1" dirty="0" smtClean="0">
              <a:solidFill>
                <a:srgbClr val="E2721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nl-NL" sz="2800" b="1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nl-NL" sz="2800" b="1" i="1" dirty="0" smtClean="0">
                <a:solidFill>
                  <a:srgbClr val="5C2E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nl-NL" sz="2800" b="1" dirty="0" smtClean="0">
                <a:solidFill>
                  <a:srgbClr val="5C2E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Waar we met ons </a:t>
            </a:r>
            <a:r>
              <a:rPr lang="nl-NL" sz="2800" b="1" i="1" dirty="0" smtClean="0">
                <a:solidFill>
                  <a:srgbClr val="5C2E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verstand</a:t>
            </a:r>
            <a:r>
              <a:rPr lang="nl-NL" sz="2800" b="1" dirty="0" smtClean="0">
                <a:solidFill>
                  <a:srgbClr val="5C2E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raad mee weten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just"/>
            <a:endParaRPr lang="nl-NL" sz="2800" b="1" i="1" dirty="0" smtClean="0">
              <a:solidFill>
                <a:srgbClr val="E2721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nl-NL" sz="2800" b="1" i="1" dirty="0" smtClean="0">
              <a:solidFill>
                <a:srgbClr val="E2721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nl-NL" sz="2800" b="1" dirty="0" smtClean="0">
                <a:solidFill>
                  <a:srgbClr val="2D1C09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VOOR JONGEREN:</a:t>
            </a:r>
            <a:endParaRPr lang="nl-NL" sz="2800" b="1" i="1" dirty="0" smtClean="0">
              <a:solidFill>
                <a:srgbClr val="E2721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nl-NL" sz="2800" b="1" i="1" dirty="0" smtClean="0">
              <a:solidFill>
                <a:srgbClr val="E2721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Wat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goed </a:t>
            </a:r>
            <a:r>
              <a:rPr lang="nl-NL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voelt</a:t>
            </a:r>
            <a:endParaRPr lang="nl-NL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Wat ze </a:t>
            </a:r>
            <a:r>
              <a:rPr lang="nl-NL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voor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zich kunnen </a:t>
            </a:r>
            <a:r>
              <a:rPr lang="nl-NL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zien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483768" y="69269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Hoe komt </a:t>
            </a:r>
          </a:p>
          <a:p>
            <a:pPr algn="ctr"/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traditie </a:t>
            </a:r>
          </a:p>
          <a:p>
            <a:pPr algn="ctr"/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weer tot leven?</a:t>
            </a:r>
            <a:endParaRPr lang="nl-NL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755576" y="306896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Tips:</a:t>
            </a:r>
          </a:p>
          <a:p>
            <a:pPr algn="just"/>
            <a:endParaRPr lang="nl-NL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Lees de Bijbel </a:t>
            </a:r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niet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meer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als een </a:t>
            </a:r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“boek van</a:t>
            </a:r>
          </a:p>
          <a:p>
            <a:pPr algn="just"/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vroeger”</a:t>
            </a:r>
            <a:endParaRPr lang="nl-NL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nl-NL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Ga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zélf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door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die Bijbel </a:t>
            </a:r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3568" y="3068960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Legt deze woorden van mij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op uw hart en op uw ziel;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bindt ze als een teken op uw hand;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worden zullen ze tot een merkteken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tussen uw ogen.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  </a:t>
            </a:r>
            <a:endParaRPr lang="nl-NL" sz="2800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Deuteronomium 11:18 (NB)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83768" y="394211"/>
            <a:ext cx="41044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Een stukje uit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40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‘éqèv</a:t>
            </a:r>
            <a:endParaRPr kumimoji="0" lang="nl-NL" sz="32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 smtClean="0">
                <a:ln>
                  <a:noFill/>
                </a:ln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(het Thoragedeelte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600" b="1" i="0" u="none" strike="noStrike" cap="none" normalizeH="0" baseline="0" dirty="0" smtClean="0">
                <a:ln>
                  <a:noFill/>
                </a:ln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>van deze week)</a:t>
            </a:r>
            <a:endParaRPr kumimoji="0" lang="nl-NL" sz="2600" b="0" i="0" u="none" strike="noStrike" cap="none" normalizeH="0" baseline="0" dirty="0" smtClean="0">
              <a:ln>
                <a:noFill/>
              </a:ln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683568" y="1412776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Leren zult ge ze uw zonen,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door van hen te spreken,-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als je neerzit in je huis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en als je voortgaat over de weg,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als je gaat slapen en als je opstaat;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schrijven zult ge ze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op de posten van je huis en in je poorten;</a:t>
            </a:r>
          </a:p>
          <a:p>
            <a:endParaRPr lang="nl-NL" sz="2800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Deuteronomium 11:19,20 (NB)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3568" y="1268760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opdat ze talrijk worden,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uw dagen en de dagen van uw zonen,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op de </a:t>
            </a:r>
            <a:r>
              <a:rPr lang="nl-NL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–rode–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grond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welke de </a:t>
            </a:r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ENE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uw vaderen heeft gezworen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hun te geven,-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 de dagen van de hemelen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over het aardland!</a:t>
            </a:r>
          </a:p>
          <a:p>
            <a:endParaRPr lang="nl-NL" sz="2800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Deuteronomium 11:21 (NB)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11560" y="476672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(1)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Legt deze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woorden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van mij </a:t>
            </a:r>
            <a:r>
              <a:rPr lang="nl-NL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(van God)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op uw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hart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en op uw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ziel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  </a:t>
            </a:r>
            <a:endParaRPr lang="nl-NL" sz="2800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Deuteronomium 11:18 (NB)</a:t>
            </a:r>
          </a:p>
        </p:txBody>
      </p:sp>
      <p:sp>
        <p:nvSpPr>
          <p:cNvPr id="4" name="Rechthoek 3"/>
          <p:cNvSpPr/>
          <p:nvPr/>
        </p:nvSpPr>
        <p:spPr>
          <a:xfrm>
            <a:off x="683568" y="414908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woorden van God gaan door jezélf heen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03648" y="2564904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Behoed je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hart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met alle waakzaamheid,-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want daaruit zijn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uitgangen des levens;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Spreuken 4:23 (NB) </a:t>
            </a:r>
            <a:endParaRPr lang="nl-NL" sz="28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23528" y="332656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Hart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nl-NL" sz="2800" b="1" i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lev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):</a:t>
            </a:r>
          </a:p>
          <a:p>
            <a:endParaRPr lang="nl-NL" sz="2800" b="1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niet</a:t>
            </a:r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je </a:t>
            </a:r>
            <a:r>
              <a:rPr lang="nl-NL" sz="2800" b="1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verstand,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niet</a:t>
            </a:r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je </a:t>
            </a:r>
            <a:r>
              <a:rPr lang="nl-NL" sz="2800" b="1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gevoel,</a:t>
            </a:r>
          </a:p>
          <a:p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maar</a:t>
            </a:r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</a:t>
            </a:r>
            <a:r>
              <a:rPr lang="nl-NL" sz="28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bron van je psyche</a:t>
            </a:r>
            <a:endParaRPr lang="nl-NL" sz="2800" dirty="0" smtClean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03648" y="2564904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Behoed je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hart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met alle waakzaamheid,-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want daaruit zijn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uitgangen des levens;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Spreuken 4:23 (NB) </a:t>
            </a:r>
            <a:endParaRPr lang="nl-NL" sz="28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23528" y="522920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(Lichamelijke) ziel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nl-NL" sz="2800" b="1" i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nefesj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):</a:t>
            </a:r>
          </a:p>
          <a:p>
            <a:endParaRPr lang="nl-NL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8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je psyche, 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 is je </a:t>
            </a:r>
            <a:r>
              <a:rPr lang="nl-NL" sz="2800" b="1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verstand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je </a:t>
            </a:r>
            <a:r>
              <a:rPr lang="nl-NL" sz="2800" b="1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gevoel 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 je </a:t>
            </a:r>
            <a:r>
              <a:rPr lang="nl-NL" sz="2800" b="1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wil</a:t>
            </a:r>
            <a:endParaRPr lang="nl-NL" sz="28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23528" y="332656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Hart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nl-NL" sz="2800" b="1" i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lev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):</a:t>
            </a:r>
          </a:p>
          <a:p>
            <a:endParaRPr lang="nl-NL" sz="2800" b="1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niet</a:t>
            </a:r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je </a:t>
            </a:r>
            <a:r>
              <a:rPr lang="nl-NL" sz="2800" b="1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verstand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nl-NL" sz="2800" b="1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niet</a:t>
            </a:r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je </a:t>
            </a:r>
            <a:r>
              <a:rPr lang="nl-NL" sz="2800" b="1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gevoel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</a:p>
          <a:p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maar</a:t>
            </a:r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</a:t>
            </a:r>
            <a:r>
              <a:rPr lang="nl-NL" sz="28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bron van je psyche</a:t>
            </a:r>
            <a:endParaRPr lang="nl-NL" sz="2800" dirty="0" smtClean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11560" y="332656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(2)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Bindt ze als een teken op uw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hand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worden zullen ze tot een merkteken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tussen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uw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ogen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  </a:t>
            </a:r>
            <a:endParaRPr lang="nl-NL" sz="2800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Deuteronomium 11:18 (NB)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11560" y="332656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(2)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Bindt ze als een teken op uw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hand*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worden zullen ze tot een merkteken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tussen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uw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ogen**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  </a:t>
            </a:r>
            <a:endParaRPr lang="nl-NL" sz="2800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Deuteronomium 11:18 (NB)</a:t>
            </a:r>
          </a:p>
        </p:txBody>
      </p:sp>
      <p:sp>
        <p:nvSpPr>
          <p:cNvPr id="6" name="Rechthoek 5"/>
          <p:cNvSpPr/>
          <p:nvPr/>
        </p:nvSpPr>
        <p:spPr>
          <a:xfrm>
            <a:off x="323528" y="3861048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*  Hand </a:t>
            </a:r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nl-NL" sz="2600" b="1" i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jad</a:t>
            </a:r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nl-NL" sz="2600" b="1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</a:t>
            </a:r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Waarmee je dingen </a:t>
            </a:r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doet</a:t>
            </a:r>
            <a:endParaRPr lang="nl-NL" sz="2600" dirty="0" smtClean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23528" y="5157192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** Tussen je </a:t>
            </a:r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ogen </a:t>
            </a:r>
          </a:p>
          <a:p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 </a:t>
            </a:r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Waarmee je dingen </a:t>
            </a:r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ziet? </a:t>
            </a:r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Maar het gaat hier</a:t>
            </a:r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niet</a:t>
            </a:r>
          </a:p>
          <a:p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 om</a:t>
            </a:r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je </a:t>
            </a:r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ogen</a:t>
            </a:r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zelf!</a:t>
            </a:r>
            <a:endParaRPr lang="nl-NL" sz="2600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323528" y="260648"/>
            <a:ext cx="842493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Traditie</a:t>
            </a:r>
          </a:p>
          <a:p>
            <a:pPr algn="ctr"/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volgens het Van Dale </a:t>
            </a:r>
          </a:p>
          <a:p>
            <a:pPr algn="ctr"/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woordenboek</a:t>
            </a:r>
          </a:p>
          <a:p>
            <a:pPr algn="just"/>
            <a:endParaRPr lang="nl-NL" sz="3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Traditie</a:t>
            </a:r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=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oude gewoonte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van een groep mensen</a:t>
            </a:r>
          </a:p>
          <a:p>
            <a:pPr algn="just"/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Traditioneel</a:t>
            </a:r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= volgens de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oude gewoonte</a:t>
            </a:r>
          </a:p>
          <a:p>
            <a:pPr algn="just"/>
            <a:endParaRPr lang="nl-NL" sz="3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endParaRPr lang="nl-NL" sz="3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“Oud” heeft nu vaak de betekenis van:</a:t>
            </a:r>
          </a:p>
          <a:p>
            <a:pPr algn="just"/>
            <a:endParaRPr lang="nl-NL" sz="3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Niet meer van deze tijd</a:t>
            </a:r>
            <a:endParaRPr lang="nl-NL" sz="2800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nl-NL" sz="2800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Ouderwets</a:t>
            </a:r>
          </a:p>
          <a:p>
            <a:pPr algn="just">
              <a:buFont typeface="Arial" pitchFamily="34" charset="0"/>
              <a:buChar char="•"/>
            </a:pPr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Achterhaald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899592" y="1412776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Dan gaan de </a:t>
            </a:r>
            <a:r>
              <a:rPr lang="nl-NL" sz="28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ogen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van hen tweeën* open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en onderkennen ze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dat ze ongekleed zijn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Genesis 3:7a (NB) </a:t>
            </a:r>
            <a:endParaRPr lang="nl-NL" sz="28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563888" y="332656"/>
            <a:ext cx="1512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Ogen </a:t>
            </a:r>
          </a:p>
        </p:txBody>
      </p:sp>
      <p:sp>
        <p:nvSpPr>
          <p:cNvPr id="5" name="Rechthoek 4"/>
          <p:cNvSpPr/>
          <p:nvPr/>
        </p:nvSpPr>
        <p:spPr>
          <a:xfrm>
            <a:off x="611560" y="4581128"/>
            <a:ext cx="74168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* Adam en Eva, als ze van de boom van de kennis van goed en kwaad gegeten hebben.</a:t>
            </a:r>
            <a:endParaRPr lang="nl-NL" sz="2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55576" y="1268760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Joodse overlevering:</a:t>
            </a:r>
          </a:p>
          <a:p>
            <a:pPr algn="just"/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Hun “</a:t>
            </a:r>
            <a:r>
              <a:rPr lang="nl-NL" sz="28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twee ogen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” gaan </a:t>
            </a:r>
            <a:r>
              <a:rPr lang="nl-NL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open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en hun </a:t>
            </a:r>
            <a:r>
              <a:rPr lang="nl-NL" sz="28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“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ene</a:t>
            </a:r>
            <a:r>
              <a:rPr lang="nl-NL" sz="28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oog</a:t>
            </a:r>
            <a:r>
              <a:rPr lang="nl-NL" sz="28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”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(dat er tussen zit)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gaat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dicht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algn="just"/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Met dat </a:t>
            </a:r>
            <a:r>
              <a:rPr lang="nl-NL" sz="28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“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ene oog</a:t>
            </a:r>
            <a:r>
              <a:rPr lang="nl-NL" sz="28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”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konden ze de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éénheid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zien. </a:t>
            </a:r>
          </a:p>
          <a:p>
            <a:pPr algn="just"/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Nu dat </a:t>
            </a:r>
            <a:r>
              <a:rPr lang="nl-NL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dicht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is, zien ze alleen nog de </a:t>
            </a:r>
            <a:r>
              <a:rPr lang="nl-NL" sz="28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tweeheid</a:t>
            </a:r>
            <a:r>
              <a:rPr lang="nl-NL" sz="2800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563888" y="332656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332656"/>
            <a:ext cx="58326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Het teken tussen je ogen</a:t>
            </a:r>
          </a:p>
          <a:p>
            <a:pPr algn="ctr"/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= </a:t>
            </a:r>
          </a:p>
          <a:p>
            <a:pPr algn="ctr"/>
            <a:r>
              <a:rPr lang="nl-NL" sz="32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</a:t>
            </a:r>
            <a:r>
              <a:rPr lang="nl-NL" sz="32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tefillin</a:t>
            </a:r>
            <a:r>
              <a:rPr lang="nl-NL" sz="32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(gebed) </a:t>
            </a:r>
          </a:p>
          <a:p>
            <a:pPr algn="ctr"/>
            <a:r>
              <a:rPr lang="nl-NL" sz="32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voor het hoofd</a:t>
            </a:r>
            <a:r>
              <a:rPr lang="nl-NL" sz="32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</p:txBody>
      </p:sp>
      <p:sp>
        <p:nvSpPr>
          <p:cNvPr id="3" name="Rechthoek 2"/>
          <p:cNvSpPr/>
          <p:nvPr/>
        </p:nvSpPr>
        <p:spPr>
          <a:xfrm>
            <a:off x="539552" y="3212976"/>
            <a:ext cx="4752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Kijken naar de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eenheid.</a:t>
            </a:r>
          </a:p>
          <a:p>
            <a:endParaRPr lang="nl-NL" sz="2800" b="1" dirty="0" smtClean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Niet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met je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analytische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</a:t>
            </a:r>
            <a:r>
              <a:rPr lang="nl-NL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verstand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Maar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met je </a:t>
            </a:r>
            <a:r>
              <a:rPr lang="nl-NL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verstand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dat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op de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eenheid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de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Ene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gericht is.</a:t>
            </a:r>
            <a:endParaRPr lang="nl-NL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0898" name="Picture 2" descr="C:\Users\Prive\Pictures\Nieuwe plaatjes\Chagall, Rabbi.jpg"/>
          <p:cNvPicPr>
            <a:picLocks noChangeAspect="1" noChangeArrowheads="1"/>
          </p:cNvPicPr>
          <p:nvPr/>
        </p:nvPicPr>
        <p:blipFill>
          <a:blip r:embed="rId2" cstate="print"/>
          <a:srcRect l="39113" t="4005" r="33509" b="63513"/>
          <a:stretch>
            <a:fillRect/>
          </a:stretch>
        </p:blipFill>
        <p:spPr bwMode="auto">
          <a:xfrm>
            <a:off x="5508104" y="1412776"/>
            <a:ext cx="3096344" cy="46129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ve\Pictures\Nieuwe plaatjes\Tefil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228" y="1196752"/>
            <a:ext cx="6432715" cy="4824536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251520" y="476672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Tefillin</a:t>
            </a:r>
            <a:endParaRPr lang="nl-NL" sz="2800" b="1" dirty="0" smtClean="0">
              <a:solidFill>
                <a:srgbClr val="E2721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voor de hand</a:t>
            </a:r>
            <a:endParaRPr lang="nl-NL" sz="2800" b="1" dirty="0">
              <a:solidFill>
                <a:srgbClr val="E2721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084168" y="476672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Tefillin</a:t>
            </a:r>
            <a:endParaRPr lang="nl-NL" sz="2800" b="1" dirty="0" smtClean="0">
              <a:solidFill>
                <a:srgbClr val="E2721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voor het hoofd</a:t>
            </a:r>
            <a:endParaRPr lang="nl-NL" sz="2800" b="1" dirty="0">
              <a:solidFill>
                <a:srgbClr val="E2721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83568" y="4653136"/>
            <a:ext cx="21602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zwart </a:t>
            </a:r>
          </a:p>
          <a:p>
            <a:pPr algn="ctr"/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= </a:t>
            </a:r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onzichtbare wereld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39552" y="2204864"/>
            <a:ext cx="15841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vierkant </a:t>
            </a:r>
          </a:p>
          <a:p>
            <a:pPr algn="ctr"/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= </a:t>
            </a:r>
          </a:p>
          <a:p>
            <a:pPr algn="ctr"/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aarde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 flipV="1">
            <a:off x="2195736" y="2132856"/>
            <a:ext cx="72008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stCxn id="5" idx="0"/>
          </p:cNvCxnSpPr>
          <p:nvPr/>
        </p:nvCxnSpPr>
        <p:spPr>
          <a:xfrm flipV="1">
            <a:off x="1763688" y="4077072"/>
            <a:ext cx="65658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ve\Pictures\Nieuwe plaatjes\Tefillin met uitl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"/>
            <a:ext cx="5386296" cy="6857999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6012160" y="620688"/>
            <a:ext cx="25922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Tefillin</a:t>
            </a:r>
            <a:endParaRPr lang="nl-NL" sz="2800" b="1" dirty="0" smtClean="0">
              <a:solidFill>
                <a:srgbClr val="E2721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voor de hand </a:t>
            </a:r>
          </a:p>
          <a:p>
            <a:pPr algn="ctr"/>
            <a:endParaRPr lang="nl-NL" sz="2800" b="1" dirty="0" smtClean="0">
              <a:solidFill>
                <a:srgbClr val="E2721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(je daden in deze wereld)</a:t>
            </a:r>
            <a:endParaRPr lang="nl-NL" sz="260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012160" y="3501008"/>
            <a:ext cx="247661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Tefillin</a:t>
            </a:r>
            <a:endParaRPr lang="nl-NL" sz="2800" b="1" dirty="0" smtClean="0">
              <a:solidFill>
                <a:srgbClr val="E2721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voor het hoofd </a:t>
            </a:r>
          </a:p>
          <a:p>
            <a:pPr algn="ctr"/>
            <a:endParaRPr lang="nl-NL" sz="2600" b="1" dirty="0" smtClean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(je denken </a:t>
            </a:r>
          </a:p>
          <a:p>
            <a:pPr algn="ctr"/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 je richt </a:t>
            </a:r>
          </a:p>
          <a:p>
            <a:pPr algn="ctr"/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op God)</a:t>
            </a:r>
            <a:endParaRPr lang="nl-NL" sz="26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ive\Pictures\Nieuwe plaatjes\Chagall.jpg"/>
          <p:cNvPicPr>
            <a:picLocks noChangeAspect="1" noChangeArrowheads="1"/>
          </p:cNvPicPr>
          <p:nvPr/>
        </p:nvPicPr>
        <p:blipFill>
          <a:blip r:embed="rId2" cstate="print"/>
          <a:srcRect l="9822" t="3339" r="12244" b="17189"/>
          <a:stretch>
            <a:fillRect/>
          </a:stretch>
        </p:blipFill>
        <p:spPr bwMode="auto">
          <a:xfrm>
            <a:off x="251520" y="0"/>
            <a:ext cx="5355666" cy="6858000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5580112" y="3645024"/>
            <a:ext cx="33843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EERST </a:t>
            </a:r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bindt je</a:t>
            </a:r>
          </a:p>
          <a:p>
            <a:pPr algn="ctr"/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</a:t>
            </a:r>
            <a:r>
              <a:rPr lang="nl-NL" sz="2800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tefillin</a:t>
            </a:r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/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voor je hand </a:t>
            </a:r>
          </a:p>
          <a:p>
            <a:pPr algn="ctr"/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om je </a:t>
            </a:r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linkerarm</a:t>
            </a:r>
          </a:p>
          <a:p>
            <a:pPr algn="ctr"/>
            <a:endParaRPr lang="nl-NL" sz="2600" b="1" dirty="0" smtClean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(handelen in </a:t>
            </a:r>
          </a:p>
          <a:p>
            <a:pPr algn="ctr"/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deze slechte wereld)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rive\Pictures\Nieuwe plaatjes\Chagall.jpg"/>
          <p:cNvPicPr>
            <a:picLocks noChangeAspect="1" noChangeArrowheads="1"/>
          </p:cNvPicPr>
          <p:nvPr/>
        </p:nvPicPr>
        <p:blipFill>
          <a:blip r:embed="rId2" cstate="print"/>
          <a:srcRect l="9822" t="3339" r="12244" b="17189"/>
          <a:stretch>
            <a:fillRect/>
          </a:stretch>
        </p:blipFill>
        <p:spPr bwMode="auto">
          <a:xfrm>
            <a:off x="251520" y="0"/>
            <a:ext cx="5355666" cy="6858000"/>
          </a:xfrm>
          <a:prstGeom prst="rect">
            <a:avLst/>
          </a:prstGeom>
          <a:noFill/>
        </p:spPr>
      </p:pic>
      <p:sp>
        <p:nvSpPr>
          <p:cNvPr id="4" name="Rechthoek 3"/>
          <p:cNvSpPr/>
          <p:nvPr/>
        </p:nvSpPr>
        <p:spPr>
          <a:xfrm>
            <a:off x="5580112" y="188640"/>
            <a:ext cx="334786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DAN </a:t>
            </a:r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bindt je </a:t>
            </a:r>
          </a:p>
          <a:p>
            <a:pPr algn="ctr"/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</a:t>
            </a:r>
            <a:r>
              <a:rPr lang="nl-NL" sz="2800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tefillin</a:t>
            </a:r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/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voor je hoofd</a:t>
            </a:r>
          </a:p>
          <a:p>
            <a:pPr algn="ctr"/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tussen </a:t>
            </a:r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je</a:t>
            </a:r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ogen</a:t>
            </a:r>
          </a:p>
          <a:p>
            <a:pPr algn="ctr"/>
            <a:endParaRPr lang="nl-NL" sz="2600" b="1" dirty="0" smtClean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(denken gericht </a:t>
            </a:r>
          </a:p>
          <a:p>
            <a:pPr algn="ctr"/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op God)</a:t>
            </a:r>
          </a:p>
        </p:txBody>
      </p:sp>
      <p:sp>
        <p:nvSpPr>
          <p:cNvPr id="5" name="Rechthoek 4"/>
          <p:cNvSpPr/>
          <p:nvPr/>
        </p:nvSpPr>
        <p:spPr>
          <a:xfrm>
            <a:off x="5580112" y="3645024"/>
            <a:ext cx="338437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EERST </a:t>
            </a:r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bindt je</a:t>
            </a:r>
          </a:p>
          <a:p>
            <a:pPr algn="ctr"/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</a:t>
            </a:r>
            <a:r>
              <a:rPr lang="nl-NL" sz="2800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tefillin</a:t>
            </a:r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pPr algn="ctr"/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voor je hand </a:t>
            </a:r>
          </a:p>
          <a:p>
            <a:pPr algn="ctr"/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om je </a:t>
            </a:r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linkerarm</a:t>
            </a:r>
          </a:p>
          <a:p>
            <a:pPr algn="ctr"/>
            <a:endParaRPr lang="nl-NL" sz="2600" b="1" dirty="0" smtClean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(handelen in </a:t>
            </a:r>
          </a:p>
          <a:p>
            <a:pPr algn="ctr"/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deze slechte wereld)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7308304" y="3212976"/>
            <a:ext cx="0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ve\Pictures\Nieuwe plaatjes\Vierpotige Sin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0496" r="8159"/>
          <a:stretch>
            <a:fillRect/>
          </a:stretch>
        </p:blipFill>
        <p:spPr bwMode="auto">
          <a:xfrm>
            <a:off x="395536" y="1412776"/>
            <a:ext cx="4464496" cy="4116288"/>
          </a:xfrm>
          <a:prstGeom prst="rect">
            <a:avLst/>
          </a:prstGeom>
          <a:noFill/>
        </p:spPr>
      </p:pic>
      <p:sp>
        <p:nvSpPr>
          <p:cNvPr id="3" name="Rechthoek 2"/>
          <p:cNvSpPr/>
          <p:nvPr/>
        </p:nvSpPr>
        <p:spPr>
          <a:xfrm>
            <a:off x="395536" y="404664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Tefillin voor je hoofd</a:t>
            </a:r>
          </a:p>
        </p:txBody>
      </p:sp>
      <p:sp>
        <p:nvSpPr>
          <p:cNvPr id="4" name="Rechthoek 3"/>
          <p:cNvSpPr/>
          <p:nvPr/>
        </p:nvSpPr>
        <p:spPr>
          <a:xfrm>
            <a:off x="5148064" y="1628800"/>
            <a:ext cx="37444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rechts: </a:t>
            </a:r>
            <a:endParaRPr lang="nl-NL" sz="2600" b="1" dirty="0" smtClean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32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sjien </a:t>
            </a:r>
          </a:p>
          <a:p>
            <a:pPr algn="ctr"/>
            <a:r>
              <a:rPr lang="nl-NL" sz="2600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</a:t>
            </a:r>
            <a:r>
              <a:rPr lang="nl-NL" sz="26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drie </a:t>
            </a:r>
            <a:r>
              <a:rPr lang="nl-NL" sz="2600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pootjes</a:t>
            </a:r>
          </a:p>
          <a:p>
            <a:pPr algn="ctr"/>
            <a:endParaRPr lang="nl-NL" sz="2600" b="1" dirty="0" smtClean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nl-NL" sz="2600" b="1" dirty="0" smtClean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links: </a:t>
            </a:r>
            <a:endParaRPr lang="nl-NL" sz="2600" b="1" dirty="0" smtClean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32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sien </a:t>
            </a:r>
          </a:p>
          <a:p>
            <a:pPr algn="ctr"/>
            <a:r>
              <a:rPr lang="nl-NL" sz="2600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 </a:t>
            </a:r>
            <a:r>
              <a:rPr lang="nl-NL" sz="26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vier </a:t>
            </a:r>
            <a:r>
              <a:rPr lang="nl-NL" sz="2600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pootjes</a:t>
            </a:r>
          </a:p>
        </p:txBody>
      </p:sp>
      <p:cxnSp>
        <p:nvCxnSpPr>
          <p:cNvPr id="6" name="Rechte verbindingslijn met pijl 5"/>
          <p:cNvCxnSpPr/>
          <p:nvPr/>
        </p:nvCxnSpPr>
        <p:spPr>
          <a:xfrm flipH="1">
            <a:off x="5076056" y="4437112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rive\Voor de MAC\Documenten voor de MAC\Mijn lodebar\Huidig werk\Lezing 2\sin.png"/>
          <p:cNvPicPr>
            <a:picLocks noChangeAspect="1" noChangeArrowheads="1"/>
          </p:cNvPicPr>
          <p:nvPr/>
        </p:nvPicPr>
        <p:blipFill>
          <a:blip r:embed="rId2" cstate="print"/>
          <a:srcRect t="11417"/>
          <a:stretch>
            <a:fillRect/>
          </a:stretch>
        </p:blipFill>
        <p:spPr bwMode="auto">
          <a:xfrm>
            <a:off x="5004048" y="2708920"/>
            <a:ext cx="2807196" cy="2234775"/>
          </a:xfrm>
          <a:prstGeom prst="rect">
            <a:avLst/>
          </a:prstGeom>
          <a:noFill/>
        </p:spPr>
      </p:pic>
      <p:pic>
        <p:nvPicPr>
          <p:cNvPr id="3" name="Picture 3" descr="C:\Users\Prive\Voor de MAC\Documenten voor de MAC\Mijn lodebar\Huidig werk\Lezing 2\sin.png"/>
          <p:cNvPicPr>
            <a:picLocks noChangeAspect="1" noChangeArrowheads="1"/>
          </p:cNvPicPr>
          <p:nvPr/>
        </p:nvPicPr>
        <p:blipFill>
          <a:blip r:embed="rId2" cstate="print"/>
          <a:srcRect t="11417"/>
          <a:stretch>
            <a:fillRect/>
          </a:stretch>
        </p:blipFill>
        <p:spPr bwMode="auto">
          <a:xfrm>
            <a:off x="1244472" y="2708920"/>
            <a:ext cx="2807196" cy="2234775"/>
          </a:xfrm>
          <a:prstGeom prst="rect">
            <a:avLst/>
          </a:prstGeom>
          <a:noFill/>
        </p:spPr>
      </p:pic>
      <p:sp>
        <p:nvSpPr>
          <p:cNvPr id="4" name="Ovaal 3"/>
          <p:cNvSpPr>
            <a:spLocks noChangeAspect="1"/>
          </p:cNvSpPr>
          <p:nvPr/>
        </p:nvSpPr>
        <p:spPr>
          <a:xfrm>
            <a:off x="1460472" y="2492896"/>
            <a:ext cx="216000" cy="21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>
            <a:spLocks noChangeAspect="1"/>
          </p:cNvSpPr>
          <p:nvPr/>
        </p:nvSpPr>
        <p:spPr>
          <a:xfrm>
            <a:off x="7371444" y="2492896"/>
            <a:ext cx="216000" cy="21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123728" y="1772816"/>
            <a:ext cx="1048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796136" y="1772816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sjien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020272" y="5229200"/>
            <a:ext cx="195694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Stip rechts:</a:t>
            </a:r>
          </a:p>
          <a:p>
            <a:pPr algn="ctr"/>
            <a:r>
              <a:rPr lang="nl-NL" sz="2600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kant van </a:t>
            </a:r>
          </a:p>
          <a:p>
            <a:pPr algn="ctr"/>
            <a:r>
              <a:rPr lang="nl-NL" sz="2600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het </a:t>
            </a:r>
            <a:r>
              <a:rPr lang="nl-NL" sz="26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goede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9512" y="5229200"/>
            <a:ext cx="19076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Stip links:</a:t>
            </a:r>
          </a:p>
          <a:p>
            <a:pPr algn="ctr"/>
            <a:r>
              <a:rPr lang="nl-NL" sz="2600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kant van </a:t>
            </a:r>
          </a:p>
          <a:p>
            <a:pPr algn="ctr"/>
            <a:r>
              <a:rPr lang="nl-NL" sz="2600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het </a:t>
            </a:r>
            <a:r>
              <a:rPr lang="nl-NL" sz="2600" b="1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slechte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2915816" y="260648"/>
            <a:ext cx="33396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Tand</a:t>
            </a:r>
          </a:p>
          <a:p>
            <a:pPr algn="ctr"/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(waarmee je “eet”)</a:t>
            </a:r>
          </a:p>
        </p:txBody>
      </p:sp>
      <p:cxnSp>
        <p:nvCxnSpPr>
          <p:cNvPr id="15" name="Rechte verbindingslijn met pijl 14"/>
          <p:cNvCxnSpPr/>
          <p:nvPr/>
        </p:nvCxnSpPr>
        <p:spPr>
          <a:xfrm flipV="1">
            <a:off x="611560" y="3429000"/>
            <a:ext cx="648072" cy="1728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H="1" flipV="1">
            <a:off x="7884368" y="3429000"/>
            <a:ext cx="72008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rive\Pictures\Website\Hebreeuws\60-same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056" y="2708920"/>
            <a:ext cx="1633658" cy="1633658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6253631" y="1772816"/>
            <a:ext cx="1808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samech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491677" y="4221088"/>
            <a:ext cx="13324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=</a:t>
            </a:r>
          </a:p>
          <a:p>
            <a:pPr algn="ctr"/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slang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3275856" y="2132856"/>
            <a:ext cx="28083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3879044" y="1628800"/>
            <a:ext cx="16783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6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klinkt als: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3419872" y="260648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s-klank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1619672" y="5517232"/>
            <a:ext cx="2016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kant van </a:t>
            </a:r>
          </a:p>
          <a:p>
            <a:pPr algn="ctr"/>
            <a:r>
              <a:rPr lang="nl-NL" sz="2600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het </a:t>
            </a:r>
            <a:r>
              <a:rPr lang="nl-NL" sz="2600" b="1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slechte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156176" y="5917341"/>
            <a:ext cx="20034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600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het </a:t>
            </a:r>
            <a:r>
              <a:rPr lang="nl-NL" sz="2600" b="1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slechte</a:t>
            </a:r>
          </a:p>
        </p:txBody>
      </p:sp>
      <p:pic>
        <p:nvPicPr>
          <p:cNvPr id="30" name="Picture 3" descr="C:\Users\Prive\Voor de MAC\Documenten voor de MAC\Mijn lodebar\Huidig werk\Lezing 2\sin.png"/>
          <p:cNvPicPr>
            <a:picLocks noChangeAspect="1" noChangeArrowheads="1"/>
          </p:cNvPicPr>
          <p:nvPr/>
        </p:nvPicPr>
        <p:blipFill>
          <a:blip r:embed="rId3" cstate="print"/>
          <a:srcRect t="11417"/>
          <a:stretch>
            <a:fillRect/>
          </a:stretch>
        </p:blipFill>
        <p:spPr bwMode="auto">
          <a:xfrm>
            <a:off x="1244472" y="2708920"/>
            <a:ext cx="2807196" cy="2234775"/>
          </a:xfrm>
          <a:prstGeom prst="rect">
            <a:avLst/>
          </a:prstGeom>
          <a:noFill/>
        </p:spPr>
      </p:pic>
      <p:sp>
        <p:nvSpPr>
          <p:cNvPr id="31" name="Ovaal 30"/>
          <p:cNvSpPr>
            <a:spLocks noChangeAspect="1"/>
          </p:cNvSpPr>
          <p:nvPr/>
        </p:nvSpPr>
        <p:spPr>
          <a:xfrm>
            <a:off x="1460472" y="2492896"/>
            <a:ext cx="216000" cy="216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2123728" y="1772816"/>
            <a:ext cx="1048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1979712" y="5486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Joodse Bijbel</a:t>
            </a:r>
            <a:endParaRPr lang="nl-NL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Ovaal 21"/>
          <p:cNvSpPr/>
          <p:nvPr/>
        </p:nvSpPr>
        <p:spPr>
          <a:xfrm>
            <a:off x="683568" y="2312816"/>
            <a:ext cx="3240000" cy="324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cxnSp>
        <p:nvCxnSpPr>
          <p:cNvPr id="23" name="Rechte verbindingslijn 22"/>
          <p:cNvCxnSpPr/>
          <p:nvPr/>
        </p:nvCxnSpPr>
        <p:spPr>
          <a:xfrm flipV="1">
            <a:off x="3347864" y="3645024"/>
            <a:ext cx="1440160" cy="360040"/>
          </a:xfrm>
          <a:prstGeom prst="line">
            <a:avLst/>
          </a:prstGeom>
          <a:ln w="9525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3779912" y="4581128"/>
            <a:ext cx="1008112" cy="72008"/>
          </a:xfrm>
          <a:prstGeom prst="line">
            <a:avLst/>
          </a:prstGeom>
          <a:ln w="9525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4860032" y="2204864"/>
            <a:ext cx="406794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Thora </a:t>
            </a:r>
            <a:r>
              <a:rPr lang="nl-NL" sz="2400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(het oudste deel)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4860032" y="3212976"/>
            <a:ext cx="191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profeten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4860032" y="4221088"/>
            <a:ext cx="2296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geschriften</a:t>
            </a:r>
          </a:p>
        </p:txBody>
      </p:sp>
      <p:sp>
        <p:nvSpPr>
          <p:cNvPr id="28" name="Ovaal 27"/>
          <p:cNvSpPr/>
          <p:nvPr/>
        </p:nvSpPr>
        <p:spPr>
          <a:xfrm>
            <a:off x="1223568" y="2852816"/>
            <a:ext cx="2160000" cy="216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cxnSp>
        <p:nvCxnSpPr>
          <p:cNvPr id="29" name="Rechte verbindingslijn 28"/>
          <p:cNvCxnSpPr/>
          <p:nvPr/>
        </p:nvCxnSpPr>
        <p:spPr>
          <a:xfrm flipV="1">
            <a:off x="2771800" y="2564904"/>
            <a:ext cx="2016224" cy="1224136"/>
          </a:xfrm>
          <a:prstGeom prst="line">
            <a:avLst/>
          </a:prstGeom>
          <a:ln w="9525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al 29"/>
          <p:cNvSpPr/>
          <p:nvPr/>
        </p:nvSpPr>
        <p:spPr>
          <a:xfrm>
            <a:off x="1763568" y="3429000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rive\Voor de MAC\Documenten voor de MAC\Mijn lodebar\Huidig werk\Lezing 2\sin.png"/>
          <p:cNvPicPr>
            <a:picLocks noChangeAspect="1" noChangeArrowheads="1"/>
          </p:cNvPicPr>
          <p:nvPr/>
        </p:nvPicPr>
        <p:blipFill>
          <a:blip r:embed="rId2" cstate="print"/>
          <a:srcRect t="11417"/>
          <a:stretch>
            <a:fillRect/>
          </a:stretch>
        </p:blipFill>
        <p:spPr bwMode="auto">
          <a:xfrm>
            <a:off x="5761948" y="4264858"/>
            <a:ext cx="2807196" cy="2234775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467544" y="1772816"/>
            <a:ext cx="3692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links:</a:t>
            </a:r>
          </a:p>
          <a:p>
            <a:pPr algn="ctr"/>
            <a:r>
              <a:rPr lang="nl-NL" sz="2600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het  </a:t>
            </a:r>
            <a:r>
              <a:rPr lang="nl-NL" sz="2600" b="1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kwaad</a:t>
            </a:r>
            <a:r>
              <a:rPr lang="nl-NL" sz="2600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de </a:t>
            </a:r>
            <a:r>
              <a:rPr lang="nl-NL" sz="2600" b="1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zonde, </a:t>
            </a:r>
          </a:p>
          <a:p>
            <a:pPr algn="ctr"/>
            <a:r>
              <a:rPr lang="nl-NL" sz="2600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het </a:t>
            </a:r>
            <a:r>
              <a:rPr lang="nl-NL" sz="2600" b="1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lijden</a:t>
            </a:r>
            <a:r>
              <a:rPr lang="nl-NL" sz="2600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de </a:t>
            </a:r>
            <a:r>
              <a:rPr lang="nl-NL" sz="2600" b="1" i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dood</a:t>
            </a:r>
            <a:endParaRPr lang="nl-NL" sz="2600" b="1" i="1" dirty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4" descr="C:\Users\Prive\Voor de MAC\Documenten voor de MAC\Mijn lodebar\Huidig werk\Lezing 2\4 potige sin.png"/>
          <p:cNvPicPr>
            <a:picLocks noChangeAspect="1" noChangeArrowheads="1"/>
          </p:cNvPicPr>
          <p:nvPr/>
        </p:nvPicPr>
        <p:blipFill>
          <a:blip r:embed="rId3" cstate="print"/>
          <a:srcRect t="11034" r="8528"/>
          <a:stretch>
            <a:fillRect/>
          </a:stretch>
        </p:blipFill>
        <p:spPr bwMode="auto">
          <a:xfrm>
            <a:off x="441354" y="4221088"/>
            <a:ext cx="3744416" cy="2322314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808984" y="3212976"/>
            <a:ext cx="3009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vierpotige </a:t>
            </a:r>
            <a:r>
              <a:rPr lang="nl-NL" sz="36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sien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288543" y="1772816"/>
            <a:ext cx="17540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rechts:</a:t>
            </a:r>
          </a:p>
          <a:p>
            <a:pPr algn="ctr"/>
            <a:r>
              <a:rPr lang="nl-NL" sz="2600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het</a:t>
            </a:r>
            <a:r>
              <a:rPr lang="nl-NL" sz="26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goede,</a:t>
            </a:r>
          </a:p>
          <a:p>
            <a:pPr algn="ctr"/>
            <a:r>
              <a:rPr lang="nl-NL" sz="2600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het</a:t>
            </a:r>
            <a:r>
              <a:rPr lang="nl-NL" sz="2600" b="1" i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leven</a:t>
            </a:r>
            <a:endParaRPr lang="nl-NL" sz="2600" b="1" i="1" dirty="0">
              <a:solidFill>
                <a:srgbClr val="E2721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580112" y="3212976"/>
            <a:ext cx="317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driepotige </a:t>
            </a:r>
            <a:r>
              <a:rPr lang="nl-NL" sz="36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sjien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883262" y="260648"/>
            <a:ext cx="554882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Tand</a:t>
            </a:r>
          </a:p>
          <a:p>
            <a:pPr algn="ctr"/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(waarmee je Gods Woord “eet”)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Prive\Voor de MAC\Documenten voor de MAC\Mijn lodebar\Huidig werk\Lezing 2\4 potige sin.png"/>
          <p:cNvPicPr>
            <a:picLocks noChangeAspect="1" noChangeArrowheads="1"/>
          </p:cNvPicPr>
          <p:nvPr/>
        </p:nvPicPr>
        <p:blipFill>
          <a:blip r:embed="rId2" cstate="print"/>
          <a:srcRect t="11034" r="8528"/>
          <a:stretch>
            <a:fillRect/>
          </a:stretch>
        </p:blipFill>
        <p:spPr bwMode="auto">
          <a:xfrm>
            <a:off x="2771800" y="3212976"/>
            <a:ext cx="3744416" cy="2322314"/>
          </a:xfrm>
          <a:prstGeom prst="rect">
            <a:avLst/>
          </a:prstGeom>
          <a:noFill/>
        </p:spPr>
      </p:pic>
      <p:sp>
        <p:nvSpPr>
          <p:cNvPr id="15" name="Tekstvak 14"/>
          <p:cNvSpPr txBox="1"/>
          <p:nvPr/>
        </p:nvSpPr>
        <p:spPr>
          <a:xfrm>
            <a:off x="971600" y="260648"/>
            <a:ext cx="74888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23</a:t>
            </a:r>
            <a:r>
              <a:rPr lang="nl-NL" sz="4000" b="1" baseline="30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</a:t>
            </a:r>
            <a:r>
              <a:rPr lang="nl-NL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letter</a:t>
            </a:r>
          </a:p>
          <a:p>
            <a:pPr algn="ctr"/>
            <a:endParaRPr lang="nl-NL" sz="2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(die de zin aangeeft van </a:t>
            </a:r>
          </a:p>
          <a:p>
            <a:pPr algn="ctr"/>
            <a:r>
              <a:rPr lang="nl-NL" sz="26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het kwade, de zonde, het lijden, de dood</a:t>
            </a:r>
            <a:r>
              <a:rPr lang="nl-NL" sz="2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/>
        </p:nvSpPr>
        <p:spPr>
          <a:xfrm>
            <a:off x="1187624" y="1052736"/>
            <a:ext cx="16482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שדי</a:t>
            </a:r>
            <a:endParaRPr lang="nl-NL" sz="8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786072" y="2348880"/>
            <a:ext cx="245131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sjàddài</a:t>
            </a:r>
          </a:p>
          <a:p>
            <a:pPr algn="ctr"/>
            <a:r>
              <a:rPr lang="nl-NL" sz="2600" b="1" i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Almachtige</a:t>
            </a:r>
          </a:p>
        </p:txBody>
      </p:sp>
      <p:sp>
        <p:nvSpPr>
          <p:cNvPr id="6" name="Tekstvak 18"/>
          <p:cNvSpPr txBox="1">
            <a:spLocks noChangeArrowheads="1"/>
          </p:cNvSpPr>
          <p:nvPr/>
        </p:nvSpPr>
        <p:spPr bwMode="auto">
          <a:xfrm>
            <a:off x="3570944" y="188640"/>
            <a:ext cx="19495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4000" b="1" dirty="0" smtClean="0">
                <a:latin typeface="Segoe UI" pitchFamily="34" charset="0"/>
                <a:cs typeface="Segoe UI" pitchFamily="34" charset="0"/>
              </a:rPr>
              <a:t>Sjàddài</a:t>
            </a:r>
            <a:endParaRPr lang="nl-NL" sz="4000" b="1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 flipH="1" flipV="1">
            <a:off x="1979713" y="3472931"/>
            <a:ext cx="648071" cy="748157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2627784" y="3356992"/>
            <a:ext cx="87395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ש</a:t>
            </a:r>
            <a:endParaRPr lang="nl-NL" sz="8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2821747" y="5411450"/>
            <a:ext cx="4860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י</a:t>
            </a:r>
            <a:endParaRPr lang="nl-NL" sz="8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2735986" y="4384221"/>
            <a:ext cx="65755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ד</a:t>
            </a:r>
            <a:endParaRPr lang="nl-NL" sz="8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kstvak 18"/>
          <p:cNvSpPr txBox="1">
            <a:spLocks noChangeArrowheads="1"/>
          </p:cNvSpPr>
          <p:nvPr/>
        </p:nvSpPr>
        <p:spPr bwMode="auto">
          <a:xfrm>
            <a:off x="4771719" y="3789040"/>
            <a:ext cx="299928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Op het huisje van </a:t>
            </a:r>
          </a:p>
          <a:p>
            <a:pPr algn="ctr"/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de hoofdtefillin</a:t>
            </a:r>
          </a:p>
        </p:txBody>
      </p:sp>
      <p:sp>
        <p:nvSpPr>
          <p:cNvPr id="22" name="Tekstvak 18"/>
          <p:cNvSpPr txBox="1">
            <a:spLocks noChangeArrowheads="1"/>
          </p:cNvSpPr>
          <p:nvPr/>
        </p:nvSpPr>
        <p:spPr bwMode="auto">
          <a:xfrm>
            <a:off x="4528864" y="4725144"/>
            <a:ext cx="348499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Knoop in de nek van </a:t>
            </a:r>
          </a:p>
          <a:p>
            <a:pPr algn="ctr"/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de hoofdtefillin</a:t>
            </a:r>
          </a:p>
        </p:txBody>
      </p:sp>
      <p:sp>
        <p:nvSpPr>
          <p:cNvPr id="23" name="Tekstvak 18"/>
          <p:cNvSpPr txBox="1">
            <a:spLocks noChangeArrowheads="1"/>
          </p:cNvSpPr>
          <p:nvPr/>
        </p:nvSpPr>
        <p:spPr bwMode="auto">
          <a:xfrm>
            <a:off x="3669819" y="5733256"/>
            <a:ext cx="520309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Bevestiging van het huisje van </a:t>
            </a:r>
          </a:p>
          <a:p>
            <a:pPr algn="ctr"/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de handtefillin</a:t>
            </a:r>
          </a:p>
        </p:txBody>
      </p:sp>
      <p:cxnSp>
        <p:nvCxnSpPr>
          <p:cNvPr id="24" name="Rechte verbindingslijn met pijl 23"/>
          <p:cNvCxnSpPr/>
          <p:nvPr/>
        </p:nvCxnSpPr>
        <p:spPr>
          <a:xfrm flipH="1">
            <a:off x="3491880" y="4221088"/>
            <a:ext cx="1224136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flipH="1">
            <a:off x="3419872" y="5157192"/>
            <a:ext cx="1008112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flipH="1">
            <a:off x="3347865" y="6165304"/>
            <a:ext cx="360039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/>
          <p:cNvCxnSpPr/>
          <p:nvPr/>
        </p:nvCxnSpPr>
        <p:spPr>
          <a:xfrm flipH="1" flipV="1">
            <a:off x="2051720" y="3789040"/>
            <a:ext cx="648074" cy="144016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 flipH="1" flipV="1">
            <a:off x="2123728" y="4221088"/>
            <a:ext cx="648072" cy="180020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13689" y="4005064"/>
            <a:ext cx="222048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שדי</a:t>
            </a:r>
            <a:r>
              <a:rPr lang="he-IL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ם</a:t>
            </a:r>
            <a:endParaRPr lang="nl-NL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187624" y="1052736"/>
            <a:ext cx="16482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8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שדי</a:t>
            </a:r>
            <a:endParaRPr lang="nl-NL" sz="8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898273" y="2348880"/>
            <a:ext cx="245131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sjàddài</a:t>
            </a:r>
          </a:p>
          <a:p>
            <a:pPr algn="ctr"/>
            <a:r>
              <a:rPr lang="nl-NL" sz="2600" b="1" i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Almachtige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1923" y="5301208"/>
            <a:ext cx="37440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sjedi</a:t>
            </a:r>
            <a:r>
              <a:rPr lang="nl-NL" sz="36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</a:t>
            </a:r>
          </a:p>
          <a:p>
            <a:pPr algn="ctr"/>
            <a:r>
              <a:rPr lang="nl-NL" sz="2600" b="1" i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kwade machten</a:t>
            </a:r>
          </a:p>
        </p:txBody>
      </p:sp>
      <p:sp>
        <p:nvSpPr>
          <p:cNvPr id="6" name="Tekstvak 18"/>
          <p:cNvSpPr txBox="1">
            <a:spLocks noChangeArrowheads="1"/>
          </p:cNvSpPr>
          <p:nvPr/>
        </p:nvSpPr>
        <p:spPr bwMode="auto">
          <a:xfrm>
            <a:off x="1480211" y="188640"/>
            <a:ext cx="61310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4000" b="1" dirty="0" smtClean="0">
                <a:latin typeface="Segoe UI" pitchFamily="34" charset="0"/>
                <a:cs typeface="Segoe UI" pitchFamily="34" charset="0"/>
              </a:rPr>
              <a:t>Maar één letter verschil..</a:t>
            </a:r>
            <a:endParaRPr lang="nl-NL" sz="4000" b="1" dirty="0" smtClean="0">
              <a:solidFill>
                <a:srgbClr val="C00000"/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2123929" y="3645024"/>
            <a:ext cx="0" cy="504056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4860032" y="5301208"/>
            <a:ext cx="2591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macht is verleidelijk..</a:t>
            </a:r>
            <a:endParaRPr lang="nl-NL" sz="3200" b="1" i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ve\Pictures\Nieuwe plaatjes\Tefillin met inhoud (hoof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72894"/>
            <a:ext cx="4392488" cy="4097949"/>
          </a:xfrm>
          <a:prstGeom prst="rect">
            <a:avLst/>
          </a:prstGeom>
          <a:noFill/>
        </p:spPr>
      </p:pic>
      <p:sp>
        <p:nvSpPr>
          <p:cNvPr id="3" name="Tekstvak 18"/>
          <p:cNvSpPr txBox="1">
            <a:spLocks noChangeArrowheads="1"/>
          </p:cNvSpPr>
          <p:nvPr/>
        </p:nvSpPr>
        <p:spPr bwMode="auto">
          <a:xfrm>
            <a:off x="5724128" y="3933056"/>
            <a:ext cx="31451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>
                <a:solidFill>
                  <a:srgbClr val="E2721E"/>
                </a:solidFill>
                <a:latin typeface="Segoe UI" pitchFamily="34" charset="0"/>
                <a:cs typeface="Segoe UI" pitchFamily="34" charset="0"/>
              </a:rPr>
              <a:t>in het huisje </a:t>
            </a:r>
          </a:p>
          <a:p>
            <a:pPr algn="ctr"/>
            <a:r>
              <a:rPr lang="nl-NL" sz="2600" b="1" dirty="0" smtClean="0">
                <a:solidFill>
                  <a:srgbClr val="E2721E"/>
                </a:solidFill>
                <a:latin typeface="Segoe UI" pitchFamily="34" charset="0"/>
                <a:cs typeface="Segoe UI" pitchFamily="34" charset="0"/>
              </a:rPr>
              <a:t>van de</a:t>
            </a:r>
            <a:r>
              <a:rPr lang="nl-NL" sz="3200" b="1" dirty="0" smtClean="0">
                <a:solidFill>
                  <a:srgbClr val="E2721E"/>
                </a:solidFill>
                <a:latin typeface="Segoe UI" pitchFamily="34" charset="0"/>
                <a:cs typeface="Segoe UI" pitchFamily="34" charset="0"/>
              </a:rPr>
              <a:t> hoofdtefillin:</a:t>
            </a:r>
          </a:p>
          <a:p>
            <a:pPr algn="ctr"/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 </a:t>
            </a:r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vakjes </a:t>
            </a:r>
          </a:p>
          <a:p>
            <a:pPr algn="ctr"/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met </a:t>
            </a:r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 </a:t>
            </a:r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teksten </a:t>
            </a:r>
          </a:p>
          <a:p>
            <a:pPr algn="ctr"/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op </a:t>
            </a:r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 </a:t>
            </a:r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rolletjes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H="1" flipV="1">
            <a:off x="4355976" y="3861048"/>
            <a:ext cx="180020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18"/>
          <p:cNvSpPr txBox="1">
            <a:spLocks noChangeArrowheads="1"/>
          </p:cNvSpPr>
          <p:nvPr/>
        </p:nvSpPr>
        <p:spPr bwMode="auto">
          <a:xfrm>
            <a:off x="611560" y="188640"/>
            <a:ext cx="807945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 </a:t>
            </a:r>
            <a:r>
              <a:rPr lang="nl-NL" sz="3600" b="1" dirty="0" smtClean="0">
                <a:latin typeface="Segoe UI" pitchFamily="34" charset="0"/>
                <a:cs typeface="Segoe UI" pitchFamily="34" charset="0"/>
              </a:rPr>
              <a:t>stukjes tekst waarin </a:t>
            </a:r>
          </a:p>
          <a:p>
            <a:pPr algn="ctr"/>
            <a:r>
              <a:rPr lang="nl-NL" sz="3600" b="1" dirty="0" smtClean="0">
                <a:latin typeface="Segoe UI" pitchFamily="34" charset="0"/>
                <a:cs typeface="Segoe UI" pitchFamily="34" charset="0"/>
              </a:rPr>
              <a:t>de tefillin genoemd wordt</a:t>
            </a:r>
          </a:p>
          <a:p>
            <a:pPr algn="ctr"/>
            <a:endParaRPr lang="nl-NL" sz="2600" b="1" dirty="0" smtClean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Ex 13:1-10; Ex 13:11-16; Deut 6:4-9; Deut 11:13-21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rive\Pictures\Nieuwe plaatjes\Tefillin met inho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92896"/>
            <a:ext cx="5532107" cy="414908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Tekstvak 18"/>
          <p:cNvSpPr txBox="1">
            <a:spLocks noChangeArrowheads="1"/>
          </p:cNvSpPr>
          <p:nvPr/>
        </p:nvSpPr>
        <p:spPr bwMode="auto">
          <a:xfrm>
            <a:off x="611560" y="188640"/>
            <a:ext cx="807945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 </a:t>
            </a:r>
            <a:r>
              <a:rPr lang="nl-NL" sz="3600" b="1" dirty="0" smtClean="0">
                <a:latin typeface="Segoe UI" pitchFamily="34" charset="0"/>
                <a:cs typeface="Segoe UI" pitchFamily="34" charset="0"/>
              </a:rPr>
              <a:t>stukjes tekst waarin </a:t>
            </a:r>
          </a:p>
          <a:p>
            <a:pPr algn="ctr"/>
            <a:r>
              <a:rPr lang="nl-NL" sz="3600" b="1" dirty="0" smtClean="0">
                <a:latin typeface="Segoe UI" pitchFamily="34" charset="0"/>
                <a:cs typeface="Segoe UI" pitchFamily="34" charset="0"/>
              </a:rPr>
              <a:t>de tefillin genoemd wordt</a:t>
            </a:r>
          </a:p>
          <a:p>
            <a:pPr algn="ctr"/>
            <a:endParaRPr lang="nl-NL" sz="2600" b="1" dirty="0" smtClean="0"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Ex 13:1-10; Ex 13:11-16; Deut 6:4-9; Deut 11:13-21</a:t>
            </a:r>
          </a:p>
        </p:txBody>
      </p:sp>
      <p:sp>
        <p:nvSpPr>
          <p:cNvPr id="5" name="Tekstvak 18"/>
          <p:cNvSpPr txBox="1">
            <a:spLocks noChangeArrowheads="1"/>
          </p:cNvSpPr>
          <p:nvPr/>
        </p:nvSpPr>
        <p:spPr bwMode="auto">
          <a:xfrm>
            <a:off x="6012160" y="4005064"/>
            <a:ext cx="266429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2600" b="1" dirty="0" smtClean="0">
                <a:solidFill>
                  <a:srgbClr val="E2721E"/>
                </a:solidFill>
                <a:latin typeface="Segoe UI" pitchFamily="34" charset="0"/>
                <a:cs typeface="Segoe UI" pitchFamily="34" charset="0"/>
              </a:rPr>
              <a:t>in het huisje </a:t>
            </a:r>
          </a:p>
          <a:p>
            <a:pPr algn="ctr"/>
            <a:r>
              <a:rPr lang="nl-NL" sz="2600" b="1" dirty="0" smtClean="0">
                <a:solidFill>
                  <a:srgbClr val="E2721E"/>
                </a:solidFill>
                <a:latin typeface="Segoe UI" pitchFamily="34" charset="0"/>
                <a:cs typeface="Segoe UI" pitchFamily="34" charset="0"/>
              </a:rPr>
              <a:t>van de</a:t>
            </a:r>
            <a:r>
              <a:rPr lang="nl-NL" sz="3200" b="1" dirty="0" smtClean="0">
                <a:solidFill>
                  <a:srgbClr val="E2721E"/>
                </a:solidFill>
                <a:latin typeface="Segoe UI" pitchFamily="34" charset="0"/>
                <a:cs typeface="Segoe UI" pitchFamily="34" charset="0"/>
              </a:rPr>
              <a:t> handtefillin:</a:t>
            </a:r>
          </a:p>
          <a:p>
            <a:pPr algn="ctr"/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1 </a:t>
            </a:r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vakje </a:t>
            </a:r>
          </a:p>
          <a:p>
            <a:pPr algn="ctr"/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met </a:t>
            </a:r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 </a:t>
            </a:r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teksten </a:t>
            </a:r>
          </a:p>
          <a:p>
            <a:pPr algn="ctr"/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op </a:t>
            </a:r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1 </a:t>
            </a:r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rol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flipH="1">
            <a:off x="4644008" y="4293096"/>
            <a:ext cx="158417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395536" y="188640"/>
            <a:ext cx="8424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 één van die “tefilinteksten” vind je het SJEMA: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Hoor, Israël </a:t>
            </a:r>
            <a:br>
              <a:rPr lang="nl-NL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JHWH</a:t>
            </a:r>
            <a:r>
              <a:rPr lang="nl-NL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is onze God, </a:t>
            </a:r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JHWH</a:t>
            </a:r>
            <a:r>
              <a:rPr lang="nl-NL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is </a:t>
            </a:r>
            <a:r>
              <a:rPr lang="nl-NL" sz="32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één</a:t>
            </a:r>
            <a:r>
              <a:rPr lang="nl-NL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nl-NL" sz="2800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Deuteronomium 6:4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95536" y="188640"/>
            <a:ext cx="8424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In één van die “tefilinteksten” vind je het SJEMA: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Hoor, Israël </a:t>
            </a:r>
            <a:br>
              <a:rPr lang="nl-NL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JHWH</a:t>
            </a:r>
            <a:r>
              <a:rPr lang="nl-NL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is onze God, </a:t>
            </a:r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JHWH</a:t>
            </a:r>
            <a:r>
              <a:rPr lang="nl-NL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is </a:t>
            </a:r>
            <a:r>
              <a:rPr lang="nl-NL" sz="32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één</a:t>
            </a:r>
            <a:r>
              <a:rPr lang="nl-NL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nl-NL" sz="2800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Deuteronomium 6:4</a:t>
            </a:r>
          </a:p>
        </p:txBody>
      </p:sp>
      <p:pic>
        <p:nvPicPr>
          <p:cNvPr id="5" name="Picture 2" descr="C:\Users\Prive\Pictures\Nieuwe plaatjes\Tefillin met inhoud (hoof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149080"/>
            <a:ext cx="2664296" cy="2485642"/>
          </a:xfrm>
          <a:prstGeom prst="rect">
            <a:avLst/>
          </a:prstGeom>
          <a:noFill/>
        </p:spPr>
      </p:pic>
      <p:pic>
        <p:nvPicPr>
          <p:cNvPr id="6" name="Picture 3" descr="C:\Users\Prive\Pictures\Nieuwe plaatjes\Tefillin met inhoud.jpg"/>
          <p:cNvPicPr>
            <a:picLocks noChangeAspect="1" noChangeArrowheads="1"/>
          </p:cNvPicPr>
          <p:nvPr/>
        </p:nvPicPr>
        <p:blipFill>
          <a:blip r:embed="rId3" cstate="print"/>
          <a:srcRect l="17331" r="2512"/>
          <a:stretch>
            <a:fillRect/>
          </a:stretch>
        </p:blipFill>
        <p:spPr bwMode="auto">
          <a:xfrm>
            <a:off x="467544" y="4149080"/>
            <a:ext cx="2664296" cy="24928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Rechthoek 6"/>
          <p:cNvSpPr/>
          <p:nvPr/>
        </p:nvSpPr>
        <p:spPr>
          <a:xfrm>
            <a:off x="323528" y="3356992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tefillin zèlf is </a:t>
            </a:r>
            <a:r>
              <a:rPr lang="nl-NL" sz="32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vier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kant:</a:t>
            </a:r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8"/>
          <p:cNvSpPr txBox="1">
            <a:spLocks noChangeArrowheads="1"/>
          </p:cNvSpPr>
          <p:nvPr/>
        </p:nvSpPr>
        <p:spPr bwMode="auto">
          <a:xfrm>
            <a:off x="1115616" y="3573016"/>
            <a:ext cx="640871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latin typeface="Segoe UI" pitchFamily="34" charset="0"/>
                <a:cs typeface="Segoe UI" pitchFamily="34" charset="0"/>
              </a:rPr>
              <a:t>Met de tefillin (het gebed) verbindt je dus:</a:t>
            </a:r>
          </a:p>
          <a:p>
            <a:pPr algn="ctr"/>
            <a:endParaRPr lang="nl-NL" sz="3200" b="1" dirty="0" smtClean="0">
              <a:latin typeface="Segoe UI" pitchFamily="34" charset="0"/>
              <a:cs typeface="Segoe UI" pitchFamily="34" charset="0"/>
            </a:endParaRPr>
          </a:p>
          <a:p>
            <a:pPr marL="514350" indent="-514350" algn="ctr"/>
            <a:r>
              <a:rPr lang="nl-NL" sz="32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God </a:t>
            </a:r>
          </a:p>
          <a:p>
            <a:pPr marL="514350" indent="-514350" algn="ctr"/>
            <a:r>
              <a:rPr lang="nl-NL" sz="3200" b="1" dirty="0" smtClean="0">
                <a:latin typeface="Segoe UI" pitchFamily="34" charset="0"/>
                <a:cs typeface="Segoe UI" pitchFamily="34" charset="0"/>
              </a:rPr>
              <a:t>en</a:t>
            </a:r>
            <a:r>
              <a:rPr lang="nl-NL" sz="32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 </a:t>
            </a:r>
          </a:p>
          <a:p>
            <a:pPr marL="514350" indent="-514350" algn="ctr"/>
            <a:r>
              <a:rPr lang="nl-NL" sz="32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deze wereld</a:t>
            </a:r>
          </a:p>
        </p:txBody>
      </p:sp>
      <p:sp>
        <p:nvSpPr>
          <p:cNvPr id="7" name="Tekstvak 18"/>
          <p:cNvSpPr txBox="1">
            <a:spLocks noChangeArrowheads="1"/>
          </p:cNvSpPr>
          <p:nvPr/>
        </p:nvSpPr>
        <p:spPr bwMode="auto">
          <a:xfrm>
            <a:off x="467544" y="1556792"/>
            <a:ext cx="59046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l-NL" sz="32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1</a:t>
            </a:r>
            <a:r>
              <a:rPr lang="nl-NL" sz="3200" b="1" dirty="0" smtClean="0">
                <a:latin typeface="Segoe UI" pitchFamily="34" charset="0"/>
                <a:cs typeface="Segoe UI" pitchFamily="34" charset="0"/>
              </a:rPr>
              <a:t> = het getal van </a:t>
            </a:r>
            <a:r>
              <a:rPr lang="nl-NL" sz="32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God</a:t>
            </a:r>
          </a:p>
          <a:p>
            <a:pPr algn="just"/>
            <a:r>
              <a:rPr lang="nl-NL" sz="32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</a:t>
            </a:r>
            <a:r>
              <a:rPr lang="nl-NL" sz="3200" b="1" dirty="0" smtClean="0">
                <a:latin typeface="Segoe UI" pitchFamily="34" charset="0"/>
                <a:cs typeface="Segoe UI" pitchFamily="34" charset="0"/>
              </a:rPr>
              <a:t> = het getal van </a:t>
            </a:r>
            <a:r>
              <a:rPr lang="nl-NL" sz="32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deze wereld</a:t>
            </a:r>
          </a:p>
        </p:txBody>
      </p:sp>
      <p:sp>
        <p:nvSpPr>
          <p:cNvPr id="4" name="Tekstvak 18"/>
          <p:cNvSpPr txBox="1">
            <a:spLocks noChangeArrowheads="1"/>
          </p:cNvSpPr>
          <p:nvPr/>
        </p:nvSpPr>
        <p:spPr bwMode="auto">
          <a:xfrm>
            <a:off x="3275856" y="404664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1 </a:t>
            </a:r>
            <a:r>
              <a:rPr lang="nl-NL" sz="3600" b="1" dirty="0" smtClean="0">
                <a:latin typeface="Segoe UI" pitchFamily="34" charset="0"/>
                <a:cs typeface="Segoe UI" pitchFamily="34" charset="0"/>
              </a:rPr>
              <a:t>en</a:t>
            </a:r>
            <a:r>
              <a:rPr lang="nl-NL" sz="36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nl-NL" sz="3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23528" y="1196752"/>
            <a:ext cx="307167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א</a:t>
            </a:r>
            <a:r>
              <a:rPr lang="he-IL" sz="1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דם</a:t>
            </a:r>
            <a:endParaRPr lang="nl-NL" sz="1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kstvak 18"/>
          <p:cNvSpPr txBox="1">
            <a:spLocks noChangeArrowheads="1"/>
          </p:cNvSpPr>
          <p:nvPr/>
        </p:nvSpPr>
        <p:spPr bwMode="auto">
          <a:xfrm>
            <a:off x="3851920" y="2348880"/>
            <a:ext cx="482453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l-NL" sz="3200" b="1" dirty="0" smtClean="0">
                <a:latin typeface="Segoe UI" pitchFamily="34" charset="0"/>
                <a:cs typeface="Segoe UI" pitchFamily="34" charset="0"/>
              </a:rPr>
              <a:t>= </a:t>
            </a:r>
            <a:r>
              <a:rPr lang="nl-NL" sz="32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A</a:t>
            </a:r>
            <a:r>
              <a:rPr lang="nl-NL" sz="32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dam</a:t>
            </a:r>
            <a:r>
              <a:rPr lang="nl-NL" sz="3200" b="1" dirty="0" smtClean="0">
                <a:latin typeface="Segoe UI" pitchFamily="34" charset="0"/>
                <a:cs typeface="Segoe UI" pitchFamily="34" charset="0"/>
              </a:rPr>
              <a:t> = </a:t>
            </a:r>
            <a:r>
              <a:rPr lang="nl-NL" sz="32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1-</a:t>
            </a:r>
            <a:r>
              <a:rPr lang="nl-NL" sz="32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4-40</a:t>
            </a:r>
          </a:p>
          <a:p>
            <a:pPr algn="just"/>
            <a:endParaRPr lang="nl-NL" sz="2600" b="1" dirty="0" smtClean="0">
              <a:latin typeface="Segoe UI" pitchFamily="34" charset="0"/>
              <a:cs typeface="Segoe UI" pitchFamily="34" charset="0"/>
            </a:endParaRPr>
          </a:p>
          <a:p>
            <a:pPr algn="just"/>
            <a:endParaRPr lang="nl-NL" sz="2600" b="1" dirty="0" smtClean="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1 </a:t>
            </a:r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= </a:t>
            </a:r>
            <a:r>
              <a:rPr lang="nl-NL" sz="2600" dirty="0" smtClean="0">
                <a:latin typeface="Segoe UI" pitchFamily="34" charset="0"/>
                <a:cs typeface="Segoe UI" pitchFamily="34" charset="0"/>
              </a:rPr>
              <a:t>het</a:t>
            </a:r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 getal </a:t>
            </a:r>
            <a:r>
              <a:rPr lang="nl-NL" sz="2600" dirty="0" smtClean="0">
                <a:latin typeface="Segoe UI" pitchFamily="34" charset="0"/>
                <a:cs typeface="Segoe UI" pitchFamily="34" charset="0"/>
              </a:rPr>
              <a:t>van</a:t>
            </a:r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God</a:t>
            </a:r>
          </a:p>
          <a:p>
            <a:pPr algn="just"/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</a:t>
            </a:r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 = </a:t>
            </a:r>
            <a:r>
              <a:rPr lang="nl-NL" sz="2600" dirty="0" smtClean="0">
                <a:latin typeface="Segoe UI" pitchFamily="34" charset="0"/>
                <a:cs typeface="Segoe UI" pitchFamily="34" charset="0"/>
              </a:rPr>
              <a:t>het</a:t>
            </a:r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 getal </a:t>
            </a:r>
            <a:r>
              <a:rPr lang="nl-NL" sz="2600" dirty="0" smtClean="0">
                <a:latin typeface="Segoe UI" pitchFamily="34" charset="0"/>
                <a:cs typeface="Segoe UI" pitchFamily="34" charset="0"/>
              </a:rPr>
              <a:t>van</a:t>
            </a:r>
            <a:r>
              <a:rPr lang="nl-NL" sz="2600" b="1" dirty="0" smtClean="0">
                <a:latin typeface="Segoe UI" pitchFamily="34" charset="0"/>
                <a:cs typeface="Segoe UI" pitchFamily="34" charset="0"/>
              </a:rPr>
              <a:t> </a:t>
            </a:r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deze wereld</a:t>
            </a:r>
          </a:p>
        </p:txBody>
      </p:sp>
      <p:cxnSp>
        <p:nvCxnSpPr>
          <p:cNvPr id="5" name="Rechte verbindingslijn met pijl 4"/>
          <p:cNvCxnSpPr/>
          <p:nvPr/>
        </p:nvCxnSpPr>
        <p:spPr>
          <a:xfrm flipH="1">
            <a:off x="2195736" y="1916832"/>
            <a:ext cx="648072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hoek 5"/>
          <p:cNvSpPr/>
          <p:nvPr/>
        </p:nvSpPr>
        <p:spPr>
          <a:xfrm>
            <a:off x="2123728" y="141277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leesrichting</a:t>
            </a:r>
          </a:p>
        </p:txBody>
      </p:sp>
      <p:sp>
        <p:nvSpPr>
          <p:cNvPr id="7" name="Tekstvak 18"/>
          <p:cNvSpPr txBox="1">
            <a:spLocks noChangeArrowheads="1"/>
          </p:cNvSpPr>
          <p:nvPr/>
        </p:nvSpPr>
        <p:spPr bwMode="auto">
          <a:xfrm>
            <a:off x="1691680" y="4005064"/>
            <a:ext cx="3600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</a:t>
            </a:r>
            <a:endParaRPr lang="nl-NL" sz="2600" b="1" dirty="0" smtClean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 flipH="1" flipV="1">
            <a:off x="2807804" y="3645024"/>
            <a:ext cx="0" cy="3240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H="1" flipV="1">
            <a:off x="1871700" y="3645024"/>
            <a:ext cx="0" cy="3240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 flipV="1">
            <a:off x="935596" y="3645024"/>
            <a:ext cx="0" cy="3240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8"/>
          <p:cNvSpPr txBox="1">
            <a:spLocks noChangeArrowheads="1"/>
          </p:cNvSpPr>
          <p:nvPr/>
        </p:nvSpPr>
        <p:spPr bwMode="auto">
          <a:xfrm>
            <a:off x="323528" y="5301208"/>
            <a:ext cx="75608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latin typeface="Segoe UI" pitchFamily="34" charset="0"/>
                <a:cs typeface="Segoe UI" pitchFamily="34" charset="0"/>
              </a:rPr>
              <a:t>mens </a:t>
            </a:r>
            <a:r>
              <a:rPr lang="nl-NL" sz="3200" b="1" dirty="0" smtClean="0">
                <a:latin typeface="Segoe UI" pitchFamily="34" charset="0"/>
                <a:cs typeface="Segoe UI" pitchFamily="34" charset="0"/>
              </a:rPr>
              <a:t>= de verbinding tussen </a:t>
            </a:r>
            <a:r>
              <a:rPr lang="nl-NL" sz="32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God</a:t>
            </a:r>
            <a:r>
              <a:rPr lang="nl-NL" sz="3200" b="1" dirty="0" smtClean="0">
                <a:latin typeface="Segoe UI" pitchFamily="34" charset="0"/>
                <a:cs typeface="Segoe UI" pitchFamily="34" charset="0"/>
              </a:rPr>
              <a:t> en </a:t>
            </a:r>
            <a:r>
              <a:rPr lang="nl-NL" sz="32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deze wereld</a:t>
            </a:r>
          </a:p>
        </p:txBody>
      </p:sp>
      <p:sp>
        <p:nvSpPr>
          <p:cNvPr id="12" name="Tekstvak 18"/>
          <p:cNvSpPr txBox="1">
            <a:spLocks noChangeArrowheads="1"/>
          </p:cNvSpPr>
          <p:nvPr/>
        </p:nvSpPr>
        <p:spPr bwMode="auto">
          <a:xfrm>
            <a:off x="611560" y="4005064"/>
            <a:ext cx="6480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40</a:t>
            </a:r>
            <a:endParaRPr lang="nl-NL" sz="2600" b="1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kstvak 18"/>
          <p:cNvSpPr txBox="1">
            <a:spLocks noChangeArrowheads="1"/>
          </p:cNvSpPr>
          <p:nvPr/>
        </p:nvSpPr>
        <p:spPr bwMode="auto">
          <a:xfrm>
            <a:off x="2627784" y="4005064"/>
            <a:ext cx="3600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14" name="Tekstvak 18"/>
          <p:cNvSpPr txBox="1">
            <a:spLocks noChangeArrowheads="1"/>
          </p:cNvSpPr>
          <p:nvPr/>
        </p:nvSpPr>
        <p:spPr bwMode="auto">
          <a:xfrm>
            <a:off x="2907040" y="260648"/>
            <a:ext cx="23679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600" b="1" dirty="0" smtClean="0">
                <a:latin typeface="Segoe UI" pitchFamily="34" charset="0"/>
                <a:cs typeface="Segoe UI" pitchFamily="34" charset="0"/>
              </a:rPr>
              <a:t>Een mens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79512" y="1772816"/>
            <a:ext cx="4320000" cy="4320000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683568" y="2312816"/>
            <a:ext cx="3240000" cy="3240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 flipV="1">
            <a:off x="3347864" y="3645024"/>
            <a:ext cx="1440160" cy="360040"/>
          </a:xfrm>
          <a:prstGeom prst="line">
            <a:avLst/>
          </a:prstGeom>
          <a:ln w="9525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3779912" y="4581128"/>
            <a:ext cx="1008112" cy="72008"/>
          </a:xfrm>
          <a:prstGeom prst="line">
            <a:avLst/>
          </a:prstGeom>
          <a:ln w="9525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4499992" y="5733256"/>
            <a:ext cx="288032" cy="0"/>
          </a:xfrm>
          <a:prstGeom prst="line">
            <a:avLst/>
          </a:prstGeom>
          <a:ln w="9525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4860032" y="2204864"/>
            <a:ext cx="406794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Thora </a:t>
            </a:r>
            <a:r>
              <a:rPr lang="nl-NL" sz="2400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(het oudste deel)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860032" y="3212976"/>
            <a:ext cx="1915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profeten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860032" y="4221088"/>
            <a:ext cx="2296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geschriften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860032" y="5517232"/>
            <a:ext cx="3552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Het Nieuwe Testament</a:t>
            </a:r>
          </a:p>
        </p:txBody>
      </p:sp>
      <p:sp>
        <p:nvSpPr>
          <p:cNvPr id="15" name="Ovaal 14"/>
          <p:cNvSpPr/>
          <p:nvPr/>
        </p:nvSpPr>
        <p:spPr>
          <a:xfrm>
            <a:off x="1223568" y="2852816"/>
            <a:ext cx="2160000" cy="216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cxnSp>
        <p:nvCxnSpPr>
          <p:cNvPr id="16" name="Rechte verbindingslijn 15"/>
          <p:cNvCxnSpPr/>
          <p:nvPr/>
        </p:nvCxnSpPr>
        <p:spPr>
          <a:xfrm flipV="1">
            <a:off x="2771800" y="2564904"/>
            <a:ext cx="2016224" cy="1224136"/>
          </a:xfrm>
          <a:prstGeom prst="line">
            <a:avLst/>
          </a:prstGeom>
          <a:ln w="9525">
            <a:solidFill>
              <a:srgbClr val="7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al 16"/>
          <p:cNvSpPr/>
          <p:nvPr/>
        </p:nvSpPr>
        <p:spPr>
          <a:xfrm>
            <a:off x="1763568" y="3429000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sp>
        <p:nvSpPr>
          <p:cNvPr id="18" name="Tekstvak 17"/>
          <p:cNvSpPr txBox="1"/>
          <p:nvPr/>
        </p:nvSpPr>
        <p:spPr>
          <a:xfrm>
            <a:off x="1619672" y="5486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Christelijke Bijbel</a:t>
            </a:r>
            <a:endParaRPr lang="nl-NL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8"/>
          <p:cNvSpPr txBox="1">
            <a:spLocks noChangeArrowheads="1"/>
          </p:cNvSpPr>
          <p:nvPr/>
        </p:nvSpPr>
        <p:spPr bwMode="auto">
          <a:xfrm>
            <a:off x="2216157" y="260648"/>
            <a:ext cx="3749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3600" b="1" dirty="0" smtClean="0">
                <a:latin typeface="Segoe UI" pitchFamily="34" charset="0"/>
                <a:cs typeface="Segoe UI" pitchFamily="34" charset="0"/>
              </a:rPr>
              <a:t>Een mens doden</a:t>
            </a:r>
          </a:p>
        </p:txBody>
      </p:sp>
      <p:sp>
        <p:nvSpPr>
          <p:cNvPr id="3" name="Rechthoek 2"/>
          <p:cNvSpPr/>
          <p:nvPr/>
        </p:nvSpPr>
        <p:spPr>
          <a:xfrm>
            <a:off x="1115616" y="1196752"/>
            <a:ext cx="208422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דם</a:t>
            </a:r>
            <a:endParaRPr lang="nl-NL" sz="1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kstvak 18"/>
          <p:cNvSpPr txBox="1">
            <a:spLocks noChangeArrowheads="1"/>
          </p:cNvSpPr>
          <p:nvPr/>
        </p:nvSpPr>
        <p:spPr bwMode="auto">
          <a:xfrm>
            <a:off x="2483768" y="4005064"/>
            <a:ext cx="3600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</a:t>
            </a:r>
            <a:endParaRPr lang="nl-NL" sz="2600" b="1" dirty="0" smtClean="0"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7" name="Rechte verbindingslijn met pijl 6"/>
          <p:cNvCxnSpPr/>
          <p:nvPr/>
        </p:nvCxnSpPr>
        <p:spPr>
          <a:xfrm flipH="1" flipV="1">
            <a:off x="6408204" y="3645024"/>
            <a:ext cx="0" cy="3240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 flipV="1">
            <a:off x="2663788" y="3645024"/>
            <a:ext cx="0" cy="3240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H="1" flipV="1">
            <a:off x="1727684" y="3645024"/>
            <a:ext cx="0" cy="32400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18"/>
          <p:cNvSpPr txBox="1">
            <a:spLocks noChangeArrowheads="1"/>
          </p:cNvSpPr>
          <p:nvPr/>
        </p:nvSpPr>
        <p:spPr bwMode="auto">
          <a:xfrm>
            <a:off x="1403648" y="4005064"/>
            <a:ext cx="6480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l-NL" sz="26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40</a:t>
            </a:r>
            <a:endParaRPr lang="nl-NL" sz="2600" b="1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Tekstvak 18"/>
          <p:cNvSpPr txBox="1">
            <a:spLocks noChangeArrowheads="1"/>
          </p:cNvSpPr>
          <p:nvPr/>
        </p:nvSpPr>
        <p:spPr bwMode="auto">
          <a:xfrm>
            <a:off x="6228184" y="4005064"/>
            <a:ext cx="3600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nl-NL" sz="26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1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868144" y="1268760"/>
            <a:ext cx="117211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א</a:t>
            </a:r>
            <a:endParaRPr lang="nl-NL" sz="1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3419872" y="2780928"/>
            <a:ext cx="230425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inkeraccolade 14"/>
          <p:cNvSpPr/>
          <p:nvPr/>
        </p:nvSpPr>
        <p:spPr>
          <a:xfrm rot="16200000">
            <a:off x="2046004" y="3722748"/>
            <a:ext cx="155448" cy="1728192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8"/>
          <p:cNvSpPr txBox="1">
            <a:spLocks noChangeArrowheads="1"/>
          </p:cNvSpPr>
          <p:nvPr/>
        </p:nvSpPr>
        <p:spPr bwMode="auto">
          <a:xfrm>
            <a:off x="3707904" y="2204864"/>
            <a:ext cx="1795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800" b="1" dirty="0" smtClean="0">
                <a:latin typeface="Segoe UI" pitchFamily="34" charset="0"/>
                <a:cs typeface="Segoe UI" pitchFamily="34" charset="0"/>
              </a:rPr>
              <a:t>scheiding</a:t>
            </a:r>
          </a:p>
        </p:txBody>
      </p:sp>
      <p:sp>
        <p:nvSpPr>
          <p:cNvPr id="18" name="Tekstvak 18"/>
          <p:cNvSpPr txBox="1">
            <a:spLocks noChangeArrowheads="1"/>
          </p:cNvSpPr>
          <p:nvPr/>
        </p:nvSpPr>
        <p:spPr bwMode="auto">
          <a:xfrm>
            <a:off x="6012160" y="4653136"/>
            <a:ext cx="881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God</a:t>
            </a:r>
          </a:p>
        </p:txBody>
      </p:sp>
      <p:sp>
        <p:nvSpPr>
          <p:cNvPr id="19" name="Tekstvak 18"/>
          <p:cNvSpPr txBox="1">
            <a:spLocks noChangeArrowheads="1"/>
          </p:cNvSpPr>
          <p:nvPr/>
        </p:nvSpPr>
        <p:spPr bwMode="auto">
          <a:xfrm>
            <a:off x="1522818" y="4653136"/>
            <a:ext cx="1196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bloed</a:t>
            </a:r>
          </a:p>
          <a:p>
            <a:pPr algn="ctr"/>
            <a:r>
              <a:rPr lang="nl-NL" sz="2800" b="1" i="1" dirty="0" smtClean="0">
                <a:solidFill>
                  <a:srgbClr val="C00000"/>
                </a:solidFill>
                <a:latin typeface="Segoe UI" pitchFamily="34" charset="0"/>
                <a:cs typeface="Segoe UI" pitchFamily="34" charset="0"/>
              </a:rPr>
              <a:t>(dam)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95536" y="260648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(3)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Leren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zult ge ze uw zonen,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door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van hen </a:t>
            </a:r>
            <a:r>
              <a:rPr lang="nl-NL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(Gods woorden)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spreken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,-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als je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neerzit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in je huis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en als je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voortgaat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over de weg,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als je gaat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slapen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en als je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opstaat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endParaRPr lang="nl-NL" sz="2800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Deuteronomium 11:19 (NB)</a:t>
            </a:r>
          </a:p>
        </p:txBody>
      </p:sp>
      <p:cxnSp>
        <p:nvCxnSpPr>
          <p:cNvPr id="4" name="Rechte verbindingslijn 3"/>
          <p:cNvCxnSpPr/>
          <p:nvPr/>
        </p:nvCxnSpPr>
        <p:spPr>
          <a:xfrm>
            <a:off x="2164052" y="4895582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 rot="16200000">
            <a:off x="2195736" y="4869160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395536" y="5229200"/>
            <a:ext cx="114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zitten</a:t>
            </a:r>
            <a:endParaRPr lang="nl-NL" sz="28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843808" y="5229200"/>
            <a:ext cx="1013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gaan</a:t>
            </a:r>
            <a:endParaRPr lang="nl-NL" sz="28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619672" y="4365104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staan</a:t>
            </a:r>
            <a:endParaRPr lang="nl-NL" sz="28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540324" y="6165304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liggen</a:t>
            </a:r>
            <a:endParaRPr lang="nl-NL" sz="28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503228" y="4797152"/>
            <a:ext cx="27438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“spreken</a:t>
            </a:r>
          </a:p>
          <a:p>
            <a:pPr algn="ctr"/>
            <a:r>
              <a:rPr lang="nl-NL" sz="32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 je leven</a:t>
            </a:r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”</a:t>
            </a:r>
            <a:endParaRPr lang="nl-NL" sz="3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9" y="2204864"/>
            <a:ext cx="403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Gaan door het leven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83568" y="3140968"/>
            <a:ext cx="6408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Gaan tijdens het gebed</a:t>
            </a:r>
            <a:endParaRPr lang="nl-NL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83568" y="620688"/>
            <a:ext cx="7992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Gaan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betekent een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weg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gaan,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bewegen 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(je hebt je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doel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nog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niet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bereikt). </a:t>
            </a:r>
            <a:endParaRPr lang="nl-NL" sz="2800" i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620688"/>
            <a:ext cx="4216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Staan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betekent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stilstaan 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(je hebt je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doel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bereikt)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83569" y="2204864"/>
            <a:ext cx="403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Staan voor God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83568" y="3140968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Het staande gebed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(Amida)</a:t>
            </a:r>
          </a:p>
          <a:p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Met je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voeten tegen elkaar staan</a:t>
            </a:r>
          </a:p>
          <a:p>
            <a:r>
              <a:rPr lang="nl-NL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</a:t>
            </a:r>
            <a:r>
              <a:rPr lang="nl-NL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(zodat de slang er niet tussen kan kruipen)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83568" y="620688"/>
            <a:ext cx="82023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Zitten</a:t>
            </a:r>
            <a:r>
              <a:rPr lang="nl-NL" sz="28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nl-NL" sz="2800" i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jasjav</a:t>
            </a:r>
            <a:r>
              <a:rPr lang="nl-NL" sz="28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is verwant met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beëindigen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(</a:t>
            </a:r>
            <a:r>
              <a:rPr lang="nl-NL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sjavath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nl-NL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(alles is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klaar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  <a:endParaRPr lang="nl-NL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83569" y="2204864"/>
            <a:ext cx="813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Sjabbath vieren</a:t>
            </a:r>
          </a:p>
          <a:p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Alles is gedaan, we kunnen uitrusten.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83568" y="4005064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Zitten bij de Thoralezing</a:t>
            </a:r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De Thora is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volmaakt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en hoeft dus niet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verbeterd te worden.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620688"/>
            <a:ext cx="7208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Liggen</a:t>
            </a:r>
            <a:r>
              <a:rPr lang="nl-NL" sz="2800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betekent helemaal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niets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meer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endParaRPr lang="nl-NL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83568" y="1916832"/>
            <a:ext cx="604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Slapen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83567" y="2852936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Dromen</a:t>
            </a:r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(in je slaap komt alles tot je)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95536" y="404664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(4)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Schrijven zult ge ze </a:t>
            </a:r>
            <a:r>
              <a:rPr lang="nl-NL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(Gods woorden)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op de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posten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van je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huis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nl-NL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bajith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)*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en in je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poorten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endParaRPr lang="nl-NL" sz="2800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Deuteronomium 11:20 (NB)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39552" y="4653136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* Verwant aan de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beth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de letter met de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getalswaarde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ive\Pictures\Nieuwe plaatjes\Mezoezah.JPG"/>
          <p:cNvPicPr>
            <a:picLocks noChangeAspect="1" noChangeArrowheads="1"/>
          </p:cNvPicPr>
          <p:nvPr/>
        </p:nvPicPr>
        <p:blipFill>
          <a:blip r:embed="rId2" cstate="print"/>
          <a:srcRect l="3266" t="5063" r="6915"/>
          <a:stretch>
            <a:fillRect/>
          </a:stretch>
        </p:blipFill>
        <p:spPr bwMode="auto">
          <a:xfrm>
            <a:off x="179512" y="620688"/>
            <a:ext cx="3960440" cy="5980212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4572000" y="1052736"/>
            <a:ext cx="40324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huis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is een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stukje wereld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 In die wereld is niets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“één”.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Alles is er </a:t>
            </a:r>
            <a:r>
              <a:rPr lang="nl-NL" sz="28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“twee”</a:t>
            </a:r>
            <a:r>
              <a:rPr lang="nl-NL" sz="2800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algn="just"/>
            <a:endParaRPr lang="nl-NL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Om daarmee te kunnen leven, moet je het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ver-binden met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ENE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algn="just"/>
            <a:endParaRPr lang="nl-NL" sz="28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just"/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 verbinding beeldt je uit met de </a:t>
            </a:r>
            <a:r>
              <a:rPr lang="nl-NL" sz="28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mezoezah</a:t>
            </a:r>
            <a:r>
              <a:rPr lang="nl-NL" sz="2800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467544" y="1628800"/>
          <a:ext cx="8208912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2808312"/>
                <a:gridCol w="3096344"/>
              </a:tblGrid>
              <a:tr h="370840">
                <a:tc>
                  <a:txBody>
                    <a:bodyPr/>
                    <a:lstStyle/>
                    <a:p>
                      <a:endParaRPr lang="nl-NL" sz="2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TEFILLIN</a:t>
                      </a:r>
                      <a:endParaRPr lang="nl-NL" sz="2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MEZOEZAH</a:t>
                      </a:r>
                      <a:endParaRPr lang="nl-NL" sz="2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Waar</a:t>
                      </a:r>
                      <a:r>
                        <a:rPr lang="nl-NL" sz="28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is hij voor?</a:t>
                      </a:r>
                      <a:endParaRPr lang="nl-NL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Voor</a:t>
                      </a:r>
                      <a:r>
                        <a:rPr lang="nl-NL" sz="280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d</a:t>
                      </a:r>
                      <a:r>
                        <a:rPr lang="nl-NL" sz="2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</a:t>
                      </a:r>
                      <a:r>
                        <a:rPr lang="nl-NL" sz="280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nl-NL" sz="2800" b="1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mens</a:t>
                      </a:r>
                      <a:endParaRPr lang="nl-NL" sz="2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Voor het</a:t>
                      </a:r>
                      <a:r>
                        <a:rPr lang="nl-NL" sz="280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nl-NL" sz="2800" b="1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huis</a:t>
                      </a:r>
                      <a:r>
                        <a:rPr lang="nl-NL" sz="2800" baseline="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van de mens</a:t>
                      </a:r>
                      <a:endParaRPr lang="nl-NL" sz="2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Waar wordt</a:t>
                      </a:r>
                      <a:r>
                        <a:rPr lang="nl-NL" sz="28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hij aan bevestigd?</a:t>
                      </a:r>
                      <a:endParaRPr lang="nl-NL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Aan het </a:t>
                      </a:r>
                      <a:r>
                        <a:rPr lang="nl-NL" sz="28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hoofd</a:t>
                      </a:r>
                      <a:r>
                        <a:rPr lang="nl-NL" sz="2800" b="0" baseline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en de </a:t>
                      </a:r>
                      <a:r>
                        <a:rPr lang="nl-NL" sz="2800" b="1" baseline="0" dirty="0" smtClean="0">
                          <a:solidFill>
                            <a:srgbClr val="C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linkerarm</a:t>
                      </a:r>
                      <a:r>
                        <a:rPr lang="nl-NL" sz="2800" b="0" i="1" baseline="0" dirty="0" smtClean="0">
                          <a:solidFill>
                            <a:srgbClr val="C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(slechte kant)</a:t>
                      </a:r>
                      <a:endParaRPr lang="nl-NL" sz="2800" b="0" dirty="0" smtClean="0">
                        <a:solidFill>
                          <a:srgbClr val="C00000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0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Aan de </a:t>
                      </a:r>
                      <a:r>
                        <a:rPr lang="nl-NL" sz="2800" b="1" dirty="0" smtClean="0">
                          <a:solidFill>
                            <a:schemeClr val="tx2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rechterpost</a:t>
                      </a:r>
                      <a:r>
                        <a:rPr lang="nl-NL" sz="2800" b="0" dirty="0" smtClean="0">
                          <a:solidFill>
                            <a:schemeClr val="tx2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nl-NL" sz="2800" b="0" i="1" dirty="0" smtClean="0">
                          <a:solidFill>
                            <a:schemeClr val="tx2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(goede kant)</a:t>
                      </a:r>
                      <a:endParaRPr lang="nl-NL" sz="2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2483768" y="40466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Een vergelijking I</a:t>
            </a:r>
          </a:p>
        </p:txBody>
      </p:sp>
      <p:pic>
        <p:nvPicPr>
          <p:cNvPr id="4" name="Picture 2" descr="C:\Users\Prive\Pictures\Nieuwe plaatjes\Mezoezah.JPG"/>
          <p:cNvPicPr>
            <a:picLocks noChangeAspect="1" noChangeArrowheads="1"/>
          </p:cNvPicPr>
          <p:nvPr/>
        </p:nvPicPr>
        <p:blipFill>
          <a:blip r:embed="rId2" cstate="print"/>
          <a:srcRect l="14796" t="11116" r="10255" b="4135"/>
          <a:stretch>
            <a:fillRect/>
          </a:stretch>
        </p:blipFill>
        <p:spPr bwMode="auto">
          <a:xfrm>
            <a:off x="5796136" y="4725144"/>
            <a:ext cx="1152128" cy="1861130"/>
          </a:xfrm>
          <a:prstGeom prst="rect">
            <a:avLst/>
          </a:prstGeom>
          <a:noFill/>
        </p:spPr>
      </p:pic>
      <p:pic>
        <p:nvPicPr>
          <p:cNvPr id="6" name="Picture 2" descr="C:\Users\Prive\Pictures\Nieuwe plaatjes\Tefil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653136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467544" y="1628800"/>
          <a:ext cx="8208912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736304"/>
                <a:gridCol w="2736304"/>
              </a:tblGrid>
              <a:tr h="370840">
                <a:tc>
                  <a:txBody>
                    <a:bodyPr/>
                    <a:lstStyle/>
                    <a:p>
                      <a:endParaRPr lang="nl-NL" sz="2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TEFILLIN</a:t>
                      </a:r>
                      <a:endParaRPr lang="nl-NL" sz="2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MEZOEZAH</a:t>
                      </a:r>
                      <a:endParaRPr lang="nl-NL" sz="2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Welke letter(s) staan er op?</a:t>
                      </a:r>
                      <a:endParaRPr lang="nl-NL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dirty="0" smtClean="0">
                          <a:solidFill>
                            <a:schemeClr val="tx2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Sjien</a:t>
                      </a:r>
                      <a:r>
                        <a:rPr lang="nl-NL" sz="2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nl-NL" sz="2800" dirty="0" smtClean="0">
                          <a:solidFill>
                            <a:schemeClr val="tx2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(rechts) </a:t>
                      </a:r>
                      <a:r>
                        <a:rPr lang="nl-NL" sz="2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en </a:t>
                      </a:r>
                      <a:r>
                        <a:rPr lang="nl-NL" sz="2800" b="1" dirty="0" smtClean="0">
                          <a:solidFill>
                            <a:srgbClr val="C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sien</a:t>
                      </a:r>
                      <a:r>
                        <a:rPr lang="nl-NL" sz="2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nl-NL" sz="2800" dirty="0" smtClean="0">
                          <a:solidFill>
                            <a:srgbClr val="C00000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(links)</a:t>
                      </a:r>
                      <a:endParaRPr lang="nl-NL" sz="2800" b="0" dirty="0">
                        <a:solidFill>
                          <a:schemeClr val="tx1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dirty="0" smtClean="0">
                          <a:solidFill>
                            <a:schemeClr val="tx2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Sjien</a:t>
                      </a:r>
                      <a:r>
                        <a:rPr lang="nl-NL" sz="2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nl-NL" sz="2800" dirty="0" smtClean="0">
                          <a:solidFill>
                            <a:schemeClr val="tx2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(rechts)</a:t>
                      </a:r>
                      <a:endParaRPr lang="nl-NL" sz="2800" dirty="0" smtClean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Welk woord staat erop?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solidFill>
                            <a:schemeClr val="tx2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Sjàddài</a:t>
                      </a:r>
                      <a:endParaRPr lang="nl-NL" sz="2800" b="1" dirty="0">
                        <a:solidFill>
                          <a:schemeClr val="tx2"/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solidFill>
                            <a:schemeClr val="tx2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Sjàddài</a:t>
                      </a:r>
                      <a:endParaRPr lang="nl-NL" sz="2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2483768" y="40466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Een vergelijking II</a:t>
            </a:r>
          </a:p>
        </p:txBody>
      </p:sp>
      <p:pic>
        <p:nvPicPr>
          <p:cNvPr id="4" name="Picture 2" descr="C:\Users\Prive\Pictures\Nieuwe plaatjes\Mezoezah.JPG"/>
          <p:cNvPicPr>
            <a:picLocks noChangeAspect="1" noChangeArrowheads="1"/>
          </p:cNvPicPr>
          <p:nvPr/>
        </p:nvPicPr>
        <p:blipFill>
          <a:blip r:embed="rId2" cstate="print"/>
          <a:srcRect l="14796" t="11116" r="10255" b="4135"/>
          <a:stretch>
            <a:fillRect/>
          </a:stretch>
        </p:blipFill>
        <p:spPr bwMode="auto">
          <a:xfrm>
            <a:off x="6084169" y="4293096"/>
            <a:ext cx="1152128" cy="1861130"/>
          </a:xfrm>
          <a:prstGeom prst="rect">
            <a:avLst/>
          </a:prstGeom>
          <a:noFill/>
        </p:spPr>
      </p:pic>
      <p:pic>
        <p:nvPicPr>
          <p:cNvPr id="6" name="Picture 2" descr="C:\Users\Prive\Pictures\Nieuwe plaatjes\Vierpotige Sin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0496" r="8159"/>
          <a:stretch>
            <a:fillRect/>
          </a:stretch>
        </p:blipFill>
        <p:spPr bwMode="auto">
          <a:xfrm>
            <a:off x="3347864" y="4293096"/>
            <a:ext cx="2028405" cy="187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195736" y="476672"/>
            <a:ext cx="4362476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Schriftelijke Thora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95536" y="155679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Altijd geldig</a:t>
            </a:r>
          </a:p>
          <a:p>
            <a:pPr algn="just">
              <a:buFont typeface="Arial" pitchFamily="34" charset="0"/>
              <a:buChar char="•"/>
            </a:pPr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Onveranderd</a:t>
            </a:r>
            <a:endParaRPr lang="nl-NL" sz="3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467544" y="1628800"/>
          <a:ext cx="8208912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2520280"/>
                <a:gridCol w="2952328"/>
              </a:tblGrid>
              <a:tr h="370840">
                <a:tc>
                  <a:txBody>
                    <a:bodyPr/>
                    <a:lstStyle/>
                    <a:p>
                      <a:endParaRPr lang="nl-NL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TEFILLIN</a:t>
                      </a:r>
                      <a:endParaRPr lang="nl-NL" sz="2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MEZOEZAH</a:t>
                      </a:r>
                      <a:endParaRPr lang="nl-NL" sz="2800" b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Hoeveel</a:t>
                      </a:r>
                      <a:r>
                        <a:rPr lang="nl-NL" sz="28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teks-ten bevat het?</a:t>
                      </a:r>
                      <a:endParaRPr lang="nl-NL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</a:t>
                      </a:r>
                      <a:endParaRPr lang="nl-NL" sz="2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solidFill>
                            <a:schemeClr val="tx1"/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r>
                        <a:rPr lang="nl-NL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nl-NL" sz="2800" i="1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(alleen die uit Deuteronomium)</a:t>
                      </a:r>
                      <a:endParaRPr lang="nl-NL" sz="2800" i="1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Hoort het</a:t>
                      </a:r>
                      <a:r>
                        <a:rPr lang="nl-NL" sz="28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</a:t>
                      </a:r>
                      <a:r>
                        <a:rPr lang="nl-NL" sz="2800" b="1" i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Sjema</a:t>
                      </a:r>
                      <a:r>
                        <a:rPr lang="nl-NL" sz="28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 daarbij?</a:t>
                      </a:r>
                      <a:endParaRPr lang="nl-NL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Ja</a:t>
                      </a:r>
                      <a:endParaRPr lang="nl-NL" sz="2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Ja</a:t>
                      </a:r>
                      <a:endParaRPr lang="nl-NL" sz="2800" dirty="0"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2483768" y="40466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Een vergelijking III</a:t>
            </a:r>
          </a:p>
        </p:txBody>
      </p:sp>
      <p:pic>
        <p:nvPicPr>
          <p:cNvPr id="4" name="Picture 2" descr="C:\Users\Prive\Pictures\Nieuwe plaatjes\Mezoezah.JPG"/>
          <p:cNvPicPr>
            <a:picLocks noChangeAspect="1" noChangeArrowheads="1"/>
          </p:cNvPicPr>
          <p:nvPr/>
        </p:nvPicPr>
        <p:blipFill>
          <a:blip r:embed="rId2" cstate="print"/>
          <a:srcRect l="14796" t="11116" r="10255" b="4135"/>
          <a:stretch>
            <a:fillRect/>
          </a:stretch>
        </p:blipFill>
        <p:spPr bwMode="auto">
          <a:xfrm>
            <a:off x="5940152" y="4293096"/>
            <a:ext cx="1152128" cy="1861130"/>
          </a:xfrm>
          <a:prstGeom prst="rect">
            <a:avLst/>
          </a:prstGeom>
          <a:noFill/>
        </p:spPr>
      </p:pic>
      <p:pic>
        <p:nvPicPr>
          <p:cNvPr id="5" name="Picture 2" descr="C:\Users\Prive\Pictures\Nieuwe plaatjes\Tefillin met inhoud (hoofd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93096"/>
            <a:ext cx="2006548" cy="18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576" y="548680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Het huis </a:t>
            </a:r>
            <a:r>
              <a:rPr lang="nl-NL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is ook de plek van het </a:t>
            </a:r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gezin</a:t>
            </a:r>
            <a:r>
              <a:rPr lang="nl-NL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</a:p>
          <a:p>
            <a:endParaRPr lang="nl-NL" sz="32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Daar vind de </a:t>
            </a:r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overdracht </a:t>
            </a:r>
            <a:r>
              <a:rPr lang="nl-NL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plaats van de </a:t>
            </a:r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woorden van God</a:t>
            </a:r>
            <a:r>
              <a:rPr lang="nl-NL" sz="3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3568" y="548680"/>
            <a:ext cx="77048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(5)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opdat ze talrijk worden,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uw dagen en de dagen van uw zonen,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op de </a:t>
            </a:r>
            <a:r>
              <a:rPr lang="nl-NL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–rode–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grond </a:t>
            </a:r>
            <a:r>
              <a:rPr lang="nl-NL" sz="2800" b="1" i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-adamah-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welke de </a:t>
            </a:r>
            <a:r>
              <a:rPr lang="nl-NL" sz="2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ENE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uw vaderen heeft gezworen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hun te geven,-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al de dagen van de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hemelen</a:t>
            </a: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over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het 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aardland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!</a:t>
            </a:r>
          </a:p>
          <a:p>
            <a:endParaRPr lang="nl-NL" sz="2800" dirty="0" smtClean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Deuteronomium 11:21 (NB)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31640" y="1124744"/>
            <a:ext cx="198964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א</a:t>
            </a:r>
            <a:r>
              <a:rPr lang="he-IL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דם</a:t>
            </a:r>
            <a:endParaRPr lang="nl-NL" sz="1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756161" y="2132856"/>
            <a:ext cx="256512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א</a:t>
            </a:r>
            <a:r>
              <a:rPr lang="he-IL" sz="1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דמ</a:t>
            </a:r>
            <a:r>
              <a:rPr lang="he-IL" sz="10000" dirty="0" smtClean="0">
                <a:latin typeface="Times New Roman" pitchFamily="18" charset="0"/>
                <a:cs typeface="Times New Roman" pitchFamily="18" charset="0"/>
              </a:rPr>
              <a:t>ה</a:t>
            </a:r>
            <a:endParaRPr lang="nl-NL" sz="1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92465" y="1844824"/>
            <a:ext cx="288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=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r>
              <a:rPr lang="nl-NL" sz="28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dam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= mens</a:t>
            </a:r>
            <a:endParaRPr lang="nl-NL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492465" y="2636912"/>
            <a:ext cx="45270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= </a:t>
            </a:r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</a:t>
            </a:r>
            <a:r>
              <a:rPr lang="nl-NL" sz="28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dama</a:t>
            </a:r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h = “menselijke”</a:t>
            </a:r>
          </a:p>
          <a:p>
            <a:r>
              <a:rPr lang="nl-NL" sz="28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  grond</a:t>
            </a:r>
            <a:endParaRPr lang="nl-NL" sz="28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475656" y="4437112"/>
            <a:ext cx="5341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“Een plek waar een mens </a:t>
            </a:r>
          </a:p>
          <a:p>
            <a:pPr algn="ctr"/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zich thuis voelt”</a:t>
            </a:r>
            <a:endParaRPr lang="nl-NL" sz="3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104464" y="260648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Adamah</a:t>
            </a:r>
            <a:endParaRPr lang="nl-NL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orde 5"/>
          <p:cNvSpPr>
            <a:spLocks noChangeAspect="1"/>
          </p:cNvSpPr>
          <p:nvPr/>
        </p:nvSpPr>
        <p:spPr>
          <a:xfrm rot="6780000">
            <a:off x="2787932" y="2509028"/>
            <a:ext cx="2880000" cy="2880000"/>
          </a:xfrm>
          <a:prstGeom prst="chor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987824" y="1916832"/>
            <a:ext cx="2478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tx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hemelen over</a:t>
            </a:r>
            <a:endParaRPr lang="nl-NL" sz="2800" b="1" dirty="0">
              <a:solidFill>
                <a:schemeClr val="tx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131840" y="3933056"/>
            <a:ext cx="2323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het aardland</a:t>
            </a:r>
            <a:endParaRPr lang="nl-NL" sz="2800" b="1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907704" y="5661248"/>
            <a:ext cx="4621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“Een plek waar God is”</a:t>
            </a:r>
            <a:endParaRPr lang="nl-NL" sz="3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104464" y="260648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Adamah</a:t>
            </a:r>
            <a:endParaRPr lang="nl-NL" sz="36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1196752"/>
            <a:ext cx="77372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Meer over </a:t>
            </a:r>
          </a:p>
          <a:p>
            <a:pPr algn="ctr"/>
            <a:r>
              <a:rPr lang="nl-NL" sz="4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 Bijbel en het Hebreeuws </a:t>
            </a:r>
          </a:p>
          <a:p>
            <a:pPr algn="ctr"/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kun je vinden </a:t>
            </a:r>
          </a:p>
          <a:p>
            <a:pPr algn="ctr"/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op mijn website:</a:t>
            </a:r>
          </a:p>
          <a:p>
            <a:pPr algn="ctr"/>
            <a:endParaRPr lang="nl-NL" sz="32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endParaRPr lang="nl-NL" sz="32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nl-NL" sz="3600" b="1" dirty="0" smtClean="0">
                <a:latin typeface="Segoe UI" pitchFamily="34" charset="0"/>
                <a:ea typeface="Segoe UI" pitchFamily="34" charset="0"/>
                <a:cs typeface="Segoe UI" pitchFamily="34" charset="0"/>
                <a:hlinkClick r:id="rId2"/>
              </a:rPr>
              <a:t>www.lodebar.net</a:t>
            </a:r>
            <a:endParaRPr lang="nl-NL" sz="3600" b="1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195736" y="476672"/>
            <a:ext cx="4362476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Schriftelijke Thora</a:t>
            </a:r>
          </a:p>
        </p:txBody>
      </p:sp>
      <p:sp>
        <p:nvSpPr>
          <p:cNvPr id="6" name="Rechthoek 5"/>
          <p:cNvSpPr/>
          <p:nvPr/>
        </p:nvSpPr>
        <p:spPr>
          <a:xfrm>
            <a:off x="395536" y="3284984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Jezus zegt: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‘gemakkelijker is het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dat hemel en aarde voorbijgaan </a:t>
            </a:r>
            <a:b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dan dat van de Wet </a:t>
            </a:r>
            <a:r>
              <a:rPr lang="nl-NL" sz="2800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- de Thora - </a:t>
            </a:r>
            <a:r>
              <a:rPr lang="nl-NL" sz="28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één haaltje vervalt’</a:t>
            </a:r>
          </a:p>
          <a:p>
            <a:endParaRPr lang="nl-NL" sz="28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nl-NL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Lucas 16:17 (Naardense Bijbel)</a:t>
            </a:r>
            <a:endParaRPr lang="nl-NL" sz="28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95536" y="155679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Altijd geldig</a:t>
            </a:r>
          </a:p>
          <a:p>
            <a:pPr algn="just">
              <a:buFont typeface="Arial" pitchFamily="34" charset="0"/>
              <a:buChar char="•"/>
            </a:pPr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Onveranderd</a:t>
            </a:r>
            <a:endParaRPr lang="nl-NL" sz="3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2195848" y="476672"/>
            <a:ext cx="4362476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Schriftelijke Thora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95536" y="1556792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Altijd geldig</a:t>
            </a:r>
          </a:p>
          <a:p>
            <a:pPr algn="just">
              <a:buFont typeface="Arial" pitchFamily="34" charset="0"/>
              <a:buChar char="•"/>
            </a:pPr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Onveranderd</a:t>
            </a:r>
            <a:endParaRPr lang="nl-NL" sz="30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115616" y="3861048"/>
            <a:ext cx="652294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Mondelinge Thora </a:t>
            </a:r>
            <a:r>
              <a:rPr lang="nl-NL" sz="3200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(de uitleg)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467544" y="5013176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nl-NL" sz="3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Zich steeds vernieuwend</a:t>
            </a:r>
          </a:p>
          <a:p>
            <a:pPr algn="just">
              <a:buFont typeface="Arial" pitchFamily="34" charset="0"/>
              <a:buChar char="•"/>
            </a:pPr>
            <a:r>
              <a:rPr lang="nl-NL" sz="30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 Veranderlijk</a:t>
            </a:r>
            <a:endParaRPr lang="nl-NL" sz="3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4355976" y="3212976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87824" y="1412776"/>
            <a:ext cx="2808312" cy="553998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nl-NL" sz="30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IETS EEUWIGS</a:t>
            </a:r>
            <a:endParaRPr lang="nl-NL" sz="3000" b="1" dirty="0">
              <a:solidFill>
                <a:srgbClr val="E2721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339752" y="4797152"/>
            <a:ext cx="4032448" cy="1015663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>
                <a:solidFill>
                  <a:srgbClr val="E2721E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IETS EEUWIGS</a:t>
            </a:r>
          </a:p>
          <a:p>
            <a:pPr algn="just"/>
            <a:r>
              <a:rPr lang="nl-NL" sz="3000" b="1" dirty="0" smtClean="0">
                <a:solidFill>
                  <a:srgbClr val="8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 DE TIJD BRENGEN</a:t>
            </a:r>
            <a:endParaRPr lang="nl-NL" sz="3000" b="1" dirty="0">
              <a:solidFill>
                <a:srgbClr val="8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95736" y="476672"/>
            <a:ext cx="4362476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Schriftelijke Thora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115504" y="3861048"/>
            <a:ext cx="6522940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 Mondelinge Thora </a:t>
            </a:r>
            <a:r>
              <a:rPr lang="nl-NL" sz="3200" b="1" i="1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(de uitleg)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4355976" y="3212976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hoek 9"/>
          <p:cNvSpPr/>
          <p:nvPr/>
        </p:nvSpPr>
        <p:spPr>
          <a:xfrm>
            <a:off x="3059832" y="2060848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(Gods woorden)</a:t>
            </a:r>
          </a:p>
        </p:txBody>
      </p:sp>
      <p:sp>
        <p:nvSpPr>
          <p:cNvPr id="11" name="Rechthoek 10"/>
          <p:cNvSpPr/>
          <p:nvPr/>
        </p:nvSpPr>
        <p:spPr>
          <a:xfrm>
            <a:off x="971600" y="5877272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i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(Gods woorden in onze wereld brengen)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7946</TotalTime>
  <Words>1880</Words>
  <Application>Microsoft Office PowerPoint</Application>
  <PresentationFormat>Diavoorstelling (4:3)</PresentationFormat>
  <Paragraphs>532</Paragraphs>
  <Slides>65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65</vt:i4>
      </vt:variant>
    </vt:vector>
  </HeadingPairs>
  <TitlesOfParts>
    <vt:vector size="66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Prive</dc:creator>
  <cp:lastModifiedBy>Van der Molen</cp:lastModifiedBy>
  <cp:revision>1108</cp:revision>
  <dcterms:created xsi:type="dcterms:W3CDTF">2014-02-24T14:37:42Z</dcterms:created>
  <dcterms:modified xsi:type="dcterms:W3CDTF">2017-08-16T08:47:04Z</dcterms:modified>
</cp:coreProperties>
</file>