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sldIdLst>
    <p:sldId id="264" r:id="rId2"/>
    <p:sldId id="259" r:id="rId3"/>
    <p:sldId id="265" r:id="rId4"/>
    <p:sldId id="266" r:id="rId5"/>
    <p:sldId id="262" r:id="rId6"/>
    <p:sldId id="260" r:id="rId7"/>
    <p:sldId id="268" r:id="rId8"/>
    <p:sldId id="263" r:id="rId9"/>
    <p:sldId id="269" r:id="rId10"/>
    <p:sldId id="267" r:id="rId11"/>
    <p:sldId id="273" r:id="rId12"/>
    <p:sldId id="274" r:id="rId13"/>
    <p:sldId id="272" r:id="rId14"/>
    <p:sldId id="275" r:id="rId15"/>
    <p:sldId id="271" r:id="rId16"/>
    <p:sldId id="270" r:id="rId17"/>
  </p:sldIdLst>
  <p:sldSz cx="9144000" cy="6858000" type="screen4x3"/>
  <p:notesSz cx="6888163" cy="1002188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6" d="100"/>
          <a:sy n="66" d="100"/>
        </p:scale>
        <p:origin x="-142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de ondertitelstijl van het model te bewerken</a:t>
            </a:r>
            <a:endParaRPr kumimoji="0" lang="en-US"/>
          </a:p>
        </p:txBody>
      </p:sp>
      <p:sp>
        <p:nvSpPr>
          <p:cNvPr id="30" name="Date Placeholder 29"/>
          <p:cNvSpPr>
            <a:spLocks noGrp="1"/>
          </p:cNvSpPr>
          <p:nvPr>
            <p:ph type="dt" sz="half" idx="10"/>
          </p:nvPr>
        </p:nvSpPr>
        <p:spPr/>
        <p:txBody>
          <a:bodyPr/>
          <a:lstStyle/>
          <a:p>
            <a:fld id="{322FE074-0ACF-4ABD-905D-E145A34F3652}" type="datetimeFigureOut">
              <a:rPr lang="nl-NL" smtClean="0"/>
              <a:t>7-9-2018</a:t>
            </a:fld>
            <a:endParaRPr lang="nl-NL"/>
          </a:p>
        </p:txBody>
      </p:sp>
      <p:sp>
        <p:nvSpPr>
          <p:cNvPr id="19" name="Footer Placeholder 18"/>
          <p:cNvSpPr>
            <a:spLocks noGrp="1"/>
          </p:cNvSpPr>
          <p:nvPr>
            <p:ph type="ftr" sz="quarter" idx="11"/>
          </p:nvPr>
        </p:nvSpPr>
        <p:spPr/>
        <p:txBody>
          <a:bodyPr/>
          <a:lstStyle/>
          <a:p>
            <a:endParaRPr lang="nl-NL"/>
          </a:p>
        </p:txBody>
      </p:sp>
      <p:sp>
        <p:nvSpPr>
          <p:cNvPr id="27" name="Slide Number Placeholder 26"/>
          <p:cNvSpPr>
            <a:spLocks noGrp="1"/>
          </p:cNvSpPr>
          <p:nvPr>
            <p:ph type="sldNum" sz="quarter" idx="12"/>
          </p:nvPr>
        </p:nvSpPr>
        <p:spPr/>
        <p:txBody>
          <a:bodyPr/>
          <a:lstStyle/>
          <a:p>
            <a:fld id="{43F65EED-E0B4-4B9F-94C2-ED20AFF7EF17}" type="slidenum">
              <a:rPr lang="nl-NL" smtClean="0"/>
              <a:t>‹nr.›</a:t>
            </a:fld>
            <a:endParaRPr lang="nl-N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nl-NL" smtClean="0"/>
              <a:t>Klik om de stijl te bewerken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322FE074-0ACF-4ABD-905D-E145A34F3652}" type="datetimeFigureOut">
              <a:rPr lang="nl-NL" smtClean="0"/>
              <a:t>7-9-2018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3F65EED-E0B4-4B9F-94C2-ED20AFF7EF17}"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nl-NL" smtClean="0"/>
              <a:t>Klik om de stijl te bewerken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322FE074-0ACF-4ABD-905D-E145A34F3652}" type="datetimeFigureOut">
              <a:rPr lang="nl-NL" smtClean="0"/>
              <a:t>7-9-2018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3F65EED-E0B4-4B9F-94C2-ED20AFF7EF17}"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nl-NL" smtClean="0"/>
              <a:t>Klik om de stijl te bewerken</a:t>
            </a:r>
            <a:endParaRPr kumimoji="0" lang="en-US"/>
          </a:p>
        </p:txBody>
      </p:sp>
      <p:sp>
        <p:nvSpPr>
          <p:cNvPr id="3" name="Content Placeholder 2"/>
          <p:cNvSpPr>
            <a:spLocks noGrp="1"/>
          </p:cNvSpPr>
          <p:nvPr>
            <p:ph idx="1"/>
          </p:nvPr>
        </p:nvSpPr>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322FE074-0ACF-4ABD-905D-E145A34F3652}" type="datetimeFigureOut">
              <a:rPr lang="nl-NL" smtClean="0"/>
              <a:t>7-9-2018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3F65EED-E0B4-4B9F-94C2-ED20AFF7EF17}"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Date Placeholder 3"/>
          <p:cNvSpPr>
            <a:spLocks noGrp="1"/>
          </p:cNvSpPr>
          <p:nvPr>
            <p:ph type="dt" sz="half" idx="10"/>
          </p:nvPr>
        </p:nvSpPr>
        <p:spPr/>
        <p:txBody>
          <a:bodyPr/>
          <a:lstStyle/>
          <a:p>
            <a:fld id="{322FE074-0ACF-4ABD-905D-E145A34F3652}" type="datetimeFigureOut">
              <a:rPr lang="nl-NL" smtClean="0"/>
              <a:t>7-9-2018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3F65EED-E0B4-4B9F-94C2-ED20AFF7EF17}" type="slidenum">
              <a:rPr lang="nl-NL" smtClean="0"/>
              <a:t>‹nr.›</a:t>
            </a:fld>
            <a:endParaRPr lang="nl-N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nl-NL" smtClean="0"/>
              <a:t>Klik om de stijl te bewerken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Date Placeholder 4"/>
          <p:cNvSpPr>
            <a:spLocks noGrp="1"/>
          </p:cNvSpPr>
          <p:nvPr>
            <p:ph type="dt" sz="half" idx="10"/>
          </p:nvPr>
        </p:nvSpPr>
        <p:spPr/>
        <p:txBody>
          <a:bodyPr/>
          <a:lstStyle/>
          <a:p>
            <a:fld id="{322FE074-0ACF-4ABD-905D-E145A34F3652}" type="datetimeFigureOut">
              <a:rPr lang="nl-NL" smtClean="0"/>
              <a:t>7-9-2018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3F65EED-E0B4-4B9F-94C2-ED20AFF7EF17}"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nl-NL" smtClean="0"/>
              <a:t>Klik om de stijl te bewerken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Date Placeholder 6"/>
          <p:cNvSpPr>
            <a:spLocks noGrp="1"/>
          </p:cNvSpPr>
          <p:nvPr>
            <p:ph type="dt" sz="half" idx="10"/>
          </p:nvPr>
        </p:nvSpPr>
        <p:spPr/>
        <p:txBody>
          <a:bodyPr/>
          <a:lstStyle/>
          <a:p>
            <a:fld id="{322FE074-0ACF-4ABD-905D-E145A34F3652}" type="datetimeFigureOut">
              <a:rPr lang="nl-NL" smtClean="0"/>
              <a:t>7-9-2018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43F65EED-E0B4-4B9F-94C2-ED20AFF7EF17}"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Date Placeholder 2"/>
          <p:cNvSpPr>
            <a:spLocks noGrp="1"/>
          </p:cNvSpPr>
          <p:nvPr>
            <p:ph type="dt" sz="half" idx="10"/>
          </p:nvPr>
        </p:nvSpPr>
        <p:spPr/>
        <p:txBody>
          <a:bodyPr/>
          <a:lstStyle/>
          <a:p>
            <a:fld id="{322FE074-0ACF-4ABD-905D-E145A34F3652}" type="datetimeFigureOut">
              <a:rPr lang="nl-NL" smtClean="0"/>
              <a:t>7-9-2018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43F65EED-E0B4-4B9F-94C2-ED20AFF7EF17}"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FE074-0ACF-4ABD-905D-E145A34F3652}" type="datetimeFigureOut">
              <a:rPr lang="nl-NL" smtClean="0"/>
              <a:t>7-9-2018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43F65EED-E0B4-4B9F-94C2-ED20AFF7EF17}"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nl-NL" smtClean="0"/>
              <a:t>Klik om de modelstijlen te bewerken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Date Placeholder 4"/>
          <p:cNvSpPr>
            <a:spLocks noGrp="1"/>
          </p:cNvSpPr>
          <p:nvPr>
            <p:ph type="dt" sz="half" idx="10"/>
          </p:nvPr>
        </p:nvSpPr>
        <p:spPr/>
        <p:txBody>
          <a:bodyPr/>
          <a:lstStyle/>
          <a:p>
            <a:fld id="{322FE074-0ACF-4ABD-905D-E145A34F3652}" type="datetimeFigureOut">
              <a:rPr lang="nl-NL" smtClean="0"/>
              <a:t>7-9-2018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3F65EED-E0B4-4B9F-94C2-ED20AFF7EF17}"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nl-NL" smtClean="0"/>
              <a:t>Klik om de stijl te bewerken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5" name="Date Placeholder 4"/>
          <p:cNvSpPr>
            <a:spLocks noGrp="1"/>
          </p:cNvSpPr>
          <p:nvPr>
            <p:ph type="dt" sz="half" idx="10"/>
          </p:nvPr>
        </p:nvSpPr>
        <p:spPr/>
        <p:txBody>
          <a:bodyPr/>
          <a:lstStyle/>
          <a:p>
            <a:fld id="{322FE074-0ACF-4ABD-905D-E145A34F3652}" type="datetimeFigureOut">
              <a:rPr lang="nl-NL" smtClean="0"/>
              <a:t>7-9-2018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a:xfrm>
            <a:off x="8077200" y="6356350"/>
            <a:ext cx="609600" cy="365125"/>
          </a:xfrm>
        </p:spPr>
        <p:txBody>
          <a:bodyPr/>
          <a:lstStyle/>
          <a:p>
            <a:fld id="{43F65EED-E0B4-4B9F-94C2-ED20AFF7EF17}" type="slidenum">
              <a:rPr lang="nl-NL" smtClean="0"/>
              <a:t>‹nr.›</a:t>
            </a:fld>
            <a:endParaRPr lang="nl-NL"/>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nl-NL" smtClean="0"/>
              <a:t>Klik op het pictogram als u een afbeelding wilt toevoegen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nl-NL" smtClean="0"/>
              <a:t>Klik om de stijl te bewerken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2FE074-0ACF-4ABD-905D-E145A34F3652}" type="datetimeFigureOut">
              <a:rPr lang="nl-NL" smtClean="0"/>
              <a:t>7-9-2018</a:t>
            </a:fld>
            <a:endParaRPr lang="nl-NL"/>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nl-NL"/>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3F65EED-E0B4-4B9F-94C2-ED20AFF7EF17}" type="slidenum">
              <a:rPr lang="nl-NL" smtClean="0"/>
              <a:t>‹nr.›</a:t>
            </a:fld>
            <a:endParaRPr lang="nl-NL"/>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2800" dirty="0" smtClean="0"/>
              <a:t>Schriftlezing : Johannes 12:41-50</a:t>
            </a:r>
            <a:r>
              <a:rPr lang="nl-NL" sz="1400" dirty="0"/>
              <a:t/>
            </a:r>
            <a:br>
              <a:rPr lang="nl-NL" sz="1400" dirty="0"/>
            </a:br>
            <a:endParaRPr lang="nl-NL" sz="14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23728" y="1988840"/>
            <a:ext cx="5126094" cy="37227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kstvak 3"/>
          <p:cNvSpPr txBox="1"/>
          <p:nvPr/>
        </p:nvSpPr>
        <p:spPr>
          <a:xfrm>
            <a:off x="2123728" y="5517232"/>
            <a:ext cx="2633003" cy="369332"/>
          </a:xfrm>
          <a:prstGeom prst="rect">
            <a:avLst/>
          </a:prstGeom>
          <a:noFill/>
        </p:spPr>
        <p:txBody>
          <a:bodyPr wrap="square" rtlCol="0">
            <a:spAutoFit/>
          </a:bodyPr>
          <a:lstStyle/>
          <a:p>
            <a:r>
              <a:rPr lang="nl-NL" dirty="0" smtClean="0"/>
              <a:t>Israël is de bruid</a:t>
            </a:r>
            <a:endParaRPr lang="nl-NL" dirty="0"/>
          </a:p>
        </p:txBody>
      </p:sp>
      <p:sp>
        <p:nvSpPr>
          <p:cNvPr id="5" name="Tekstvak 4"/>
          <p:cNvSpPr txBox="1"/>
          <p:nvPr/>
        </p:nvSpPr>
        <p:spPr>
          <a:xfrm>
            <a:off x="323528" y="6255896"/>
            <a:ext cx="3929147" cy="276999"/>
          </a:xfrm>
          <a:prstGeom prst="rect">
            <a:avLst/>
          </a:prstGeom>
          <a:noFill/>
        </p:spPr>
        <p:txBody>
          <a:bodyPr wrap="square" rtlCol="0">
            <a:spAutoFit/>
          </a:bodyPr>
          <a:lstStyle/>
          <a:p>
            <a:r>
              <a:rPr lang="nl-NL" sz="1200" dirty="0" smtClean="0"/>
              <a:t>Bron: Herziene Statenvertaling</a:t>
            </a:r>
            <a:endParaRPr lang="nl-NL" sz="1200" dirty="0"/>
          </a:p>
        </p:txBody>
      </p:sp>
    </p:spTree>
    <p:extLst>
      <p:ext uri="{BB962C8B-B14F-4D97-AF65-F5344CB8AC3E}">
        <p14:creationId xmlns:p14="http://schemas.microsoft.com/office/powerpoint/2010/main" val="30674066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2400" dirty="0"/>
              <a:t>G</a:t>
            </a:r>
            <a:r>
              <a:rPr lang="nl-NL" sz="2400" dirty="0" smtClean="0"/>
              <a:t>eloofsontwikkeling</a:t>
            </a:r>
            <a:endParaRPr lang="nl-NL" sz="2400"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7091" y="1797968"/>
            <a:ext cx="7653423"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hthoek 4"/>
          <p:cNvSpPr/>
          <p:nvPr/>
        </p:nvSpPr>
        <p:spPr>
          <a:xfrm>
            <a:off x="2771800" y="3140968"/>
            <a:ext cx="1921387" cy="369332"/>
          </a:xfrm>
          <a:prstGeom prst="rect">
            <a:avLst/>
          </a:prstGeom>
        </p:spPr>
        <p:txBody>
          <a:bodyPr wrap="square">
            <a:spAutoFit/>
          </a:bodyPr>
          <a:lstStyle/>
          <a:p>
            <a:r>
              <a:rPr lang="nl-NL" dirty="0"/>
              <a:t> </a:t>
            </a:r>
          </a:p>
        </p:txBody>
      </p:sp>
      <p:sp>
        <p:nvSpPr>
          <p:cNvPr id="6" name="Lachebekje 5"/>
          <p:cNvSpPr/>
          <p:nvPr/>
        </p:nvSpPr>
        <p:spPr>
          <a:xfrm>
            <a:off x="1475656" y="2564904"/>
            <a:ext cx="914400" cy="914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p:nvPr/>
        </p:nvCxnSpPr>
        <p:spPr>
          <a:xfrm>
            <a:off x="395536" y="3140968"/>
            <a:ext cx="8640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Rechte verbindingslijn met pijl 9"/>
          <p:cNvCxnSpPr/>
          <p:nvPr/>
        </p:nvCxnSpPr>
        <p:spPr>
          <a:xfrm>
            <a:off x="2555776" y="3140968"/>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Rechte verbindingslijn met pijl 12"/>
          <p:cNvCxnSpPr/>
          <p:nvPr/>
        </p:nvCxnSpPr>
        <p:spPr>
          <a:xfrm flipH="1">
            <a:off x="2843808" y="3479304"/>
            <a:ext cx="648072" cy="10298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2517090" y="2668615"/>
            <a:ext cx="1823029" cy="369332"/>
          </a:xfrm>
          <a:prstGeom prst="rect">
            <a:avLst/>
          </a:prstGeom>
          <a:noFill/>
        </p:spPr>
        <p:txBody>
          <a:bodyPr wrap="square" rtlCol="0">
            <a:spAutoFit/>
          </a:bodyPr>
          <a:lstStyle/>
          <a:p>
            <a:r>
              <a:rPr lang="nl-NL" dirty="0" smtClean="0"/>
              <a:t>Uitleiding</a:t>
            </a:r>
            <a:endParaRPr lang="nl-NL" dirty="0"/>
          </a:p>
        </p:txBody>
      </p:sp>
      <p:sp>
        <p:nvSpPr>
          <p:cNvPr id="3" name="Tekstvak 2"/>
          <p:cNvSpPr txBox="1"/>
          <p:nvPr/>
        </p:nvSpPr>
        <p:spPr>
          <a:xfrm>
            <a:off x="382418" y="2668615"/>
            <a:ext cx="963212" cy="369332"/>
          </a:xfrm>
          <a:prstGeom prst="rect">
            <a:avLst/>
          </a:prstGeom>
          <a:noFill/>
        </p:spPr>
        <p:txBody>
          <a:bodyPr wrap="none" rtlCol="0">
            <a:spAutoFit/>
          </a:bodyPr>
          <a:lstStyle/>
          <a:p>
            <a:r>
              <a:rPr lang="nl-NL" dirty="0" smtClean="0"/>
              <a:t>Wereld </a:t>
            </a:r>
            <a:endParaRPr lang="nl-NL" dirty="0"/>
          </a:p>
        </p:txBody>
      </p:sp>
    </p:spTree>
    <p:extLst>
      <p:ext uri="{BB962C8B-B14F-4D97-AF65-F5344CB8AC3E}">
        <p14:creationId xmlns:p14="http://schemas.microsoft.com/office/powerpoint/2010/main" val="33853112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323528" y="1234440"/>
            <a:ext cx="8229600" cy="4389120"/>
          </a:xfrm>
        </p:spPr>
        <p:txBody>
          <a:bodyPr>
            <a:normAutofit lnSpcReduction="10000"/>
          </a:bodyPr>
          <a:lstStyle/>
          <a:p>
            <a:pPr marL="0" indent="0">
              <a:buNone/>
            </a:pPr>
            <a:r>
              <a:rPr lang="nl-NL" sz="1700" b="1" dirty="0" smtClean="0"/>
              <a:t>Romeinen </a:t>
            </a:r>
            <a:r>
              <a:rPr lang="nl-NL" sz="1700" b="1" dirty="0"/>
              <a:t>7:6-7 </a:t>
            </a:r>
            <a:endParaRPr lang="nl-NL" b="1" dirty="0"/>
          </a:p>
          <a:p>
            <a:pPr marL="0" indent="0">
              <a:buNone/>
            </a:pPr>
            <a:r>
              <a:rPr lang="nl-NL" dirty="0"/>
              <a:t>6. Maar nu zijn wij ontslagen van de wet, gestorven aan dat waaraan wij vastgebonden zaten, zodat wij in nieuwheid van Geest kunnen dienen, en niet in oudheid van letter. </a:t>
            </a:r>
          </a:p>
          <a:p>
            <a:endParaRPr lang="nl-NL" dirty="0"/>
          </a:p>
          <a:p>
            <a:pPr marL="0" indent="0">
              <a:buNone/>
            </a:pPr>
            <a:r>
              <a:rPr lang="nl-NL" dirty="0"/>
              <a:t>7. Wat zullen we dan zeggen? Is de wet zonde? Volstrekt niet! Ja, ik zou de zonde niet hebben leren kennen dan door de </a:t>
            </a:r>
            <a:r>
              <a:rPr lang="nl-NL" dirty="0" smtClean="0"/>
              <a:t>wet. </a:t>
            </a:r>
            <a:r>
              <a:rPr lang="nl-NL" dirty="0"/>
              <a:t>Ik zou immers ook niet geweten hebben dat begeerte zonde was, als de wet niet zei: u zult niet begeren.</a:t>
            </a:r>
          </a:p>
          <a:p>
            <a:endParaRPr lang="nl-NL"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6309320"/>
            <a:ext cx="3932237"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46446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2400" dirty="0"/>
              <a:t>G</a:t>
            </a:r>
            <a:r>
              <a:rPr lang="nl-NL" sz="2400" dirty="0" smtClean="0"/>
              <a:t>eloofsontwikkeling</a:t>
            </a:r>
            <a:endParaRPr lang="nl-NL" sz="2400"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7091" y="1797968"/>
            <a:ext cx="7653423"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hthoek 4"/>
          <p:cNvSpPr/>
          <p:nvPr/>
        </p:nvSpPr>
        <p:spPr>
          <a:xfrm>
            <a:off x="2771800" y="3140968"/>
            <a:ext cx="1921387" cy="369332"/>
          </a:xfrm>
          <a:prstGeom prst="rect">
            <a:avLst/>
          </a:prstGeom>
        </p:spPr>
        <p:txBody>
          <a:bodyPr wrap="square">
            <a:spAutoFit/>
          </a:bodyPr>
          <a:lstStyle/>
          <a:p>
            <a:r>
              <a:rPr lang="nl-NL" dirty="0"/>
              <a:t> </a:t>
            </a:r>
          </a:p>
        </p:txBody>
      </p:sp>
      <p:sp>
        <p:nvSpPr>
          <p:cNvPr id="6" name="Lachebekje 5"/>
          <p:cNvSpPr/>
          <p:nvPr/>
        </p:nvSpPr>
        <p:spPr>
          <a:xfrm>
            <a:off x="1475656" y="2564904"/>
            <a:ext cx="914400" cy="914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p:nvPr/>
        </p:nvCxnSpPr>
        <p:spPr>
          <a:xfrm>
            <a:off x="395536" y="3140968"/>
            <a:ext cx="8640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Rechte verbindingslijn met pijl 9"/>
          <p:cNvCxnSpPr/>
          <p:nvPr/>
        </p:nvCxnSpPr>
        <p:spPr>
          <a:xfrm>
            <a:off x="2555776" y="3140968"/>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Rechte verbindingslijn met pijl 12"/>
          <p:cNvCxnSpPr/>
          <p:nvPr/>
        </p:nvCxnSpPr>
        <p:spPr>
          <a:xfrm flipH="1">
            <a:off x="2843808" y="3479304"/>
            <a:ext cx="648072" cy="10298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2517090" y="2668615"/>
            <a:ext cx="1823029" cy="369332"/>
          </a:xfrm>
          <a:prstGeom prst="rect">
            <a:avLst/>
          </a:prstGeom>
          <a:noFill/>
        </p:spPr>
        <p:txBody>
          <a:bodyPr wrap="square" rtlCol="0">
            <a:spAutoFit/>
          </a:bodyPr>
          <a:lstStyle/>
          <a:p>
            <a:r>
              <a:rPr lang="nl-NL" dirty="0" smtClean="0"/>
              <a:t>Uitleiding</a:t>
            </a:r>
            <a:endParaRPr lang="nl-NL" dirty="0"/>
          </a:p>
        </p:txBody>
      </p:sp>
      <p:sp>
        <p:nvSpPr>
          <p:cNvPr id="3" name="Tekstvak 2"/>
          <p:cNvSpPr txBox="1"/>
          <p:nvPr/>
        </p:nvSpPr>
        <p:spPr>
          <a:xfrm>
            <a:off x="382418" y="2668615"/>
            <a:ext cx="963212" cy="369332"/>
          </a:xfrm>
          <a:prstGeom prst="rect">
            <a:avLst/>
          </a:prstGeom>
          <a:noFill/>
        </p:spPr>
        <p:txBody>
          <a:bodyPr wrap="none" rtlCol="0">
            <a:spAutoFit/>
          </a:bodyPr>
          <a:lstStyle/>
          <a:p>
            <a:r>
              <a:rPr lang="nl-NL" dirty="0" smtClean="0"/>
              <a:t>Wereld </a:t>
            </a:r>
            <a:endParaRPr lang="nl-NL" dirty="0"/>
          </a:p>
        </p:txBody>
      </p:sp>
    </p:spTree>
    <p:extLst>
      <p:ext uri="{BB962C8B-B14F-4D97-AF65-F5344CB8AC3E}">
        <p14:creationId xmlns:p14="http://schemas.microsoft.com/office/powerpoint/2010/main" val="37203671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88640"/>
            <a:ext cx="8229600" cy="1143000"/>
          </a:xfrm>
        </p:spPr>
        <p:txBody>
          <a:bodyPr>
            <a:normAutofit/>
          </a:bodyPr>
          <a:lstStyle/>
          <a:p>
            <a:r>
              <a:rPr lang="nl-NL" sz="1600" b="1" dirty="0"/>
              <a:t>Openbaringen 2:2-5</a:t>
            </a:r>
            <a:br>
              <a:rPr lang="nl-NL" sz="1600" b="1" dirty="0"/>
            </a:br>
            <a:endParaRPr lang="nl-NL" sz="1600" b="1" dirty="0"/>
          </a:p>
        </p:txBody>
      </p:sp>
      <p:sp>
        <p:nvSpPr>
          <p:cNvPr id="3" name="Tijdelijke aanduiding voor inhoud 2"/>
          <p:cNvSpPr>
            <a:spLocks noGrp="1"/>
          </p:cNvSpPr>
          <p:nvPr>
            <p:ph idx="1"/>
          </p:nvPr>
        </p:nvSpPr>
        <p:spPr>
          <a:xfrm>
            <a:off x="457200" y="980728"/>
            <a:ext cx="8229600" cy="5343872"/>
          </a:xfrm>
        </p:spPr>
        <p:txBody>
          <a:bodyPr>
            <a:normAutofit fontScale="85000" lnSpcReduction="10000"/>
          </a:bodyPr>
          <a:lstStyle/>
          <a:p>
            <a:pPr marL="0" indent="0">
              <a:buNone/>
            </a:pPr>
            <a:endParaRPr lang="nl-NL" dirty="0"/>
          </a:p>
          <a:p>
            <a:pPr marL="0" indent="0">
              <a:buNone/>
            </a:pPr>
            <a:r>
              <a:rPr lang="nl-NL" dirty="0"/>
              <a:t>2. Ik ken uw werken, uw inspanningen en uw volharding, en weet dat u slechte mensen niet kunt verdragen, en dat u hen op de proef heeft gesteld die van zichzelf zeggen dat zij apostelen zijn, maar het niet zijn, en dat u hebt ontdekt dat zij leugenaars zijn. </a:t>
            </a:r>
            <a:endParaRPr lang="nl-NL" dirty="0" smtClean="0"/>
          </a:p>
          <a:p>
            <a:pPr marL="0" indent="0">
              <a:buNone/>
            </a:pPr>
            <a:endParaRPr lang="nl-NL" dirty="0" smtClean="0"/>
          </a:p>
          <a:p>
            <a:pPr marL="0" indent="0">
              <a:buNone/>
            </a:pPr>
            <a:r>
              <a:rPr lang="nl-NL" dirty="0" smtClean="0"/>
              <a:t>3.En </a:t>
            </a:r>
            <a:r>
              <a:rPr lang="nl-NL" dirty="0"/>
              <a:t>u hebt moeilijkheden verdragen, en volharding getoond. Om mijn Naam hebt u zich ingespannen en u bent niet moe geworden</a:t>
            </a:r>
            <a:r>
              <a:rPr lang="nl-NL" dirty="0" smtClean="0"/>
              <a:t>.</a:t>
            </a:r>
          </a:p>
          <a:p>
            <a:pPr marL="0" indent="0">
              <a:buNone/>
            </a:pPr>
            <a:endParaRPr lang="nl-NL" dirty="0" smtClean="0"/>
          </a:p>
          <a:p>
            <a:pPr marL="0" indent="0">
              <a:buNone/>
            </a:pPr>
            <a:r>
              <a:rPr lang="nl-NL" dirty="0" smtClean="0"/>
              <a:t> </a:t>
            </a:r>
            <a:r>
              <a:rPr lang="nl-NL" dirty="0"/>
              <a:t>4. Maar ik heb dit tegen u dat u uw eerste liefde hebt verlaten. </a:t>
            </a:r>
            <a:endParaRPr lang="nl-NL" dirty="0" smtClean="0"/>
          </a:p>
          <a:p>
            <a:pPr marL="0" indent="0">
              <a:buNone/>
            </a:pPr>
            <a:endParaRPr lang="nl-NL" dirty="0" smtClean="0"/>
          </a:p>
          <a:p>
            <a:pPr marL="0" indent="0">
              <a:buNone/>
            </a:pPr>
            <a:r>
              <a:rPr lang="nl-NL" dirty="0" smtClean="0"/>
              <a:t>5</a:t>
            </a:r>
            <a:r>
              <a:rPr lang="nl-NL" dirty="0"/>
              <a:t>. Bedek dan van welke hoogte u bent gevallen en bekeer u en </a:t>
            </a:r>
            <a:r>
              <a:rPr lang="nl-NL" dirty="0" smtClean="0"/>
              <a:t>doe de </a:t>
            </a:r>
            <a:r>
              <a:rPr lang="nl-NL" dirty="0"/>
              <a:t>eerste werken. Maar zo niet, dan kom ik spoedig bij u en zal uw kandelaar van zijn plaats wegnemen, als u zich niet bekeert!</a:t>
            </a:r>
          </a:p>
          <a:p>
            <a:endParaRPr lang="nl-NL"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6309320"/>
            <a:ext cx="3932237"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15017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2400" dirty="0"/>
              <a:t>G</a:t>
            </a:r>
            <a:r>
              <a:rPr lang="nl-NL" sz="2400" dirty="0" smtClean="0"/>
              <a:t>eloofsontwikkeling</a:t>
            </a:r>
            <a:endParaRPr lang="nl-NL" sz="2400"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7091" y="1797968"/>
            <a:ext cx="7653423"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hthoek 4"/>
          <p:cNvSpPr/>
          <p:nvPr/>
        </p:nvSpPr>
        <p:spPr>
          <a:xfrm>
            <a:off x="2771800" y="3140968"/>
            <a:ext cx="1921387" cy="369332"/>
          </a:xfrm>
          <a:prstGeom prst="rect">
            <a:avLst/>
          </a:prstGeom>
        </p:spPr>
        <p:txBody>
          <a:bodyPr wrap="square">
            <a:spAutoFit/>
          </a:bodyPr>
          <a:lstStyle/>
          <a:p>
            <a:r>
              <a:rPr lang="nl-NL" dirty="0"/>
              <a:t> </a:t>
            </a:r>
          </a:p>
        </p:txBody>
      </p:sp>
      <p:sp>
        <p:nvSpPr>
          <p:cNvPr id="6" name="Lachebekje 5"/>
          <p:cNvSpPr/>
          <p:nvPr/>
        </p:nvSpPr>
        <p:spPr>
          <a:xfrm>
            <a:off x="1475656" y="2564904"/>
            <a:ext cx="914400" cy="914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p:cNvCxnSpPr/>
          <p:nvPr/>
        </p:nvCxnSpPr>
        <p:spPr>
          <a:xfrm>
            <a:off x="395536" y="3140968"/>
            <a:ext cx="8640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Rechte verbindingslijn met pijl 9"/>
          <p:cNvCxnSpPr/>
          <p:nvPr/>
        </p:nvCxnSpPr>
        <p:spPr>
          <a:xfrm>
            <a:off x="2555776" y="3140968"/>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Rechte verbindingslijn met pijl 12"/>
          <p:cNvCxnSpPr/>
          <p:nvPr/>
        </p:nvCxnSpPr>
        <p:spPr>
          <a:xfrm flipH="1">
            <a:off x="2843808" y="3479304"/>
            <a:ext cx="648072" cy="10298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2517090" y="2668615"/>
            <a:ext cx="1823029" cy="369332"/>
          </a:xfrm>
          <a:prstGeom prst="rect">
            <a:avLst/>
          </a:prstGeom>
          <a:noFill/>
        </p:spPr>
        <p:txBody>
          <a:bodyPr wrap="square" rtlCol="0">
            <a:spAutoFit/>
          </a:bodyPr>
          <a:lstStyle/>
          <a:p>
            <a:r>
              <a:rPr lang="nl-NL" dirty="0" smtClean="0"/>
              <a:t>Uitleiding</a:t>
            </a:r>
            <a:endParaRPr lang="nl-NL" dirty="0"/>
          </a:p>
        </p:txBody>
      </p:sp>
      <p:sp>
        <p:nvSpPr>
          <p:cNvPr id="3" name="Tekstvak 2"/>
          <p:cNvSpPr txBox="1"/>
          <p:nvPr/>
        </p:nvSpPr>
        <p:spPr>
          <a:xfrm>
            <a:off x="382418" y="2668615"/>
            <a:ext cx="963212" cy="369332"/>
          </a:xfrm>
          <a:prstGeom prst="rect">
            <a:avLst/>
          </a:prstGeom>
          <a:noFill/>
        </p:spPr>
        <p:txBody>
          <a:bodyPr wrap="none" rtlCol="0">
            <a:spAutoFit/>
          </a:bodyPr>
          <a:lstStyle/>
          <a:p>
            <a:r>
              <a:rPr lang="nl-NL" dirty="0" smtClean="0"/>
              <a:t>Wereld </a:t>
            </a:r>
            <a:endParaRPr lang="nl-NL" dirty="0"/>
          </a:p>
        </p:txBody>
      </p:sp>
    </p:spTree>
    <p:extLst>
      <p:ext uri="{BB962C8B-B14F-4D97-AF65-F5344CB8AC3E}">
        <p14:creationId xmlns:p14="http://schemas.microsoft.com/office/powerpoint/2010/main" val="36494135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pPr marL="0" indent="0">
              <a:buNone/>
            </a:pPr>
            <a:r>
              <a:rPr lang="nl-NL" sz="1600" dirty="0"/>
              <a:t>Johannes: 5:7 </a:t>
            </a:r>
          </a:p>
          <a:p>
            <a:r>
              <a:rPr lang="nl-NL" dirty="0"/>
              <a:t>“Want drie zijn er die getuigen in de hemel: de </a:t>
            </a:r>
            <a:r>
              <a:rPr lang="nl-NL" dirty="0" smtClean="0"/>
              <a:t>Vader</a:t>
            </a:r>
            <a:r>
              <a:rPr lang="nl-NL" dirty="0"/>
              <a:t>, het Woord en de Heilige geest: Deze drie Zijn één</a:t>
            </a:r>
          </a:p>
          <a:p>
            <a:endParaRPr lang="nl-NL" dirty="0"/>
          </a:p>
          <a:p>
            <a:pPr marL="0" indent="0">
              <a:buNone/>
            </a:pPr>
            <a:r>
              <a:rPr lang="nl-NL" sz="1600" dirty="0"/>
              <a:t>Deuteronomium 6:4  </a:t>
            </a:r>
          </a:p>
          <a:p>
            <a:r>
              <a:rPr lang="nl-NL" dirty="0"/>
              <a:t>“Luister Israël, de HEERE, uw God, de HEERE is één!”</a:t>
            </a:r>
          </a:p>
          <a:p>
            <a:endParaRPr lang="nl-NL" dirty="0"/>
          </a:p>
        </p:txBody>
      </p:sp>
    </p:spTree>
    <p:extLst>
      <p:ext uri="{BB962C8B-B14F-4D97-AF65-F5344CB8AC3E}">
        <p14:creationId xmlns:p14="http://schemas.microsoft.com/office/powerpoint/2010/main" val="3835057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1560" y="5517232"/>
            <a:ext cx="8229600" cy="715516"/>
          </a:xfrm>
        </p:spPr>
        <p:txBody>
          <a:bodyPr>
            <a:normAutofit fontScale="90000"/>
          </a:bodyPr>
          <a:lstStyle/>
          <a:p>
            <a:pPr algn="ctr"/>
            <a:r>
              <a:rPr lang="he-IL" sz="4400" b="1" dirty="0"/>
              <a:t>שְׁמַע יִשְׂרָאֵל יְהוָה אֱלֹהֵינוּ יְהוָה אֶחָד</a:t>
            </a:r>
            <a:endParaRPr lang="nl-NL" sz="4400" b="1" dirty="0"/>
          </a:p>
        </p:txBody>
      </p:sp>
      <p:pic>
        <p:nvPicPr>
          <p:cNvPr id="2051"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1520788"/>
            <a:ext cx="7145870"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548680"/>
            <a:ext cx="1981200" cy="132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hthoek 7"/>
          <p:cNvSpPr/>
          <p:nvPr/>
        </p:nvSpPr>
        <p:spPr>
          <a:xfrm>
            <a:off x="1835696" y="6211669"/>
            <a:ext cx="5472607" cy="369332"/>
          </a:xfrm>
          <a:prstGeom prst="rect">
            <a:avLst/>
          </a:prstGeom>
        </p:spPr>
        <p:txBody>
          <a:bodyPr wrap="square">
            <a:spAutoFit/>
          </a:bodyPr>
          <a:lstStyle/>
          <a:p>
            <a:r>
              <a:rPr lang="nl-NL" dirty="0"/>
              <a:t>Hoor Israël, </a:t>
            </a:r>
            <a:r>
              <a:rPr lang="nl-NL" dirty="0" err="1"/>
              <a:t>Adonai</a:t>
            </a:r>
            <a:r>
              <a:rPr lang="nl-NL" dirty="0"/>
              <a:t>, onze God, </a:t>
            </a:r>
            <a:r>
              <a:rPr lang="nl-NL" dirty="0" err="1"/>
              <a:t>Adonai</a:t>
            </a:r>
            <a:r>
              <a:rPr lang="nl-NL" dirty="0"/>
              <a:t> is Eén.</a:t>
            </a:r>
          </a:p>
        </p:txBody>
      </p:sp>
      <p:sp>
        <p:nvSpPr>
          <p:cNvPr id="9" name="Rechthoek 8"/>
          <p:cNvSpPr/>
          <p:nvPr/>
        </p:nvSpPr>
        <p:spPr>
          <a:xfrm>
            <a:off x="526299" y="1521096"/>
            <a:ext cx="1512168" cy="369332"/>
          </a:xfrm>
          <a:prstGeom prst="rect">
            <a:avLst/>
          </a:prstGeom>
        </p:spPr>
        <p:txBody>
          <a:bodyPr wrap="square">
            <a:spAutoFit/>
          </a:bodyPr>
          <a:lstStyle/>
          <a:p>
            <a:r>
              <a:rPr lang="nl-NL" dirty="0" smtClean="0"/>
              <a:t> Eén</a:t>
            </a:r>
            <a:r>
              <a:rPr lang="nl-NL" dirty="0"/>
              <a:t>.</a:t>
            </a:r>
          </a:p>
        </p:txBody>
      </p:sp>
      <p:sp>
        <p:nvSpPr>
          <p:cNvPr id="10" name="Rechthoek 9"/>
          <p:cNvSpPr/>
          <p:nvPr/>
        </p:nvSpPr>
        <p:spPr>
          <a:xfrm>
            <a:off x="3928486" y="4005064"/>
            <a:ext cx="659155" cy="369332"/>
          </a:xfrm>
          <a:prstGeom prst="rect">
            <a:avLst/>
          </a:prstGeom>
        </p:spPr>
        <p:txBody>
          <a:bodyPr wrap="none">
            <a:spAutoFit/>
          </a:bodyPr>
          <a:lstStyle/>
          <a:p>
            <a:r>
              <a:rPr lang="nl-NL" i="1" dirty="0">
                <a:solidFill>
                  <a:srgbClr val="000000"/>
                </a:solidFill>
                <a:latin typeface="arial"/>
              </a:rPr>
              <a:t>Eén.</a:t>
            </a:r>
            <a:endParaRPr lang="nl-NL" dirty="0"/>
          </a:p>
        </p:txBody>
      </p:sp>
    </p:spTree>
    <p:extLst>
      <p:ext uri="{BB962C8B-B14F-4D97-AF65-F5344CB8AC3E}">
        <p14:creationId xmlns:p14="http://schemas.microsoft.com/office/powerpoint/2010/main" val="33775636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algn="l"/>
            <a:r>
              <a:rPr lang="nl-NL" sz="2400" b="1" dirty="0" smtClean="0"/>
              <a:t>Johannes 12:42-44</a:t>
            </a:r>
            <a:endParaRPr lang="nl-NL" sz="2400" b="1" dirty="0"/>
          </a:p>
        </p:txBody>
      </p:sp>
      <p:sp>
        <p:nvSpPr>
          <p:cNvPr id="3" name="Tijdelijke aanduiding voor inhoud 2"/>
          <p:cNvSpPr>
            <a:spLocks noGrp="1"/>
          </p:cNvSpPr>
          <p:nvPr>
            <p:ph idx="1"/>
          </p:nvPr>
        </p:nvSpPr>
        <p:spPr/>
        <p:txBody>
          <a:bodyPr/>
          <a:lstStyle/>
          <a:p>
            <a:pPr marL="0" indent="0">
              <a:buNone/>
            </a:pPr>
            <a:endParaRPr lang="nl-NL" sz="2000" b="1" dirty="0" smtClean="0"/>
          </a:p>
          <a:p>
            <a:pPr marL="0" indent="0">
              <a:buNone/>
            </a:pPr>
            <a:endParaRPr lang="nl-NL" sz="2000" b="1" dirty="0"/>
          </a:p>
          <a:p>
            <a:pPr marL="0" indent="0">
              <a:buNone/>
            </a:pPr>
            <a:r>
              <a:rPr lang="nl-NL" sz="2000" b="1" dirty="0" smtClean="0"/>
              <a:t>42</a:t>
            </a:r>
            <a:r>
              <a:rPr lang="nl-NL" sz="2800" i="1" dirty="0" smtClean="0"/>
              <a:t>“ En toch </a:t>
            </a:r>
            <a:r>
              <a:rPr lang="nl-NL" sz="2800" b="1" i="1" dirty="0" smtClean="0"/>
              <a:t>geloofden</a:t>
            </a:r>
            <a:r>
              <a:rPr lang="nl-NL" sz="2800" i="1" dirty="0" smtClean="0"/>
              <a:t> ook velen van de leiders in Hem, maar vanwege de farizeeën </a:t>
            </a:r>
            <a:r>
              <a:rPr lang="nl-NL" sz="2800" b="1" i="1" dirty="0" smtClean="0"/>
              <a:t>beleden</a:t>
            </a:r>
            <a:r>
              <a:rPr lang="nl-NL" sz="2800" i="1" dirty="0" smtClean="0"/>
              <a:t> zij het niet, opdat zij niet uit de synagogen geworpen zouden worden. </a:t>
            </a:r>
            <a:r>
              <a:rPr lang="nl-NL" sz="2800" b="1" dirty="0" smtClean="0"/>
              <a:t>43</a:t>
            </a:r>
            <a:r>
              <a:rPr lang="nl-NL" sz="2800" i="1" dirty="0" smtClean="0"/>
              <a:t>Want zij hadden de </a:t>
            </a:r>
            <a:r>
              <a:rPr lang="nl-NL" sz="2800" b="1" i="1" dirty="0" smtClean="0"/>
              <a:t>eer van de mensen</a:t>
            </a:r>
            <a:r>
              <a:rPr lang="nl-NL" sz="2800" i="1" dirty="0" smtClean="0"/>
              <a:t> meer lief dan </a:t>
            </a:r>
            <a:r>
              <a:rPr lang="nl-NL" sz="2800" b="1" i="1" dirty="0" smtClean="0"/>
              <a:t>de eer van God.”</a:t>
            </a:r>
            <a:endParaRPr lang="nl-NL" sz="2800" b="1" i="1" dirty="0"/>
          </a:p>
        </p:txBody>
      </p:sp>
    </p:spTree>
    <p:extLst>
      <p:ext uri="{BB962C8B-B14F-4D97-AF65-F5344CB8AC3E}">
        <p14:creationId xmlns:p14="http://schemas.microsoft.com/office/powerpoint/2010/main" val="2587849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836712"/>
            <a:ext cx="8229600" cy="1143000"/>
          </a:xfrm>
        </p:spPr>
        <p:txBody>
          <a:bodyPr>
            <a:normAutofit fontScale="90000"/>
          </a:bodyPr>
          <a:lstStyle/>
          <a:p>
            <a:r>
              <a:rPr lang="nl-NL" sz="2400" b="1" dirty="0" smtClean="0"/>
              <a:t/>
            </a:r>
            <a:br>
              <a:rPr lang="nl-NL" sz="2400" b="1" dirty="0" smtClean="0"/>
            </a:br>
            <a:r>
              <a:rPr lang="nl-NL" sz="2400" b="1" dirty="0"/>
              <a:t/>
            </a:r>
            <a:br>
              <a:rPr lang="nl-NL" sz="2400" b="1" dirty="0"/>
            </a:br>
            <a:r>
              <a:rPr lang="nl-NL" sz="2400" b="1" dirty="0" smtClean="0"/>
              <a:t/>
            </a:r>
            <a:br>
              <a:rPr lang="nl-NL" sz="2400" b="1" dirty="0" smtClean="0"/>
            </a:br>
            <a:r>
              <a:rPr lang="nl-NL" sz="2400" b="1" dirty="0"/>
              <a:t/>
            </a:r>
            <a:br>
              <a:rPr lang="nl-NL" sz="2400" b="1" dirty="0"/>
            </a:br>
            <a:r>
              <a:rPr lang="nl-NL" sz="2400" b="1" dirty="0" smtClean="0"/>
              <a:t/>
            </a:r>
            <a:br>
              <a:rPr lang="nl-NL" sz="2400" b="1" dirty="0" smtClean="0"/>
            </a:br>
            <a:r>
              <a:rPr lang="nl-NL" sz="2400" b="1" dirty="0" smtClean="0"/>
              <a:t/>
            </a:r>
            <a:br>
              <a:rPr lang="nl-NL" sz="2400" b="1" dirty="0" smtClean="0"/>
            </a:br>
            <a:r>
              <a:rPr lang="nl-NL" sz="2400" b="1" dirty="0"/>
              <a:t/>
            </a:r>
            <a:br>
              <a:rPr lang="nl-NL" sz="2400" b="1" dirty="0"/>
            </a:br>
            <a:r>
              <a:rPr lang="nl-NL" sz="2400" b="1" dirty="0" smtClean="0"/>
              <a:t/>
            </a:r>
            <a:br>
              <a:rPr lang="nl-NL" sz="2400" b="1" dirty="0" smtClean="0"/>
            </a:br>
            <a:r>
              <a:rPr lang="nl-NL" sz="2400" b="1" dirty="0" smtClean="0"/>
              <a:t>Omgedraaid</a:t>
            </a:r>
            <a:r>
              <a:rPr lang="nl-NL" sz="2400" b="1" dirty="0"/>
              <a:t/>
            </a:r>
            <a:br>
              <a:rPr lang="nl-NL" sz="2400" b="1" dirty="0"/>
            </a:br>
            <a:endParaRPr lang="nl-NL" sz="2400" b="1" dirty="0"/>
          </a:p>
        </p:txBody>
      </p:sp>
      <p:sp>
        <p:nvSpPr>
          <p:cNvPr id="3" name="Tijdelijke aanduiding voor inhoud 2"/>
          <p:cNvSpPr>
            <a:spLocks noGrp="1"/>
          </p:cNvSpPr>
          <p:nvPr>
            <p:ph idx="1"/>
          </p:nvPr>
        </p:nvSpPr>
        <p:spPr>
          <a:xfrm>
            <a:off x="457200" y="2132856"/>
            <a:ext cx="8229600" cy="4389120"/>
          </a:xfrm>
        </p:spPr>
        <p:txBody>
          <a:bodyPr/>
          <a:lstStyle/>
          <a:p>
            <a:pPr marL="0" indent="0">
              <a:lnSpc>
                <a:spcPct val="115000"/>
              </a:lnSpc>
              <a:spcAft>
                <a:spcPts val="0"/>
              </a:spcAft>
              <a:buNone/>
            </a:pPr>
            <a:r>
              <a:rPr lang="nl-NL" sz="2800" i="1" dirty="0" smtClean="0">
                <a:latin typeface="Calibri"/>
                <a:ea typeface="Calibri"/>
                <a:cs typeface="Times New Roman"/>
              </a:rPr>
              <a:t>“ </a:t>
            </a:r>
            <a:r>
              <a:rPr lang="nl-NL" sz="2800" i="1" dirty="0">
                <a:latin typeface="Calibri"/>
                <a:ea typeface="Calibri"/>
                <a:cs typeface="Times New Roman"/>
              </a:rPr>
              <a:t>En toch </a:t>
            </a:r>
            <a:r>
              <a:rPr lang="nl-NL" sz="2800" b="1" i="1" dirty="0">
                <a:latin typeface="Calibri"/>
                <a:ea typeface="Calibri"/>
                <a:cs typeface="Times New Roman"/>
              </a:rPr>
              <a:t>geloofden</a:t>
            </a:r>
            <a:r>
              <a:rPr lang="nl-NL" sz="2800" i="1" dirty="0">
                <a:latin typeface="Calibri"/>
                <a:ea typeface="Calibri"/>
                <a:cs typeface="Times New Roman"/>
              </a:rPr>
              <a:t> ook velen van de mensen in de God van Israël, maar vanwege de kerkleiders </a:t>
            </a:r>
            <a:r>
              <a:rPr lang="nl-NL" sz="2800" b="1" i="1" dirty="0">
                <a:latin typeface="Calibri"/>
                <a:ea typeface="Calibri"/>
                <a:cs typeface="Times New Roman"/>
              </a:rPr>
              <a:t>beleden</a:t>
            </a:r>
            <a:r>
              <a:rPr lang="nl-NL" sz="2800" i="1" dirty="0">
                <a:latin typeface="Calibri"/>
                <a:ea typeface="Calibri"/>
                <a:cs typeface="Times New Roman"/>
              </a:rPr>
              <a:t> zij de Thora  niet, opdat zij niet uit de kerken geworpen zouden worden. Want zij hadden de </a:t>
            </a:r>
            <a:r>
              <a:rPr lang="nl-NL" sz="2800" b="1" i="1" dirty="0">
                <a:latin typeface="Calibri"/>
                <a:ea typeface="Calibri"/>
                <a:cs typeface="Times New Roman"/>
              </a:rPr>
              <a:t>eer van de mensen</a:t>
            </a:r>
            <a:r>
              <a:rPr lang="nl-NL" sz="2800" i="1" dirty="0">
                <a:latin typeface="Calibri"/>
                <a:ea typeface="Calibri"/>
                <a:cs typeface="Times New Roman"/>
              </a:rPr>
              <a:t> meer lief dan </a:t>
            </a:r>
            <a:r>
              <a:rPr lang="nl-NL" sz="2800" b="1" i="1" dirty="0">
                <a:latin typeface="Calibri"/>
                <a:ea typeface="Calibri"/>
                <a:cs typeface="Times New Roman"/>
              </a:rPr>
              <a:t>de eer van de God van Israël”.</a:t>
            </a:r>
            <a:r>
              <a:rPr lang="nl-NL" sz="2800" i="1" dirty="0">
                <a:latin typeface="Calibri"/>
                <a:ea typeface="Calibri"/>
                <a:cs typeface="Times New Roman"/>
              </a:rPr>
              <a:t> </a:t>
            </a:r>
            <a:endParaRPr lang="nl-NL" sz="2800" i="1" dirty="0" smtClean="0">
              <a:latin typeface="Calibri"/>
              <a:ea typeface="Calibri"/>
              <a:cs typeface="Times New Roman"/>
            </a:endParaRPr>
          </a:p>
          <a:p>
            <a:pPr marL="0" indent="0">
              <a:lnSpc>
                <a:spcPct val="115000"/>
              </a:lnSpc>
              <a:spcAft>
                <a:spcPts val="0"/>
              </a:spcAft>
              <a:buNone/>
            </a:pPr>
            <a:endParaRPr lang="nl-NL" sz="2800" i="1" dirty="0">
              <a:latin typeface="Calibri"/>
              <a:ea typeface="Calibri"/>
              <a:cs typeface="Times New Roman"/>
            </a:endParaRPr>
          </a:p>
        </p:txBody>
      </p:sp>
    </p:spTree>
    <p:extLst>
      <p:ext uri="{BB962C8B-B14F-4D97-AF65-F5344CB8AC3E}">
        <p14:creationId xmlns:p14="http://schemas.microsoft.com/office/powerpoint/2010/main" val="1720092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764704"/>
            <a:ext cx="8229600" cy="566936"/>
          </a:xfrm>
        </p:spPr>
        <p:txBody>
          <a:bodyPr>
            <a:normAutofit/>
          </a:bodyPr>
          <a:lstStyle/>
          <a:p>
            <a:r>
              <a:rPr lang="nl-NL" sz="2400" b="1" dirty="0" smtClean="0"/>
              <a:t>Dé vingerwijzing: Matheus 4:17-20</a:t>
            </a:r>
            <a:endParaRPr lang="nl-NL" sz="2400" b="1" dirty="0"/>
          </a:p>
        </p:txBody>
      </p:sp>
      <p:sp>
        <p:nvSpPr>
          <p:cNvPr id="3" name="Tijdelijke aanduiding voor inhoud 2"/>
          <p:cNvSpPr>
            <a:spLocks noGrp="1"/>
          </p:cNvSpPr>
          <p:nvPr>
            <p:ph idx="1"/>
          </p:nvPr>
        </p:nvSpPr>
        <p:spPr>
          <a:xfrm>
            <a:off x="457200" y="1556792"/>
            <a:ext cx="8229600" cy="4968552"/>
          </a:xfrm>
        </p:spPr>
        <p:txBody>
          <a:bodyPr>
            <a:normAutofit fontScale="32500" lnSpcReduction="20000"/>
          </a:bodyPr>
          <a:lstStyle/>
          <a:p>
            <a:pPr marL="0" indent="0">
              <a:lnSpc>
                <a:spcPct val="115000"/>
              </a:lnSpc>
              <a:spcAft>
                <a:spcPts val="0"/>
              </a:spcAft>
              <a:buNone/>
            </a:pPr>
            <a:r>
              <a:rPr lang="nl-NL" sz="6000" i="1" dirty="0">
                <a:latin typeface="Calibri"/>
                <a:ea typeface="Calibri"/>
                <a:cs typeface="Times New Roman"/>
              </a:rPr>
              <a:t>17 Denk niet dat ik gekomen ben om de wet en de Profeten af te schaffen: Ik ben niet gekomen om die af te schaffen, maar te vervullen. </a:t>
            </a:r>
            <a:endParaRPr lang="nl-NL" sz="6000" i="1" dirty="0" smtClean="0">
              <a:latin typeface="Calibri"/>
              <a:ea typeface="Calibri"/>
              <a:cs typeface="Times New Roman"/>
            </a:endParaRPr>
          </a:p>
          <a:p>
            <a:pPr marL="0" indent="0">
              <a:lnSpc>
                <a:spcPct val="115000"/>
              </a:lnSpc>
              <a:spcAft>
                <a:spcPts val="0"/>
              </a:spcAft>
              <a:buNone/>
            </a:pPr>
            <a:endParaRPr lang="nl-NL" sz="6000" dirty="0">
              <a:latin typeface="Calibri"/>
              <a:ea typeface="Calibri"/>
              <a:cs typeface="Times New Roman"/>
            </a:endParaRPr>
          </a:p>
          <a:p>
            <a:pPr marL="0" indent="0">
              <a:lnSpc>
                <a:spcPct val="115000"/>
              </a:lnSpc>
              <a:spcAft>
                <a:spcPts val="0"/>
              </a:spcAft>
              <a:buNone/>
            </a:pPr>
            <a:r>
              <a:rPr lang="nl-NL" sz="6000" i="1" dirty="0">
                <a:latin typeface="Calibri"/>
                <a:ea typeface="Calibri"/>
                <a:cs typeface="Times New Roman"/>
              </a:rPr>
              <a:t>18 Want, voorwaar,  ik zeg u: Totdat de hemel en de aarde voorbijgaan, zal er niet </a:t>
            </a:r>
            <a:r>
              <a:rPr lang="nl-NL" sz="6000" i="1" dirty="0">
                <a:latin typeface="Calibri"/>
                <a:ea typeface="Calibri"/>
                <a:cs typeface="Calibri"/>
              </a:rPr>
              <a:t>éé</a:t>
            </a:r>
            <a:r>
              <a:rPr lang="nl-NL" sz="6000" i="1" dirty="0">
                <a:latin typeface="Calibri"/>
                <a:ea typeface="Calibri"/>
                <a:cs typeface="Times New Roman"/>
              </a:rPr>
              <a:t>n  Jota of </a:t>
            </a:r>
            <a:r>
              <a:rPr lang="nl-NL" sz="6000" i="1" dirty="0">
                <a:latin typeface="Calibri"/>
                <a:ea typeface="Calibri"/>
                <a:cs typeface="Calibri"/>
              </a:rPr>
              <a:t>éé</a:t>
            </a:r>
            <a:r>
              <a:rPr lang="nl-NL" sz="6000" i="1" dirty="0">
                <a:latin typeface="Calibri"/>
                <a:ea typeface="Calibri"/>
                <a:cs typeface="Times New Roman"/>
              </a:rPr>
              <a:t>n </a:t>
            </a:r>
            <a:r>
              <a:rPr lang="nl-NL" sz="6000" i="1" dirty="0" smtClean="0">
                <a:latin typeface="Calibri"/>
                <a:ea typeface="Calibri"/>
                <a:cs typeface="Times New Roman"/>
              </a:rPr>
              <a:t>tittel </a:t>
            </a:r>
            <a:r>
              <a:rPr lang="nl-NL" sz="6000" i="1" dirty="0">
                <a:latin typeface="Calibri"/>
                <a:ea typeface="Calibri"/>
                <a:cs typeface="Times New Roman"/>
              </a:rPr>
              <a:t>van de wet voorbijgaan, totdat alles geschied is</a:t>
            </a:r>
            <a:r>
              <a:rPr lang="nl-NL" sz="6000" i="1" dirty="0" smtClean="0">
                <a:latin typeface="Calibri"/>
                <a:ea typeface="Calibri"/>
                <a:cs typeface="Times New Roman"/>
              </a:rPr>
              <a:t>.</a:t>
            </a:r>
          </a:p>
          <a:p>
            <a:pPr marL="0" indent="0">
              <a:lnSpc>
                <a:spcPct val="115000"/>
              </a:lnSpc>
              <a:spcAft>
                <a:spcPts val="0"/>
              </a:spcAft>
              <a:buNone/>
            </a:pPr>
            <a:endParaRPr lang="nl-NL" sz="6000" dirty="0">
              <a:latin typeface="Calibri"/>
              <a:ea typeface="Calibri"/>
              <a:cs typeface="Times New Roman"/>
            </a:endParaRPr>
          </a:p>
          <a:p>
            <a:pPr marL="0" indent="0">
              <a:lnSpc>
                <a:spcPct val="115000"/>
              </a:lnSpc>
              <a:spcAft>
                <a:spcPts val="0"/>
              </a:spcAft>
              <a:buNone/>
            </a:pPr>
            <a:r>
              <a:rPr lang="nl-NL" sz="6000" i="1" dirty="0">
                <a:latin typeface="Calibri"/>
                <a:ea typeface="Calibri"/>
                <a:cs typeface="Times New Roman"/>
              </a:rPr>
              <a:t>19 Wie dan een van deze geringste geboden afschaft en de mensen zo onderwijst, zal de geringste genoemd worden in het Koninkrijk der hemelen: Maar wie ze doet en onderwijst, die zal groot genoemd worden in het koninkrijk der hemelen</a:t>
            </a:r>
            <a:r>
              <a:rPr lang="nl-NL" sz="6000" i="1" dirty="0" smtClean="0">
                <a:latin typeface="Calibri"/>
                <a:ea typeface="Calibri"/>
                <a:cs typeface="Times New Roman"/>
              </a:rPr>
              <a:t>.</a:t>
            </a:r>
          </a:p>
          <a:p>
            <a:pPr marL="0" indent="0">
              <a:lnSpc>
                <a:spcPct val="115000"/>
              </a:lnSpc>
              <a:spcAft>
                <a:spcPts val="0"/>
              </a:spcAft>
              <a:buNone/>
            </a:pPr>
            <a:endParaRPr lang="nl-NL" sz="6000" dirty="0">
              <a:latin typeface="Calibri"/>
              <a:ea typeface="Calibri"/>
              <a:cs typeface="Times New Roman"/>
            </a:endParaRPr>
          </a:p>
          <a:p>
            <a:pPr marL="0" indent="0">
              <a:lnSpc>
                <a:spcPct val="115000"/>
              </a:lnSpc>
              <a:spcAft>
                <a:spcPts val="0"/>
              </a:spcAft>
              <a:buNone/>
            </a:pPr>
            <a:r>
              <a:rPr lang="nl-NL" sz="6000" i="1" dirty="0">
                <a:latin typeface="Calibri"/>
                <a:ea typeface="Calibri"/>
                <a:cs typeface="Times New Roman"/>
              </a:rPr>
              <a:t>20 </a:t>
            </a:r>
            <a:r>
              <a:rPr lang="nl-NL" sz="6000" i="1" dirty="0" smtClean="0">
                <a:latin typeface="Calibri"/>
                <a:ea typeface="Calibri"/>
                <a:cs typeface="Times New Roman"/>
              </a:rPr>
              <a:t>Want </a:t>
            </a:r>
            <a:r>
              <a:rPr lang="nl-NL" sz="6000" i="1" dirty="0">
                <a:latin typeface="Calibri"/>
                <a:ea typeface="Calibri"/>
                <a:cs typeface="Times New Roman"/>
              </a:rPr>
              <a:t>ik zeg u: Als gerechtigheid niet overvloediger is dan die van de schriftgeleerden en de Farizeeën, zult u het koninkrijk der hemelen beslist niet binnengaan. </a:t>
            </a:r>
            <a:endParaRPr lang="nl-NL" sz="6000" dirty="0">
              <a:latin typeface="Calibri"/>
              <a:ea typeface="Calibri"/>
              <a:cs typeface="Times New Roman"/>
            </a:endParaRPr>
          </a:p>
          <a:p>
            <a:pPr marL="0" indent="0">
              <a:buNone/>
            </a:pPr>
            <a:endParaRPr lang="nl-NL" dirty="0"/>
          </a:p>
          <a:p>
            <a:pPr marL="0" indent="0">
              <a:buNone/>
            </a:pPr>
            <a:r>
              <a:rPr lang="nl-NL" dirty="0" smtClean="0"/>
              <a:t>Bron: Herziene Statenvertaling</a:t>
            </a:r>
            <a:endParaRPr lang="nl-NL" dirty="0"/>
          </a:p>
        </p:txBody>
      </p:sp>
    </p:spTree>
    <p:extLst>
      <p:ext uri="{BB962C8B-B14F-4D97-AF65-F5344CB8AC3E}">
        <p14:creationId xmlns:p14="http://schemas.microsoft.com/office/powerpoint/2010/main" val="11151895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67544" y="908720"/>
            <a:ext cx="8219256" cy="4783261"/>
          </a:xfrm>
        </p:spPr>
        <p:txBody>
          <a:bodyPr>
            <a:normAutofit fontScale="92500"/>
          </a:bodyPr>
          <a:lstStyle/>
          <a:p>
            <a:pPr>
              <a:lnSpc>
                <a:spcPct val="115000"/>
              </a:lnSpc>
              <a:spcAft>
                <a:spcPts val="1000"/>
              </a:spcAft>
            </a:pPr>
            <a:endParaRPr lang="nl-NL" b="1" dirty="0" smtClean="0">
              <a:ea typeface="Calibri"/>
              <a:cs typeface="Times New Roman"/>
            </a:endParaRPr>
          </a:p>
          <a:p>
            <a:pPr>
              <a:lnSpc>
                <a:spcPct val="115000"/>
              </a:lnSpc>
              <a:spcAft>
                <a:spcPts val="1000"/>
              </a:spcAft>
            </a:pPr>
            <a:r>
              <a:rPr lang="nl-NL" b="1" dirty="0" smtClean="0">
                <a:ea typeface="Calibri"/>
                <a:cs typeface="Times New Roman"/>
              </a:rPr>
              <a:t>Het </a:t>
            </a:r>
            <a:r>
              <a:rPr lang="nl-NL" b="1" dirty="0">
                <a:ea typeface="Calibri"/>
                <a:cs typeface="Times New Roman"/>
              </a:rPr>
              <a:t>Jodendom</a:t>
            </a:r>
            <a:r>
              <a:rPr lang="nl-NL" dirty="0">
                <a:ea typeface="Calibri"/>
                <a:cs typeface="Times New Roman"/>
              </a:rPr>
              <a:t> kan doorgaans niet herkennen en erkennen dat Yeshua door </a:t>
            </a:r>
            <a:r>
              <a:rPr lang="nl-NL" dirty="0" smtClean="0">
                <a:ea typeface="Calibri"/>
                <a:cs typeface="Times New Roman"/>
              </a:rPr>
              <a:t>hún</a:t>
            </a:r>
            <a:r>
              <a:rPr lang="nl-NL" u="sng" dirty="0" smtClean="0">
                <a:ea typeface="Calibri"/>
                <a:cs typeface="Times New Roman"/>
              </a:rPr>
              <a:t> </a:t>
            </a:r>
            <a:r>
              <a:rPr lang="nl-NL" u="sng" dirty="0">
                <a:ea typeface="Calibri"/>
                <a:cs typeface="Times New Roman"/>
              </a:rPr>
              <a:t>eigen </a:t>
            </a:r>
            <a:r>
              <a:rPr lang="nl-NL" dirty="0">
                <a:ea typeface="Calibri"/>
                <a:cs typeface="Times New Roman"/>
              </a:rPr>
              <a:t>God, de God van Israël, al reeds gezonden is en onder hen heeft gewoond. </a:t>
            </a:r>
            <a:endParaRPr lang="nl-NL" dirty="0" smtClean="0">
              <a:ea typeface="Calibri"/>
              <a:cs typeface="Times New Roman"/>
            </a:endParaRPr>
          </a:p>
          <a:p>
            <a:pPr marL="0" indent="0">
              <a:lnSpc>
                <a:spcPct val="115000"/>
              </a:lnSpc>
              <a:spcAft>
                <a:spcPts val="1000"/>
              </a:spcAft>
              <a:buNone/>
            </a:pPr>
            <a:endParaRPr lang="nl-NL" dirty="0">
              <a:ea typeface="Calibri"/>
              <a:cs typeface="Times New Roman"/>
            </a:endParaRPr>
          </a:p>
          <a:p>
            <a:pPr>
              <a:lnSpc>
                <a:spcPct val="115000"/>
              </a:lnSpc>
              <a:spcAft>
                <a:spcPts val="1000"/>
              </a:spcAft>
            </a:pPr>
            <a:r>
              <a:rPr lang="nl-NL" b="1" dirty="0" smtClean="0">
                <a:ea typeface="Calibri"/>
                <a:cs typeface="Times New Roman"/>
              </a:rPr>
              <a:t>Het Christendom</a:t>
            </a:r>
            <a:r>
              <a:rPr lang="nl-NL" dirty="0" smtClean="0">
                <a:ea typeface="Calibri"/>
                <a:cs typeface="Times New Roman"/>
              </a:rPr>
              <a:t> kan doorgaans niet herkennen en erkennen dat Yeshua gezonden is door de God van Israël. En dat het om de relatie gaat tussen de God van Israël en Israël zelf! Dat Israël de bruid is! </a:t>
            </a:r>
          </a:p>
          <a:p>
            <a:pPr marL="0" indent="0">
              <a:buNone/>
            </a:pPr>
            <a:endParaRPr lang="nl-NL" dirty="0"/>
          </a:p>
        </p:txBody>
      </p:sp>
    </p:spTree>
    <p:extLst>
      <p:ext uri="{BB962C8B-B14F-4D97-AF65-F5344CB8AC3E}">
        <p14:creationId xmlns:p14="http://schemas.microsoft.com/office/powerpoint/2010/main" val="14748539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graphicFrame>
        <p:nvGraphicFramePr>
          <p:cNvPr id="3" name="Tabel 2"/>
          <p:cNvGraphicFramePr>
            <a:graphicFrameLocks noGrp="1"/>
          </p:cNvGraphicFramePr>
          <p:nvPr>
            <p:extLst>
              <p:ext uri="{D42A27DB-BD31-4B8C-83A1-F6EECF244321}">
                <p14:modId xmlns:p14="http://schemas.microsoft.com/office/powerpoint/2010/main" val="1276904227"/>
              </p:ext>
            </p:extLst>
          </p:nvPr>
        </p:nvGraphicFramePr>
        <p:xfrm>
          <a:off x="179512" y="2492896"/>
          <a:ext cx="8856983" cy="3312368"/>
        </p:xfrm>
        <a:graphic>
          <a:graphicData uri="http://schemas.openxmlformats.org/drawingml/2006/table">
            <a:tbl>
              <a:tblPr firstRow="1" bandRow="1">
                <a:tableStyleId>{5C22544A-7EE6-4342-B048-85BDC9FD1C3A}</a:tableStyleId>
              </a:tblPr>
              <a:tblGrid>
                <a:gridCol w="1951538"/>
                <a:gridCol w="2203069"/>
                <a:gridCol w="346217"/>
                <a:gridCol w="2267928"/>
                <a:gridCol w="285483"/>
                <a:gridCol w="1802748"/>
              </a:tblGrid>
              <a:tr h="1200429">
                <a:tc>
                  <a:txBody>
                    <a:bodyPr/>
                    <a:lstStyle/>
                    <a:p>
                      <a:pPr algn="ctr"/>
                      <a:r>
                        <a:rPr lang="nl-NL" dirty="0" smtClean="0"/>
                        <a:t>Geloofsrichting</a:t>
                      </a:r>
                      <a:endParaRPr lang="nl-NL" dirty="0"/>
                    </a:p>
                  </a:txBody>
                  <a:tcPr/>
                </a:tc>
                <a:tc>
                  <a:txBody>
                    <a:bodyPr/>
                    <a:lstStyle/>
                    <a:p>
                      <a:pPr algn="ctr"/>
                      <a:r>
                        <a:rPr lang="nl-NL" dirty="0" smtClean="0"/>
                        <a:t>Yeshua belijdend</a:t>
                      </a:r>
                      <a:endParaRPr lang="nl-NL" dirty="0"/>
                    </a:p>
                  </a:txBody>
                  <a:tcPr/>
                </a:tc>
                <a:tc>
                  <a:txBody>
                    <a:bodyPr/>
                    <a:lstStyle/>
                    <a:p>
                      <a:pPr algn="ctr"/>
                      <a:r>
                        <a:rPr lang="nl-NL" dirty="0" smtClean="0"/>
                        <a:t>+</a:t>
                      </a:r>
                      <a:endParaRPr lang="nl-NL" dirty="0"/>
                    </a:p>
                  </a:txBody>
                  <a:tcPr/>
                </a:tc>
                <a:tc>
                  <a:txBody>
                    <a:bodyPr/>
                    <a:lstStyle/>
                    <a:p>
                      <a:pPr algn="ctr"/>
                      <a:r>
                        <a:rPr lang="nl-NL" dirty="0" smtClean="0"/>
                        <a:t>Thora belijdend</a:t>
                      </a:r>
                      <a:endParaRPr lang="nl-NL" dirty="0"/>
                    </a:p>
                  </a:txBody>
                  <a:tcPr/>
                </a:tc>
                <a:tc>
                  <a:txBody>
                    <a:bodyPr/>
                    <a:lstStyle/>
                    <a:p>
                      <a:pPr algn="ctr"/>
                      <a:r>
                        <a:rPr lang="nl-NL" dirty="0" smtClean="0"/>
                        <a:t>=</a:t>
                      </a:r>
                      <a:endParaRPr lang="nl-NL" dirty="0"/>
                    </a:p>
                  </a:txBody>
                  <a:tcPr/>
                </a:tc>
                <a:tc>
                  <a:txBody>
                    <a:bodyPr/>
                    <a:lstStyle/>
                    <a:p>
                      <a:pPr algn="ctr"/>
                      <a:r>
                        <a:rPr lang="nl-NL" dirty="0" smtClean="0"/>
                        <a:t>Herstel met Hashem</a:t>
                      </a:r>
                      <a:endParaRPr lang="nl-NL" dirty="0"/>
                    </a:p>
                  </a:txBody>
                  <a:tcPr/>
                </a:tc>
              </a:tr>
              <a:tr h="1031819">
                <a:tc>
                  <a:txBody>
                    <a:bodyPr/>
                    <a:lstStyle/>
                    <a:p>
                      <a:pPr algn="ctr"/>
                      <a:endParaRPr lang="nl-NL" sz="2000" b="1" dirty="0" smtClean="0"/>
                    </a:p>
                    <a:p>
                      <a:pPr algn="ctr"/>
                      <a:r>
                        <a:rPr lang="nl-NL" sz="2000" b="1" dirty="0" smtClean="0"/>
                        <a:t>Jodendom</a:t>
                      </a:r>
                      <a:endParaRPr lang="nl-NL" sz="2000" b="1" dirty="0"/>
                    </a:p>
                  </a:txBody>
                  <a:tcPr/>
                </a:tc>
                <a:tc>
                  <a:txBody>
                    <a:bodyPr/>
                    <a:lstStyle/>
                    <a:p>
                      <a:pPr algn="ctr"/>
                      <a:endParaRPr lang="nl-NL" sz="2000" b="1" dirty="0" smtClean="0"/>
                    </a:p>
                    <a:p>
                      <a:pPr algn="ctr"/>
                      <a:r>
                        <a:rPr lang="nl-NL" sz="2000" b="1" dirty="0" smtClean="0"/>
                        <a:t>-</a:t>
                      </a:r>
                      <a:endParaRPr lang="nl-NL" sz="2000" b="1" dirty="0"/>
                    </a:p>
                  </a:txBody>
                  <a:tcPr/>
                </a:tc>
                <a:tc>
                  <a:txBody>
                    <a:bodyPr/>
                    <a:lstStyle/>
                    <a:p>
                      <a:pPr algn="ctr"/>
                      <a:endParaRPr lang="nl-NL" sz="2000" b="1" dirty="0"/>
                    </a:p>
                  </a:txBody>
                  <a:tcPr/>
                </a:tc>
                <a:tc>
                  <a:txBody>
                    <a:bodyPr/>
                    <a:lstStyle/>
                    <a:p>
                      <a:pPr algn="ctr"/>
                      <a:endParaRPr lang="nl-NL" sz="2000" b="1" dirty="0" smtClean="0"/>
                    </a:p>
                    <a:p>
                      <a:pPr algn="ctr"/>
                      <a:r>
                        <a:rPr lang="nl-NL" sz="2000" b="1" dirty="0" smtClean="0"/>
                        <a:t>Zicht op</a:t>
                      </a:r>
                      <a:r>
                        <a:rPr lang="nl-NL" sz="2000" b="1" baseline="0" dirty="0" smtClean="0"/>
                        <a:t> </a:t>
                      </a:r>
                      <a:r>
                        <a:rPr lang="nl-NL" sz="2000" b="1" dirty="0" smtClean="0"/>
                        <a:t>Hashem</a:t>
                      </a:r>
                      <a:endParaRPr lang="nl-NL" sz="2000" b="1" dirty="0"/>
                    </a:p>
                  </a:txBody>
                  <a:tcPr/>
                </a:tc>
                <a:tc>
                  <a:txBody>
                    <a:bodyPr/>
                    <a:lstStyle/>
                    <a:p>
                      <a:pPr algn="ctr"/>
                      <a:endParaRPr lang="nl-NL" sz="2000" b="1" dirty="0" smtClean="0"/>
                    </a:p>
                    <a:p>
                      <a:pPr algn="ctr"/>
                      <a:r>
                        <a:rPr lang="nl-NL" sz="2000" b="1" dirty="0" smtClean="0"/>
                        <a:t>=</a:t>
                      </a:r>
                      <a:endParaRPr lang="nl-NL" sz="2000" b="1" dirty="0"/>
                    </a:p>
                  </a:txBody>
                  <a:tcPr/>
                </a:tc>
                <a:tc>
                  <a:txBody>
                    <a:bodyPr/>
                    <a:lstStyle/>
                    <a:p>
                      <a:pPr algn="ctr"/>
                      <a:endParaRPr lang="nl-NL" sz="2000" b="1" dirty="0" smtClean="0"/>
                    </a:p>
                    <a:p>
                      <a:pPr algn="ctr"/>
                      <a:r>
                        <a:rPr lang="nl-NL" sz="2000" b="1" dirty="0" smtClean="0"/>
                        <a:t>-</a:t>
                      </a:r>
                      <a:endParaRPr lang="nl-NL" sz="2000" b="1" dirty="0"/>
                    </a:p>
                  </a:txBody>
                  <a:tcPr/>
                </a:tc>
              </a:tr>
              <a:tr h="1080120">
                <a:tc>
                  <a:txBody>
                    <a:bodyPr/>
                    <a:lstStyle/>
                    <a:p>
                      <a:pPr algn="ctr"/>
                      <a:endParaRPr lang="nl-NL" sz="2000" b="1" dirty="0" smtClean="0"/>
                    </a:p>
                    <a:p>
                      <a:pPr algn="ctr"/>
                      <a:r>
                        <a:rPr lang="nl-NL" sz="2000" b="1" dirty="0" smtClean="0"/>
                        <a:t>Christendom</a:t>
                      </a:r>
                      <a:endParaRPr lang="nl-NL" sz="2000" b="1" dirty="0"/>
                    </a:p>
                  </a:txBody>
                  <a:tcPr/>
                </a:tc>
                <a:tc>
                  <a:txBody>
                    <a:bodyPr/>
                    <a:lstStyle/>
                    <a:p>
                      <a:pPr algn="ctr"/>
                      <a:endParaRPr lang="nl-NL" sz="2000" b="1" dirty="0" smtClean="0"/>
                    </a:p>
                    <a:p>
                      <a:pPr algn="ctr"/>
                      <a:r>
                        <a:rPr lang="nl-NL" sz="2000" b="1" dirty="0" smtClean="0"/>
                        <a:t>Zicht op Yeshua</a:t>
                      </a:r>
                      <a:endParaRPr lang="nl-NL" sz="2000" b="1" dirty="0"/>
                    </a:p>
                  </a:txBody>
                  <a:tcPr/>
                </a:tc>
                <a:tc>
                  <a:txBody>
                    <a:bodyPr/>
                    <a:lstStyle/>
                    <a:p>
                      <a:pPr algn="ctr"/>
                      <a:endParaRPr lang="nl-NL" sz="2000" b="1" dirty="0"/>
                    </a:p>
                  </a:txBody>
                  <a:tcPr/>
                </a:tc>
                <a:tc>
                  <a:txBody>
                    <a:bodyPr/>
                    <a:lstStyle/>
                    <a:p>
                      <a:pPr algn="ctr"/>
                      <a:endParaRPr lang="nl-NL" sz="2000" b="1" dirty="0" smtClean="0"/>
                    </a:p>
                    <a:p>
                      <a:pPr algn="ctr"/>
                      <a:r>
                        <a:rPr lang="nl-NL" sz="2000" b="1" dirty="0" smtClean="0"/>
                        <a:t>-</a:t>
                      </a:r>
                      <a:endParaRPr lang="nl-NL" sz="2000" b="1" dirty="0"/>
                    </a:p>
                  </a:txBody>
                  <a:tcPr/>
                </a:tc>
                <a:tc>
                  <a:txBody>
                    <a:bodyPr/>
                    <a:lstStyle/>
                    <a:p>
                      <a:pPr algn="ctr"/>
                      <a:endParaRPr lang="nl-NL" sz="2000" b="1" dirty="0" smtClean="0"/>
                    </a:p>
                    <a:p>
                      <a:pPr algn="ctr"/>
                      <a:r>
                        <a:rPr lang="nl-NL" sz="2000" b="1" dirty="0" smtClean="0"/>
                        <a:t>=</a:t>
                      </a:r>
                      <a:endParaRPr lang="nl-NL" sz="2000" b="1" dirty="0"/>
                    </a:p>
                  </a:txBody>
                  <a:tcPr/>
                </a:tc>
                <a:tc>
                  <a:txBody>
                    <a:bodyPr/>
                    <a:lstStyle/>
                    <a:p>
                      <a:pPr algn="ctr"/>
                      <a:endParaRPr lang="nl-NL" sz="2000" b="1" dirty="0" smtClean="0"/>
                    </a:p>
                    <a:p>
                      <a:pPr algn="ctr"/>
                      <a:r>
                        <a:rPr lang="nl-NL" sz="2000" b="1" dirty="0" smtClean="0"/>
                        <a:t>-</a:t>
                      </a:r>
                      <a:endParaRPr lang="nl-NL" sz="2000" b="1" dirty="0"/>
                    </a:p>
                  </a:txBody>
                  <a:tcPr/>
                </a:tc>
              </a:tr>
            </a:tbl>
          </a:graphicData>
        </a:graphic>
      </p:graphicFrame>
      <p:cxnSp>
        <p:nvCxnSpPr>
          <p:cNvPr id="7" name="Rechte verbindingslijn met pijl 6"/>
          <p:cNvCxnSpPr/>
          <p:nvPr/>
        </p:nvCxnSpPr>
        <p:spPr>
          <a:xfrm>
            <a:off x="1475656" y="2852936"/>
            <a:ext cx="0" cy="504056"/>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9" name="Rechte verbindingslijn met pijl 8"/>
          <p:cNvCxnSpPr/>
          <p:nvPr/>
        </p:nvCxnSpPr>
        <p:spPr>
          <a:xfrm>
            <a:off x="1763688" y="2996952"/>
            <a:ext cx="504056" cy="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86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332656"/>
            <a:ext cx="8229600" cy="1143000"/>
          </a:xfrm>
        </p:spPr>
        <p:txBody>
          <a:bodyPr>
            <a:normAutofit/>
          </a:bodyPr>
          <a:lstStyle/>
          <a:p>
            <a:r>
              <a:rPr lang="nl-NL" sz="2400" dirty="0" smtClean="0"/>
              <a:t>De uitleiding</a:t>
            </a:r>
            <a:endParaRPr lang="nl-NL" sz="2400"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3355" y="1162786"/>
            <a:ext cx="4037289" cy="45324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4945" y="5517232"/>
            <a:ext cx="5762625" cy="855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4945" y="6495143"/>
            <a:ext cx="3932237"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29194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200" y="620688"/>
            <a:ext cx="8229600" cy="4525963"/>
          </a:xfrm>
        </p:spPr>
        <p:txBody>
          <a:bodyPr>
            <a:normAutofit fontScale="92500" lnSpcReduction="10000"/>
          </a:bodyPr>
          <a:lstStyle/>
          <a:p>
            <a:pPr marL="0" indent="0">
              <a:lnSpc>
                <a:spcPct val="115000"/>
              </a:lnSpc>
              <a:spcAft>
                <a:spcPts val="0"/>
              </a:spcAft>
              <a:buNone/>
            </a:pPr>
            <a:r>
              <a:rPr lang="nl-NL" sz="3600" b="1" dirty="0" smtClean="0">
                <a:ea typeface="Calibri"/>
                <a:cs typeface="Times New Roman"/>
              </a:rPr>
              <a:t>In volgorde</a:t>
            </a:r>
            <a:r>
              <a:rPr lang="nl-NL" sz="3600" b="1" dirty="0" smtClean="0">
                <a:ea typeface="Calibri"/>
                <a:cs typeface="Times New Roman"/>
              </a:rPr>
              <a:t>:</a:t>
            </a:r>
            <a:r>
              <a:rPr lang="nl-NL" b="1" dirty="0" smtClean="0">
                <a:ea typeface="Calibri"/>
                <a:cs typeface="Times New Roman"/>
              </a:rPr>
              <a:t>  </a:t>
            </a:r>
            <a:endParaRPr lang="nl-NL" dirty="0">
              <a:ea typeface="Calibri"/>
              <a:cs typeface="Times New Roman"/>
            </a:endParaRPr>
          </a:p>
          <a:p>
            <a:pPr lvl="0">
              <a:lnSpc>
                <a:spcPct val="115000"/>
              </a:lnSpc>
              <a:buFont typeface="+mj-lt"/>
              <a:buAutoNum type="arabicPeriod"/>
            </a:pPr>
            <a:r>
              <a:rPr lang="nl-NL" b="1" dirty="0" smtClean="0">
                <a:ea typeface="Calibri"/>
                <a:cs typeface="Times New Roman"/>
              </a:rPr>
              <a:t>De God  </a:t>
            </a:r>
            <a:r>
              <a:rPr lang="nl-NL" b="1" dirty="0">
                <a:ea typeface="Calibri"/>
                <a:cs typeface="Times New Roman"/>
              </a:rPr>
              <a:t>van Israël leidt het volk uit de slavernij  </a:t>
            </a:r>
            <a:endParaRPr lang="nl-NL" dirty="0">
              <a:ea typeface="Calibri"/>
              <a:cs typeface="Times New Roman"/>
            </a:endParaRPr>
          </a:p>
          <a:p>
            <a:pPr lvl="0">
              <a:lnSpc>
                <a:spcPct val="115000"/>
              </a:lnSpc>
              <a:buFont typeface="+mj-lt"/>
              <a:buAutoNum type="arabicPeriod"/>
            </a:pPr>
            <a:r>
              <a:rPr lang="nl-NL" b="1" dirty="0" smtClean="0">
                <a:ea typeface="Calibri"/>
                <a:cs typeface="Times New Roman"/>
              </a:rPr>
              <a:t>Zijn levenswijze </a:t>
            </a:r>
            <a:r>
              <a:rPr lang="nl-NL" b="1" dirty="0">
                <a:ea typeface="Calibri"/>
                <a:cs typeface="Times New Roman"/>
              </a:rPr>
              <a:t>wordt meegegeven d.m.v. de Thora</a:t>
            </a:r>
            <a:endParaRPr lang="nl-NL" dirty="0">
              <a:ea typeface="Calibri"/>
              <a:cs typeface="Times New Roman"/>
            </a:endParaRPr>
          </a:p>
          <a:p>
            <a:pPr lvl="0">
              <a:lnSpc>
                <a:spcPct val="115000"/>
              </a:lnSpc>
              <a:buFont typeface="+mj-lt"/>
              <a:buAutoNum type="arabicPeriod"/>
            </a:pPr>
            <a:r>
              <a:rPr lang="nl-NL" b="1" dirty="0">
                <a:ea typeface="Calibri"/>
                <a:cs typeface="Times New Roman"/>
              </a:rPr>
              <a:t>Ongehoorzaamheid aan de Thora  </a:t>
            </a:r>
            <a:endParaRPr lang="nl-NL" dirty="0">
              <a:ea typeface="Calibri"/>
              <a:cs typeface="Times New Roman"/>
            </a:endParaRPr>
          </a:p>
          <a:p>
            <a:pPr lvl="0">
              <a:lnSpc>
                <a:spcPct val="115000"/>
              </a:lnSpc>
              <a:buFont typeface="+mj-lt"/>
              <a:buAutoNum type="arabicPeriod"/>
            </a:pPr>
            <a:r>
              <a:rPr lang="nl-NL" b="1" dirty="0">
                <a:ea typeface="Calibri"/>
                <a:cs typeface="Times New Roman"/>
              </a:rPr>
              <a:t>Het beloofde land wordt niet bereikt</a:t>
            </a:r>
            <a:endParaRPr lang="nl-NL" dirty="0">
              <a:ea typeface="Calibri"/>
              <a:cs typeface="Times New Roman"/>
            </a:endParaRPr>
          </a:p>
          <a:p>
            <a:pPr lvl="0">
              <a:lnSpc>
                <a:spcPct val="115000"/>
              </a:lnSpc>
              <a:buFont typeface="+mj-lt"/>
              <a:buAutoNum type="arabicPeriod"/>
            </a:pPr>
            <a:r>
              <a:rPr lang="nl-NL" b="1" dirty="0" smtClean="0">
                <a:ea typeface="Calibri"/>
                <a:cs typeface="Times New Roman"/>
              </a:rPr>
              <a:t>Besef van herstel is nodig</a:t>
            </a:r>
            <a:endParaRPr lang="nl-NL" dirty="0">
              <a:ea typeface="Calibri"/>
              <a:cs typeface="Times New Roman"/>
            </a:endParaRPr>
          </a:p>
          <a:p>
            <a:pPr lvl="0">
              <a:lnSpc>
                <a:spcPct val="115000"/>
              </a:lnSpc>
              <a:buFont typeface="+mj-lt"/>
              <a:buAutoNum type="arabicPeriod"/>
            </a:pPr>
            <a:r>
              <a:rPr lang="nl-NL" b="1" dirty="0">
                <a:ea typeface="Calibri"/>
                <a:cs typeface="Times New Roman"/>
              </a:rPr>
              <a:t>Verzoening en herstel </a:t>
            </a:r>
            <a:r>
              <a:rPr lang="nl-NL" b="1" dirty="0" smtClean="0">
                <a:ea typeface="Calibri"/>
                <a:cs typeface="Times New Roman"/>
              </a:rPr>
              <a:t>d.m.v. </a:t>
            </a:r>
            <a:r>
              <a:rPr lang="nl-NL" b="1" dirty="0">
                <a:ea typeface="Calibri"/>
                <a:cs typeface="Times New Roman"/>
              </a:rPr>
              <a:t>Yeshua </a:t>
            </a:r>
            <a:endParaRPr lang="nl-NL" b="1" dirty="0" smtClean="0">
              <a:ea typeface="Calibri"/>
              <a:cs typeface="Times New Roman"/>
            </a:endParaRPr>
          </a:p>
          <a:p>
            <a:pPr lvl="0">
              <a:lnSpc>
                <a:spcPct val="115000"/>
              </a:lnSpc>
              <a:buFont typeface="+mj-lt"/>
              <a:buAutoNum type="arabicPeriod"/>
            </a:pPr>
            <a:r>
              <a:rPr lang="nl-NL" b="1" dirty="0" smtClean="0">
                <a:ea typeface="Calibri"/>
                <a:cs typeface="Times New Roman"/>
              </a:rPr>
              <a:t>Beloofde </a:t>
            </a:r>
            <a:r>
              <a:rPr lang="nl-NL" b="1" dirty="0">
                <a:ea typeface="Calibri"/>
                <a:cs typeface="Times New Roman"/>
              </a:rPr>
              <a:t>land wordt bereikt door de belijdenissen van en door Yeshua </a:t>
            </a:r>
            <a:r>
              <a:rPr lang="nl-NL" b="1" dirty="0" smtClean="0">
                <a:ea typeface="Calibri"/>
                <a:cs typeface="Times New Roman"/>
              </a:rPr>
              <a:t>naar </a:t>
            </a:r>
            <a:r>
              <a:rPr lang="nl-NL" b="1" dirty="0">
                <a:ea typeface="Calibri"/>
                <a:cs typeface="Times New Roman"/>
              </a:rPr>
              <a:t>Hashem toe</a:t>
            </a:r>
            <a:endParaRPr lang="nl-NL" dirty="0"/>
          </a:p>
        </p:txBody>
      </p:sp>
    </p:spTree>
    <p:extLst>
      <p:ext uri="{BB962C8B-B14F-4D97-AF65-F5344CB8AC3E}">
        <p14:creationId xmlns:p14="http://schemas.microsoft.com/office/powerpoint/2010/main" val="1502817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200" y="908720"/>
            <a:ext cx="8229600" cy="5415880"/>
          </a:xfrm>
        </p:spPr>
        <p:txBody>
          <a:bodyPr>
            <a:normAutofit fontScale="92500" lnSpcReduction="10000"/>
          </a:bodyPr>
          <a:lstStyle/>
          <a:p>
            <a:pPr marL="0" indent="0">
              <a:buNone/>
            </a:pPr>
            <a:r>
              <a:rPr lang="nl-NL" sz="1600" dirty="0" smtClean="0"/>
              <a:t>Openbaringen 12:17</a:t>
            </a:r>
          </a:p>
          <a:p>
            <a:pPr marL="0" indent="0">
              <a:buNone/>
            </a:pPr>
            <a:r>
              <a:rPr lang="nl-NL" dirty="0" smtClean="0"/>
              <a:t>“En </a:t>
            </a:r>
            <a:r>
              <a:rPr lang="nl-NL" dirty="0"/>
              <a:t>de draak werd boos op de vrouw en ging heen om oorlog te voeren tegen de overigen van haar nageslacht, die de geboden van God in acht nemen en het getuigenis van </a:t>
            </a:r>
            <a:r>
              <a:rPr lang="nl-NL" dirty="0" smtClean="0"/>
              <a:t>Yeshua </a:t>
            </a:r>
            <a:r>
              <a:rPr lang="nl-NL" dirty="0"/>
              <a:t>hebben. En ik stond op het zand bij de zee</a:t>
            </a:r>
            <a:r>
              <a:rPr lang="nl-NL" dirty="0" smtClean="0"/>
              <a:t>.”</a:t>
            </a:r>
          </a:p>
          <a:p>
            <a:pPr marL="0" indent="0">
              <a:buNone/>
            </a:pPr>
            <a:endParaRPr lang="nl-NL" dirty="0"/>
          </a:p>
          <a:p>
            <a:pPr marL="0" indent="0">
              <a:buNone/>
            </a:pPr>
            <a:r>
              <a:rPr lang="nl-NL" sz="1600" dirty="0" smtClean="0"/>
              <a:t>openbaringen </a:t>
            </a:r>
            <a:r>
              <a:rPr lang="nl-NL" sz="1600" dirty="0"/>
              <a:t>14:12 </a:t>
            </a:r>
            <a:endParaRPr lang="nl-NL" dirty="0" smtClean="0"/>
          </a:p>
          <a:p>
            <a:pPr marL="0" indent="0">
              <a:buNone/>
            </a:pPr>
            <a:r>
              <a:rPr lang="nl-NL" dirty="0" smtClean="0"/>
              <a:t>“</a:t>
            </a:r>
            <a:r>
              <a:rPr lang="nl-NL" dirty="0"/>
              <a:t>Hier zien we de volharding van de Heiligen. Hier komen openbaar die de geboden van God en het geloof in Yeshua in acht nemen</a:t>
            </a:r>
            <a:r>
              <a:rPr lang="nl-NL" dirty="0" smtClean="0"/>
              <a:t>”.</a:t>
            </a:r>
          </a:p>
          <a:p>
            <a:pPr marL="0" indent="0">
              <a:buNone/>
            </a:pPr>
            <a:endParaRPr lang="nl-NL" dirty="0" smtClean="0"/>
          </a:p>
          <a:p>
            <a:pPr marL="0" indent="0">
              <a:buNone/>
            </a:pPr>
            <a:r>
              <a:rPr lang="nl-NL" sz="1600" dirty="0" smtClean="0"/>
              <a:t>Openbaringen 22: 14</a:t>
            </a:r>
            <a:endParaRPr lang="nl-NL" sz="1600" dirty="0"/>
          </a:p>
          <a:p>
            <a:pPr marL="0" indent="0">
              <a:buNone/>
            </a:pPr>
            <a:r>
              <a:rPr lang="nl-NL" dirty="0" smtClean="0"/>
              <a:t>“Zalig zijn zij die Zijn geboden doen, zodat zij recht mogen hebben op de Boom des levens, en opdat zij door de poorten de stad mogen binnen gaan.”</a:t>
            </a:r>
            <a:endParaRPr lang="nl-NL"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8969" y="6165304"/>
            <a:ext cx="3932237"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19112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room">
  <a:themeElements>
    <a:clrScheme name="Stroom">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Stroom">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troom">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2552</TotalTime>
  <Words>843</Words>
  <Application>Microsoft Office PowerPoint</Application>
  <PresentationFormat>Diavoorstelling (4:3)</PresentationFormat>
  <Paragraphs>100</Paragraphs>
  <Slides>16</Slides>
  <Notes>0</Notes>
  <HiddenSlides>0</HiddenSlides>
  <MMClips>0</MMClips>
  <ScaleCrop>false</ScaleCrop>
  <HeadingPairs>
    <vt:vector size="4" baseType="variant">
      <vt:variant>
        <vt:lpstr>Thema</vt:lpstr>
      </vt:variant>
      <vt:variant>
        <vt:i4>1</vt:i4>
      </vt:variant>
      <vt:variant>
        <vt:lpstr>Diatitels</vt:lpstr>
      </vt:variant>
      <vt:variant>
        <vt:i4>16</vt:i4>
      </vt:variant>
    </vt:vector>
  </HeadingPairs>
  <TitlesOfParts>
    <vt:vector size="17" baseType="lpstr">
      <vt:lpstr>Stroom</vt:lpstr>
      <vt:lpstr>Schriftlezing : Johannes 12:41-50 </vt:lpstr>
      <vt:lpstr>Johannes 12:42-44</vt:lpstr>
      <vt:lpstr>        Omgedraaid </vt:lpstr>
      <vt:lpstr>Dé vingerwijzing: Matheus 4:17-20</vt:lpstr>
      <vt:lpstr>PowerPoint-presentatie</vt:lpstr>
      <vt:lpstr>PowerPoint-presentatie</vt:lpstr>
      <vt:lpstr>De uitleiding</vt:lpstr>
      <vt:lpstr>PowerPoint-presentatie</vt:lpstr>
      <vt:lpstr>PowerPoint-presentatie</vt:lpstr>
      <vt:lpstr>Geloofsontwikkeling</vt:lpstr>
      <vt:lpstr>PowerPoint-presentatie</vt:lpstr>
      <vt:lpstr>Geloofsontwikkeling</vt:lpstr>
      <vt:lpstr>Openbaringen 2:2-5 </vt:lpstr>
      <vt:lpstr>Geloofsontwikkeling</vt:lpstr>
      <vt:lpstr>PowerPoint-presentatie</vt:lpstr>
      <vt:lpstr>שְׁמַע יִשְׂרָאֵל יְהוָה אֱלֹהֵינוּ יְהוָה אֶחָד</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lampenier</dc:creator>
  <cp:lastModifiedBy>lampenier</cp:lastModifiedBy>
  <cp:revision>43</cp:revision>
  <cp:lastPrinted>2018-09-07T18:51:17Z</cp:lastPrinted>
  <dcterms:created xsi:type="dcterms:W3CDTF">2018-08-26T11:54:19Z</dcterms:created>
  <dcterms:modified xsi:type="dcterms:W3CDTF">2018-09-07T20:21:07Z</dcterms:modified>
</cp:coreProperties>
</file>