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2" r:id="rId2"/>
    <p:sldId id="303" r:id="rId3"/>
    <p:sldId id="304" r:id="rId4"/>
    <p:sldId id="305" r:id="rId5"/>
    <p:sldId id="348" r:id="rId6"/>
    <p:sldId id="362" r:id="rId7"/>
    <p:sldId id="363" r:id="rId8"/>
    <p:sldId id="401" r:id="rId9"/>
    <p:sldId id="414" r:id="rId10"/>
    <p:sldId id="408" r:id="rId11"/>
    <p:sldId id="442" r:id="rId12"/>
    <p:sldId id="349" r:id="rId13"/>
    <p:sldId id="409" r:id="rId14"/>
    <p:sldId id="402" r:id="rId15"/>
    <p:sldId id="431" r:id="rId16"/>
    <p:sldId id="403" r:id="rId17"/>
    <p:sldId id="443" r:id="rId18"/>
    <p:sldId id="441" r:id="rId19"/>
    <p:sldId id="413" r:id="rId20"/>
    <p:sldId id="410" r:id="rId21"/>
    <p:sldId id="411" r:id="rId22"/>
    <p:sldId id="412" r:id="rId23"/>
    <p:sldId id="432" r:id="rId24"/>
    <p:sldId id="433" r:id="rId25"/>
    <p:sldId id="434" r:id="rId26"/>
    <p:sldId id="404" r:id="rId27"/>
    <p:sldId id="424" r:id="rId28"/>
    <p:sldId id="425" r:id="rId29"/>
    <p:sldId id="426" r:id="rId30"/>
    <p:sldId id="428" r:id="rId31"/>
    <p:sldId id="436" r:id="rId32"/>
    <p:sldId id="437" r:id="rId33"/>
    <p:sldId id="438" r:id="rId34"/>
    <p:sldId id="439" r:id="rId35"/>
    <p:sldId id="427" r:id="rId36"/>
    <p:sldId id="435" r:id="rId37"/>
    <p:sldId id="420" r:id="rId38"/>
    <p:sldId id="416" r:id="rId39"/>
    <p:sldId id="406" r:id="rId40"/>
    <p:sldId id="422" r:id="rId41"/>
    <p:sldId id="423" r:id="rId42"/>
    <p:sldId id="430" r:id="rId43"/>
    <p:sldId id="407" r:id="rId44"/>
    <p:sldId id="440" r:id="rId45"/>
    <p:sldId id="444" r:id="rId46"/>
    <p:sldId id="347" r:id="rId4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761F749-A2DC-4AE4-A508-F8AE323D6740}">
          <p14:sldIdLst/>
        </p14:section>
        <p14:section name="Naamloze sectie" id="{4B934F93-FF83-452D-AD4B-3C8478BB6ED1}">
          <p14:sldIdLst>
            <p14:sldId id="302"/>
            <p14:sldId id="303"/>
            <p14:sldId id="304"/>
            <p14:sldId id="305"/>
            <p14:sldId id="348"/>
            <p14:sldId id="362"/>
            <p14:sldId id="363"/>
            <p14:sldId id="401"/>
            <p14:sldId id="414"/>
            <p14:sldId id="408"/>
            <p14:sldId id="442"/>
            <p14:sldId id="349"/>
            <p14:sldId id="409"/>
            <p14:sldId id="402"/>
            <p14:sldId id="431"/>
            <p14:sldId id="403"/>
            <p14:sldId id="443"/>
            <p14:sldId id="441"/>
            <p14:sldId id="413"/>
            <p14:sldId id="410"/>
            <p14:sldId id="411"/>
            <p14:sldId id="412"/>
            <p14:sldId id="432"/>
            <p14:sldId id="433"/>
            <p14:sldId id="434"/>
            <p14:sldId id="404"/>
            <p14:sldId id="424"/>
            <p14:sldId id="425"/>
            <p14:sldId id="426"/>
            <p14:sldId id="428"/>
            <p14:sldId id="436"/>
            <p14:sldId id="437"/>
            <p14:sldId id="438"/>
            <p14:sldId id="439"/>
            <p14:sldId id="427"/>
            <p14:sldId id="435"/>
            <p14:sldId id="420"/>
            <p14:sldId id="416"/>
            <p14:sldId id="406"/>
            <p14:sldId id="422"/>
            <p14:sldId id="423"/>
            <p14:sldId id="430"/>
            <p14:sldId id="407"/>
            <p14:sldId id="440"/>
            <p14:sldId id="444"/>
            <p14:sldId id="34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452103"/>
    <a:srgbClr val="8A0000"/>
    <a:srgbClr val="303C18"/>
    <a:srgbClr val="1B190F"/>
    <a:srgbClr val="302D1C"/>
    <a:srgbClr val="6D653F"/>
    <a:srgbClr val="D9B28B"/>
    <a:srgbClr val="887E4E"/>
    <a:srgbClr val="F4E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6" autoAdjust="0"/>
    <p:restoredTop sz="90572" autoAdjust="0"/>
  </p:normalViewPr>
  <p:slideViewPr>
    <p:cSldViewPr>
      <p:cViewPr>
        <p:scale>
          <a:sx n="60" d="100"/>
          <a:sy n="60" d="100"/>
        </p:scale>
        <p:origin x="-81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31108-7A9F-4FA6-B341-F355C997B57E}" type="datetimeFigureOut">
              <a:rPr lang="nl-NL" smtClean="0"/>
              <a:t>17-7-2017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6C4F4-F087-41C7-B33A-C7E9BF35F5A4}" type="slidenum">
              <a:rPr lang="nl-NL" smtClean="0"/>
              <a:t>‹nr.›</a:t>
            </a:fld>
            <a:endParaRPr lang="nl-NL"/>
          </a:p>
        </p:txBody>
      </p:sp>
    </p:spTree>
    <p:extLst>
      <p:ext uri="{BB962C8B-B14F-4D97-AF65-F5344CB8AC3E}">
        <p14:creationId xmlns:p14="http://schemas.microsoft.com/office/powerpoint/2010/main" val="309262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solidFill>
                  <a:prstClr val="black"/>
                </a:solidFill>
              </a:rPr>
              <a:pPr/>
              <a:t>31</a:t>
            </a:fld>
            <a:endParaRPr lang="nl-NL">
              <a:solidFill>
                <a:prstClr val="black"/>
              </a:solidFill>
            </a:endParaRPr>
          </a:p>
        </p:txBody>
      </p:sp>
    </p:spTree>
    <p:extLst>
      <p:ext uri="{BB962C8B-B14F-4D97-AF65-F5344CB8AC3E}">
        <p14:creationId xmlns:p14="http://schemas.microsoft.com/office/powerpoint/2010/main" val="180440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solidFill>
                  <a:prstClr val="black"/>
                </a:solidFill>
              </a:rPr>
              <a:pPr/>
              <a:t>32</a:t>
            </a:fld>
            <a:endParaRPr lang="nl-NL">
              <a:solidFill>
                <a:prstClr val="black"/>
              </a:solidFill>
            </a:endParaRPr>
          </a:p>
        </p:txBody>
      </p:sp>
    </p:spTree>
    <p:extLst>
      <p:ext uri="{BB962C8B-B14F-4D97-AF65-F5344CB8AC3E}">
        <p14:creationId xmlns:p14="http://schemas.microsoft.com/office/powerpoint/2010/main" val="180440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18</a:t>
            </a:fld>
            <a:endParaRPr lang="nl-NL"/>
          </a:p>
        </p:txBody>
      </p:sp>
    </p:spTree>
    <p:extLst>
      <p:ext uri="{BB962C8B-B14F-4D97-AF65-F5344CB8AC3E}">
        <p14:creationId xmlns:p14="http://schemas.microsoft.com/office/powerpoint/2010/main" val="180440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618481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34487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1227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802715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24726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58915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3498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02872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86464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9154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17-7-2017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57079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761" y="566015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4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8.png"/><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5190291"/>
            <a:ext cx="9144000" cy="830997"/>
          </a:xfrm>
          <a:prstGeom prst="rect">
            <a:avLst/>
          </a:prstGeom>
          <a:solidFill>
            <a:srgbClr val="C0B98E"/>
          </a:solidFill>
          <a:scene3d>
            <a:camera prst="orthographicFront"/>
            <a:lightRig rig="threePt" dir="t"/>
          </a:scene3d>
          <a:sp3d>
            <a:bevelT prst="angle"/>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4800" b="1" cap="none" spc="0" dirty="0" smtClean="0">
                <a:ln w="50800"/>
                <a:solidFill>
                  <a:srgbClr val="6D653F"/>
                </a:solidFill>
                <a:effectLst/>
                <a:latin typeface="Charlemagne Std" pitchFamily="82" charset="0"/>
              </a:rPr>
              <a:t>Het evangelie</a:t>
            </a:r>
            <a:endParaRPr lang="nl-NL" sz="4800" b="1" cap="none" spc="0" dirty="0">
              <a:ln w="50800"/>
              <a:solidFill>
                <a:srgbClr val="6D653F"/>
              </a:solidFill>
              <a:effectLst/>
              <a:latin typeface="Charlemagne Std" pitchFamily="82" charset="0"/>
            </a:endParaRPr>
          </a:p>
        </p:txBody>
      </p:sp>
      <p:sp>
        <p:nvSpPr>
          <p:cNvPr id="3" name="Rechthoek 2"/>
          <p:cNvSpPr/>
          <p:nvPr/>
        </p:nvSpPr>
        <p:spPr>
          <a:xfrm>
            <a:off x="3097708" y="2492896"/>
            <a:ext cx="3164200" cy="1938992"/>
          </a:xfrm>
          <a:prstGeom prst="rect">
            <a:avLst/>
          </a:prstGeom>
          <a:solidFill>
            <a:srgbClr val="C00000"/>
          </a:solidFill>
          <a:ln>
            <a:noFill/>
          </a:ln>
          <a:scene3d>
            <a:camera prst="orthographicFront"/>
            <a:lightRig rig="threePt" dir="t"/>
          </a:scene3d>
          <a:sp3d>
            <a:bevelT prst="angle"/>
          </a:sp3d>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dirty="0">
                <a:ln w="50800"/>
                <a:solidFill>
                  <a:schemeClr val="bg1"/>
                </a:solidFill>
              </a:rPr>
              <a:t>Κατὰ </a:t>
            </a:r>
            <a:r>
              <a:rPr lang="el-GR" sz="4000" b="1" dirty="0" smtClean="0">
                <a:ln w="50800"/>
                <a:solidFill>
                  <a:schemeClr val="bg1"/>
                </a:solidFill>
              </a:rPr>
              <a:t>Μάρκον</a:t>
            </a:r>
            <a:endParaRPr lang="nl-NL" sz="4000" b="1" dirty="0" smtClean="0">
              <a:ln w="50800"/>
              <a:solidFill>
                <a:schemeClr val="bg1"/>
              </a:solidFill>
            </a:endParaRPr>
          </a:p>
          <a:p>
            <a:pPr algn="ctr"/>
            <a:r>
              <a:rPr lang="nl-NL" sz="4000" b="1" dirty="0" err="1" smtClean="0">
                <a:ln w="50800"/>
                <a:solidFill>
                  <a:schemeClr val="bg1"/>
                </a:solidFill>
              </a:rPr>
              <a:t>kata</a:t>
            </a:r>
            <a:r>
              <a:rPr lang="nl-NL" sz="4000" b="1" dirty="0" smtClean="0">
                <a:ln w="50800"/>
                <a:solidFill>
                  <a:schemeClr val="bg1"/>
                </a:solidFill>
              </a:rPr>
              <a:t> </a:t>
            </a:r>
            <a:r>
              <a:rPr lang="nl-NL" sz="4000" b="1" dirty="0" err="1" smtClean="0">
                <a:ln w="50800"/>
                <a:solidFill>
                  <a:schemeClr val="bg1"/>
                </a:solidFill>
              </a:rPr>
              <a:t>markon</a:t>
            </a:r>
            <a:endParaRPr lang="nl-NL" sz="4000" b="1" dirty="0" smtClean="0">
              <a:ln w="50800"/>
              <a:solidFill>
                <a:schemeClr val="bg1"/>
              </a:solidFill>
            </a:endParaRPr>
          </a:p>
          <a:p>
            <a:pPr algn="ctr"/>
            <a:r>
              <a:rPr lang="nl-NL" sz="4000" b="1" dirty="0" smtClean="0">
                <a:ln w="50800"/>
                <a:solidFill>
                  <a:schemeClr val="bg1"/>
                </a:solidFill>
              </a:rPr>
              <a:t>Deel </a:t>
            </a:r>
            <a:r>
              <a:rPr lang="nl-NL" sz="4000" b="1" dirty="0">
                <a:ln w="50800"/>
                <a:solidFill>
                  <a:schemeClr val="bg1"/>
                </a:solidFill>
              </a:rPr>
              <a:t>7</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23632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16" y="495835"/>
            <a:ext cx="9139684" cy="518400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lIns="648000">
            <a:spAutoFit/>
          </a:bodyPr>
          <a:lstStyle/>
          <a:p>
            <a:endPar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WOORDENBOEK</a:t>
            </a:r>
          </a:p>
          <a:p>
            <a:pPr marL="457200" indent="-457200">
              <a:buAutoNum type="arabicParenR"/>
            </a:pPr>
            <a:r>
              <a:rPr lang="nl-NL" sz="3600" b="1" strike="sngStrike" dirty="0" smtClean="0">
                <a:solidFill>
                  <a:schemeClr val="bg1"/>
                </a:solidFill>
                <a:latin typeface="Verdana" panose="020B0604030504040204" pitchFamily="34" charset="0"/>
                <a:ea typeface="Verdana" panose="020B0604030504040204" pitchFamily="34" charset="0"/>
                <a:cs typeface="Verdana" panose="020B0604030504040204" pitchFamily="34" charset="0"/>
              </a:rPr>
              <a:t>Huichelaar</a:t>
            </a:r>
            <a:r>
              <a:rPr lang="nl-NL"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457200" indent="-457200">
              <a:buAutoNum type="arabicParenR"/>
            </a:pPr>
            <a:r>
              <a:rPr lang="nl-NL" sz="3600" b="1" strike="sngStrike"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Schijnheilige </a:t>
            </a:r>
          </a:p>
          <a:p>
            <a:pPr marL="457200" indent="-457200">
              <a:buAutoNum type="arabicParenR"/>
            </a:pPr>
            <a:r>
              <a:rPr lang="nl-NL" sz="3600" b="1" strike="sngStrike"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Schijnvrome </a:t>
            </a:r>
            <a:r>
              <a:rPr lang="nl-NL" sz="3600" b="1" strike="sngStrike" dirty="0">
                <a:solidFill>
                  <a:schemeClr val="bg1"/>
                </a:solidFill>
                <a:latin typeface="Verdana" panose="020B0604030504040204" pitchFamily="34" charset="0"/>
                <a:ea typeface="Verdana" panose="020B0604030504040204" pitchFamily="34" charset="0"/>
                <a:cs typeface="Verdana" panose="020B0604030504040204" pitchFamily="34" charset="0"/>
              </a:rPr>
              <a:t>huichelaar </a:t>
            </a:r>
            <a:endParaRPr lang="nl-NL" sz="3600" b="1" strike="sngStrike"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arenR"/>
            </a:pPr>
            <a:r>
              <a:rPr lang="nl-NL"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Schriftgeleerde  </a:t>
            </a:r>
          </a:p>
          <a:p>
            <a:pPr marL="457200" indent="-457200">
              <a:buAutoNum type="arabicParenR"/>
            </a:pPr>
            <a:r>
              <a:rPr lang="nl-NL"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Wetgeleerde </a:t>
            </a:r>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3600" dirty="0" err="1">
                <a:solidFill>
                  <a:schemeClr val="bg1"/>
                </a:solidFill>
                <a:latin typeface="Verdana" panose="020B0604030504040204" pitchFamily="34" charset="0"/>
                <a:ea typeface="Verdana" panose="020B0604030504040204" pitchFamily="34" charset="0"/>
                <a:cs typeface="Verdana" panose="020B0604030504040204" pitchFamily="34" charset="0"/>
              </a:rPr>
              <a:t>godsd</a:t>
            </a:r>
            <a:r>
              <a:rPr lang="nl-NL"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457200" indent="-457200">
              <a:buAutoNum type="arabicParenR"/>
            </a:pPr>
            <a:endPar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graphicFrame>
        <p:nvGraphicFramePr>
          <p:cNvPr id="10" name="Tabel 9"/>
          <p:cNvGraphicFramePr>
            <a:graphicFrameLocks noGrp="1"/>
          </p:cNvGraphicFramePr>
          <p:nvPr>
            <p:extLst>
              <p:ext uri="{D42A27DB-BD31-4B8C-83A1-F6EECF244321}">
                <p14:modId xmlns:p14="http://schemas.microsoft.com/office/powerpoint/2010/main" val="391800145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7" name="Rechthoek 6"/>
          <p:cNvSpPr/>
          <p:nvPr/>
        </p:nvSpPr>
        <p:spPr>
          <a:xfrm>
            <a:off x="4316" y="-27384"/>
            <a:ext cx="9139684" cy="52322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800" b="1" dirty="0" smtClean="0">
                <a:solidFill>
                  <a:schemeClr val="bg1"/>
                </a:solidFill>
                <a:latin typeface="Alef"/>
                <a:cs typeface="+mj-cs"/>
              </a:rPr>
              <a:t>In Marcus geen positief woord over de </a:t>
            </a:r>
            <a:r>
              <a:rPr lang="nl-NL" sz="2800" b="1" dirty="0" smtClean="0">
                <a:solidFill>
                  <a:schemeClr val="bg1"/>
                </a:solidFill>
                <a:latin typeface="Alef"/>
                <a:cs typeface="+mj-cs"/>
              </a:rPr>
              <a:t>Farizeeën</a:t>
            </a:r>
            <a:endParaRPr lang="nl-NL" sz="2800" b="1" dirty="0">
              <a:solidFill>
                <a:schemeClr val="bg1"/>
              </a:solidFill>
              <a:cs typeface="+mj-cs"/>
            </a:endParaRPr>
          </a:p>
        </p:txBody>
      </p:sp>
    </p:spTree>
    <p:extLst>
      <p:ext uri="{BB962C8B-B14F-4D97-AF65-F5344CB8AC3E}">
        <p14:creationId xmlns:p14="http://schemas.microsoft.com/office/powerpoint/2010/main" val="3169528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p:cNvGraphicFramePr>
            <a:graphicFrameLocks noGrp="1"/>
          </p:cNvGraphicFramePr>
          <p:nvPr>
            <p:extLst>
              <p:ext uri="{D42A27DB-BD31-4B8C-83A1-F6EECF244321}">
                <p14:modId xmlns:p14="http://schemas.microsoft.com/office/powerpoint/2010/main" val="173977151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7" name="Rechthoek 6"/>
          <p:cNvSpPr/>
          <p:nvPr/>
        </p:nvSpPr>
        <p:spPr>
          <a:xfrm>
            <a:off x="4316" y="-27384"/>
            <a:ext cx="9139684" cy="52322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800" b="1" dirty="0" smtClean="0">
                <a:solidFill>
                  <a:schemeClr val="bg1"/>
                </a:solidFill>
                <a:latin typeface="Alef"/>
                <a:cs typeface="+mj-cs"/>
              </a:rPr>
              <a:t>In Marcus geen positief woord over de </a:t>
            </a:r>
            <a:r>
              <a:rPr lang="nl-NL" sz="2800" b="1" dirty="0" smtClean="0">
                <a:solidFill>
                  <a:schemeClr val="bg1"/>
                </a:solidFill>
                <a:latin typeface="Alef"/>
                <a:cs typeface="+mj-cs"/>
              </a:rPr>
              <a:t>Farizeeën</a:t>
            </a:r>
            <a:endParaRPr lang="nl-NL" sz="2800" b="1" dirty="0">
              <a:solidFill>
                <a:schemeClr val="bg1"/>
              </a:solidFill>
              <a:cs typeface="+mj-cs"/>
            </a:endParaRPr>
          </a:p>
        </p:txBody>
      </p:sp>
      <p:sp>
        <p:nvSpPr>
          <p:cNvPr id="6" name="Rechthoek 5"/>
          <p:cNvSpPr/>
          <p:nvPr/>
        </p:nvSpPr>
        <p:spPr>
          <a:xfrm>
            <a:off x="0" y="980728"/>
            <a:ext cx="9144000" cy="93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Matth.5:20 “Want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Ik zeg u: Indien uw gerechtigheid niet overvloedig is, meer dan die der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Farizeeën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zult gij het Koninkrijk der hemelen voorzeker niet binnengaan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11112" y="1929532"/>
            <a:ext cx="9144000" cy="646331"/>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Hand.15:2 “</a:t>
            </a:r>
            <a:r>
              <a:rPr lang="nl-NL" dirty="0" smtClean="0">
                <a:latin typeface="Verdana" panose="020B0604030504040204" pitchFamily="34" charset="0"/>
                <a:ea typeface="Verdana" panose="020B0604030504040204" pitchFamily="34" charset="0"/>
                <a:cs typeface="Verdana" panose="020B0604030504040204" pitchFamily="34" charset="0"/>
              </a:rPr>
              <a:t>Maar </a:t>
            </a:r>
            <a:r>
              <a:rPr lang="nl-NL" dirty="0">
                <a:latin typeface="Verdana" panose="020B0604030504040204" pitchFamily="34" charset="0"/>
                <a:ea typeface="Verdana" panose="020B0604030504040204" pitchFamily="34" charset="0"/>
                <a:cs typeface="Verdana" panose="020B0604030504040204" pitchFamily="34" charset="0"/>
              </a:rPr>
              <a:t>er stonden uit </a:t>
            </a:r>
            <a:r>
              <a:rPr lang="nl-NL" b="1" dirty="0">
                <a:latin typeface="Verdana" panose="020B0604030504040204" pitchFamily="34" charset="0"/>
                <a:ea typeface="Verdana" panose="020B0604030504040204" pitchFamily="34" charset="0"/>
                <a:cs typeface="Verdana" panose="020B0604030504040204" pitchFamily="34" charset="0"/>
              </a:rPr>
              <a:t>de partij der </a:t>
            </a:r>
            <a:r>
              <a:rPr lang="nl-NL" b="1" i="1" dirty="0">
                <a:latin typeface="Verdana" panose="020B0604030504040204" pitchFamily="34" charset="0"/>
                <a:ea typeface="Verdana" panose="020B0604030504040204" pitchFamily="34" charset="0"/>
                <a:cs typeface="Verdana" panose="020B0604030504040204" pitchFamily="34" charset="0"/>
              </a:rPr>
              <a:t>Farizeeën</a:t>
            </a:r>
            <a:r>
              <a:rPr lang="nl-NL" dirty="0">
                <a:latin typeface="Verdana" panose="020B0604030504040204" pitchFamily="34" charset="0"/>
                <a:ea typeface="Verdana" panose="020B0604030504040204" pitchFamily="34" charset="0"/>
                <a:cs typeface="Verdana" panose="020B0604030504040204" pitchFamily="34" charset="0"/>
              </a:rPr>
              <a:t> enigen op, die gelovig geworden waren</a:t>
            </a:r>
            <a:r>
              <a:rPr lang="nl-NL" dirty="0" smtClean="0">
                <a:latin typeface="Verdana" panose="020B0604030504040204" pitchFamily="34" charset="0"/>
                <a:ea typeface="Verdana" panose="020B0604030504040204" pitchFamily="34" charset="0"/>
                <a:cs typeface="Verdana" panose="020B0604030504040204" pitchFamily="34" charset="0"/>
              </a:rPr>
              <a:t>,”</a:t>
            </a:r>
            <a:r>
              <a:rPr lang="nl-NL" dirty="0">
                <a:latin typeface="Verdana" panose="020B0604030504040204" pitchFamily="34" charset="0"/>
                <a:ea typeface="Verdana" panose="020B0604030504040204" pitchFamily="34" charset="0"/>
                <a:cs typeface="Verdana" panose="020B0604030504040204" pitchFamily="34" charset="0"/>
              </a:rPr>
              <a:t>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11112" y="2610778"/>
            <a:ext cx="9144000" cy="175432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Hand.5:34 </a:t>
            </a:r>
            <a:r>
              <a:rPr lang="nl-NL" i="1" dirty="0">
                <a:latin typeface="Verdana" panose="020B0604030504040204" pitchFamily="34" charset="0"/>
                <a:ea typeface="Verdana" panose="020B0604030504040204" pitchFamily="34" charset="0"/>
                <a:cs typeface="Verdana" panose="020B0604030504040204" pitchFamily="34" charset="0"/>
              </a:rPr>
              <a:t>Maar een zeker </a:t>
            </a:r>
            <a:r>
              <a:rPr lang="nl-NL" b="1" i="1" dirty="0">
                <a:latin typeface="Verdana" panose="020B0604030504040204" pitchFamily="34" charset="0"/>
                <a:ea typeface="Verdana" panose="020B0604030504040204" pitchFamily="34" charset="0"/>
                <a:cs typeface="Verdana" panose="020B0604030504040204" pitchFamily="34" charset="0"/>
              </a:rPr>
              <a:t>​Farizeeër</a:t>
            </a:r>
            <a:r>
              <a:rPr lang="nl-NL" i="1" dirty="0">
                <a:latin typeface="Verdana" panose="020B0604030504040204" pitchFamily="34" charset="0"/>
                <a:ea typeface="Verdana" panose="020B0604030504040204" pitchFamily="34" charset="0"/>
                <a:cs typeface="Verdana" panose="020B0604030504040204" pitchFamily="34" charset="0"/>
              </a:rPr>
              <a:t>​ in de Raad, genaamd </a:t>
            </a:r>
            <a:r>
              <a:rPr lang="nl-NL" i="1" dirty="0" err="1">
                <a:latin typeface="Verdana" panose="020B0604030504040204" pitchFamily="34" charset="0"/>
                <a:ea typeface="Verdana" panose="020B0604030504040204" pitchFamily="34" charset="0"/>
                <a:cs typeface="Verdana" panose="020B0604030504040204" pitchFamily="34" charset="0"/>
              </a:rPr>
              <a:t>Gamaliël</a:t>
            </a:r>
            <a:r>
              <a:rPr lang="nl-NL" i="1" dirty="0">
                <a:latin typeface="Verdana" panose="020B0604030504040204" pitchFamily="34" charset="0"/>
                <a:ea typeface="Verdana" panose="020B0604030504040204" pitchFamily="34" charset="0"/>
                <a:cs typeface="Verdana" panose="020B0604030504040204" pitchFamily="34" charset="0"/>
              </a:rPr>
              <a:t>, een ​wetgeleerde, in ere bij het gehele volk, </a:t>
            </a:r>
            <a:r>
              <a:rPr lang="nl-NL" dirty="0" smtClean="0">
                <a:latin typeface="Verdana" panose="020B0604030504040204" pitchFamily="34" charset="0"/>
                <a:ea typeface="Verdana" panose="020B0604030504040204" pitchFamily="34" charset="0"/>
                <a:cs typeface="Verdana" panose="020B0604030504040204" pitchFamily="34" charset="0"/>
              </a:rPr>
              <a:t>Hand.5:38 </a:t>
            </a:r>
            <a:r>
              <a:rPr lang="nl-NL" i="1" dirty="0" smtClean="0">
                <a:latin typeface="Verdana" panose="020B0604030504040204" pitchFamily="34" charset="0"/>
                <a:ea typeface="Verdana" panose="020B0604030504040204" pitchFamily="34" charset="0"/>
                <a:cs typeface="Verdana" panose="020B0604030504040204" pitchFamily="34" charset="0"/>
              </a:rPr>
              <a:t>“En </a:t>
            </a:r>
            <a:r>
              <a:rPr lang="nl-NL" i="1" dirty="0">
                <a:latin typeface="Verdana" panose="020B0604030504040204" pitchFamily="34" charset="0"/>
                <a:ea typeface="Verdana" panose="020B0604030504040204" pitchFamily="34" charset="0"/>
                <a:cs typeface="Verdana" panose="020B0604030504040204" pitchFamily="34" charset="0"/>
              </a:rPr>
              <a:t>nu zeg ik u: Laat u niet in met deze mensen en laat hen geworden; want indien dit streven of dit werk uit mensen is, zal het vernietigd worden, </a:t>
            </a:r>
            <a:r>
              <a:rPr lang="nl-NL" i="1" baseline="30000" dirty="0">
                <a:latin typeface="Verdana" panose="020B0604030504040204" pitchFamily="34" charset="0"/>
                <a:ea typeface="Verdana" panose="020B0604030504040204" pitchFamily="34" charset="0"/>
                <a:cs typeface="Verdana" panose="020B0604030504040204" pitchFamily="34" charset="0"/>
              </a:rPr>
              <a:t>39</a:t>
            </a:r>
            <a:r>
              <a:rPr lang="nl-NL" i="1" dirty="0">
                <a:latin typeface="Verdana" panose="020B0604030504040204" pitchFamily="34" charset="0"/>
                <a:ea typeface="Verdana" panose="020B0604030504040204" pitchFamily="34" charset="0"/>
                <a:cs typeface="Verdana" panose="020B0604030504040204" pitchFamily="34" charset="0"/>
              </a:rPr>
              <a:t>maar indien het uit God is, zult gij hen niet kunnen vernietigen; het mocht eens blijken, dat gij tegen God strijdt. En zij lieten zich door hem gezeggen, </a:t>
            </a:r>
            <a:endParaRPr lang="nl-NL"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hthoek 11"/>
          <p:cNvSpPr/>
          <p:nvPr/>
        </p:nvSpPr>
        <p:spPr>
          <a:xfrm>
            <a:off x="0" y="4365104"/>
            <a:ext cx="9144000" cy="646331"/>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Hand.23:6 </a:t>
            </a:r>
            <a:r>
              <a:rPr lang="nl-NL" dirty="0" smtClean="0">
                <a:latin typeface="Verdana" panose="020B0604030504040204" pitchFamily="34" charset="0"/>
                <a:ea typeface="Verdana" panose="020B0604030504040204" pitchFamily="34" charset="0"/>
                <a:cs typeface="Verdana" panose="020B0604030504040204" pitchFamily="34" charset="0"/>
              </a:rPr>
              <a:t>Paulus: </a:t>
            </a:r>
            <a:r>
              <a:rPr lang="nl-NL" b="1" dirty="0">
                <a:latin typeface="Verdana" panose="020B0604030504040204" pitchFamily="34" charset="0"/>
                <a:ea typeface="Verdana" panose="020B0604030504040204" pitchFamily="34" charset="0"/>
                <a:cs typeface="Verdana" panose="020B0604030504040204" pitchFamily="34" charset="0"/>
              </a:rPr>
              <a:t>ik ben een </a:t>
            </a:r>
            <a:r>
              <a:rPr lang="nl-NL" b="1" i="1" dirty="0" smtClean="0">
                <a:latin typeface="Verdana" panose="020B0604030504040204" pitchFamily="34" charset="0"/>
                <a:ea typeface="Verdana" panose="020B0604030504040204" pitchFamily="34" charset="0"/>
                <a:cs typeface="Verdana" panose="020B0604030504040204" pitchFamily="34" charset="0"/>
              </a:rPr>
              <a:t>Farizeeër</a:t>
            </a:r>
            <a:r>
              <a:rPr lang="nl-NL" dirty="0">
                <a:latin typeface="Verdana" panose="020B0604030504040204" pitchFamily="34" charset="0"/>
                <a:ea typeface="Verdana" panose="020B0604030504040204" pitchFamily="34" charset="0"/>
                <a:cs typeface="Verdana" panose="020B0604030504040204" pitchFamily="34" charset="0"/>
              </a:rPr>
              <a:t> </a:t>
            </a:r>
            <a:r>
              <a:rPr lang="nl-NL" dirty="0" smtClean="0">
                <a:latin typeface="Verdana" panose="020B0604030504040204" pitchFamily="34" charset="0"/>
                <a:ea typeface="Verdana" panose="020B0604030504040204" pitchFamily="34" charset="0"/>
                <a:cs typeface="Verdana" panose="020B0604030504040204" pitchFamily="34" charset="0"/>
              </a:rPr>
              <a:t>[</a:t>
            </a:r>
            <a:r>
              <a:rPr lang="el-GR" b="1" dirty="0">
                <a:latin typeface="Times New Roman" panose="02020603050405020304" pitchFamily="18" charset="0"/>
                <a:cs typeface="Times New Roman" panose="02020603050405020304" pitchFamily="18" charset="0"/>
              </a:rPr>
              <a:t>ἐγὼ Φαρισαῖός </a:t>
            </a:r>
            <a:r>
              <a:rPr lang="el-GR" b="1" dirty="0" smtClean="0">
                <a:latin typeface="Times New Roman" panose="02020603050405020304" pitchFamily="18" charset="0"/>
                <a:cs typeface="Times New Roman" panose="02020603050405020304" pitchFamily="18" charset="0"/>
              </a:rPr>
              <a:t>εἰμι</a:t>
            </a:r>
            <a:r>
              <a:rPr lang="nl-NL" b="1" dirty="0" smtClean="0">
                <a:latin typeface="Times New Roman" panose="02020603050405020304" pitchFamily="18" charset="0"/>
                <a:cs typeface="Times New Roman" panose="02020603050405020304" pitchFamily="18" charset="0"/>
              </a:rPr>
              <a:t> – ego </a:t>
            </a:r>
            <a:r>
              <a:rPr lang="nl-NL" b="1" dirty="0" err="1" smtClean="0">
                <a:latin typeface="Times New Roman" panose="02020603050405020304" pitchFamily="18" charset="0"/>
                <a:cs typeface="Times New Roman" panose="02020603050405020304" pitchFamily="18" charset="0"/>
              </a:rPr>
              <a:t>Pharisaion</a:t>
            </a:r>
            <a:r>
              <a:rPr lang="nl-NL" b="1" dirty="0" smtClean="0">
                <a:latin typeface="Times New Roman" panose="02020603050405020304" pitchFamily="18" charset="0"/>
                <a:cs typeface="Times New Roman" panose="02020603050405020304" pitchFamily="18" charset="0"/>
              </a:rPr>
              <a:t> </a:t>
            </a:r>
            <a:r>
              <a:rPr lang="nl-NL" b="1" dirty="0" err="1" smtClean="0">
                <a:latin typeface="Times New Roman" panose="02020603050405020304" pitchFamily="18" charset="0"/>
                <a:cs typeface="Times New Roman" panose="02020603050405020304" pitchFamily="18" charset="0"/>
              </a:rPr>
              <a:t>eimi</a:t>
            </a:r>
            <a:r>
              <a:rPr lang="nl-NL" dirty="0" smtClean="0">
                <a:latin typeface="Verdana" panose="020B0604030504040204" pitchFamily="34" charset="0"/>
                <a:ea typeface="Verdana" panose="020B0604030504040204" pitchFamily="34" charset="0"/>
                <a:cs typeface="Verdana" panose="020B0604030504040204" pitchFamily="34" charset="0"/>
              </a:rPr>
              <a:t>] </a:t>
            </a:r>
            <a:r>
              <a:rPr lang="nl-NL" dirty="0" smtClean="0">
                <a:latin typeface="Verdana" panose="020B0604030504040204" pitchFamily="34" charset="0"/>
                <a:ea typeface="Verdana" panose="020B0604030504040204" pitchFamily="34" charset="0"/>
                <a:cs typeface="Verdana" panose="020B0604030504040204" pitchFamily="34" charset="0"/>
              </a:rPr>
              <a:t>een </a:t>
            </a:r>
            <a:r>
              <a:rPr lang="nl-NL" dirty="0">
                <a:latin typeface="Verdana" panose="020B0604030504040204" pitchFamily="34" charset="0"/>
                <a:ea typeface="Verdana" panose="020B0604030504040204" pitchFamily="34" charset="0"/>
                <a:cs typeface="Verdana" panose="020B0604030504040204" pitchFamily="34" charset="0"/>
              </a:rPr>
              <a:t>zoon van Farizeeën,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11112" y="5013176"/>
            <a:ext cx="9144000" cy="64633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Hand.26:5 </a:t>
            </a:r>
            <a:r>
              <a:rPr lang="nl-NL" dirty="0" smtClean="0">
                <a:latin typeface="Verdana" panose="020B0604030504040204" pitchFamily="34" charset="0"/>
                <a:ea typeface="Verdana" panose="020B0604030504040204" pitchFamily="34" charset="0"/>
                <a:cs typeface="Verdana" panose="020B0604030504040204" pitchFamily="34" charset="0"/>
              </a:rPr>
              <a:t>Paulus: </a:t>
            </a:r>
            <a:r>
              <a:rPr lang="nl-NL" dirty="0">
                <a:latin typeface="Verdana" panose="020B0604030504040204" pitchFamily="34" charset="0"/>
                <a:ea typeface="Verdana" panose="020B0604030504040204" pitchFamily="34" charset="0"/>
                <a:cs typeface="Verdana" panose="020B0604030504040204" pitchFamily="34" charset="0"/>
              </a:rPr>
              <a:t>dat ik naar de meest nauwgezette partij van onze godsdienst, </a:t>
            </a:r>
            <a:r>
              <a:rPr lang="nl-NL" b="1" dirty="0">
                <a:latin typeface="Verdana" panose="020B0604030504040204" pitchFamily="34" charset="0"/>
                <a:ea typeface="Verdana" panose="020B0604030504040204" pitchFamily="34" charset="0"/>
                <a:cs typeface="Verdana" panose="020B0604030504040204" pitchFamily="34" charset="0"/>
              </a:rPr>
              <a:t>als </a:t>
            </a:r>
            <a:r>
              <a:rPr lang="nl-NL" b="1" i="1" dirty="0">
                <a:latin typeface="Verdana" panose="020B0604030504040204" pitchFamily="34" charset="0"/>
                <a:ea typeface="Verdana" panose="020B0604030504040204" pitchFamily="34" charset="0"/>
                <a:cs typeface="Verdana" panose="020B0604030504040204" pitchFamily="34" charset="0"/>
              </a:rPr>
              <a:t>Farizeeër</a:t>
            </a:r>
            <a:r>
              <a:rPr lang="nl-NL" dirty="0">
                <a:latin typeface="Verdana" panose="020B0604030504040204" pitchFamily="34" charset="0"/>
                <a:ea typeface="Verdana" panose="020B0604030504040204" pitchFamily="34" charset="0"/>
                <a:cs typeface="Verdana" panose="020B0604030504040204" pitchFamily="34" charset="0"/>
              </a:rPr>
              <a:t>, geleefd heb.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hthoek 13"/>
          <p:cNvSpPr/>
          <p:nvPr/>
        </p:nvSpPr>
        <p:spPr>
          <a:xfrm>
            <a:off x="-11112" y="5661247"/>
            <a:ext cx="9144000" cy="79200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Fil.3:9 </a:t>
            </a:r>
            <a:r>
              <a:rPr lang="nl-NL" dirty="0" smtClean="0">
                <a:latin typeface="Verdana" panose="020B0604030504040204" pitchFamily="34" charset="0"/>
                <a:ea typeface="Verdana" panose="020B0604030504040204" pitchFamily="34" charset="0"/>
                <a:cs typeface="Verdana" panose="020B0604030504040204" pitchFamily="34" charset="0"/>
              </a:rPr>
              <a:t>Paulus: naar </a:t>
            </a:r>
            <a:r>
              <a:rPr lang="nl-NL" dirty="0">
                <a:latin typeface="Verdana" panose="020B0604030504040204" pitchFamily="34" charset="0"/>
                <a:ea typeface="Verdana" panose="020B0604030504040204" pitchFamily="34" charset="0"/>
                <a:cs typeface="Verdana" panose="020B0604030504040204" pitchFamily="34" charset="0"/>
              </a:rPr>
              <a:t>de wet </a:t>
            </a:r>
            <a:r>
              <a:rPr lang="nl-NL" b="1" dirty="0">
                <a:latin typeface="Verdana" panose="020B0604030504040204" pitchFamily="34" charset="0"/>
                <a:ea typeface="Verdana" panose="020B0604030504040204" pitchFamily="34" charset="0"/>
                <a:cs typeface="Verdana" panose="020B0604030504040204" pitchFamily="34" charset="0"/>
              </a:rPr>
              <a:t>een </a:t>
            </a:r>
            <a:r>
              <a:rPr lang="nl-NL" b="1" i="1" dirty="0">
                <a:latin typeface="Verdana" panose="020B0604030504040204" pitchFamily="34" charset="0"/>
                <a:ea typeface="Verdana" panose="020B0604030504040204" pitchFamily="34" charset="0"/>
                <a:cs typeface="Verdana" panose="020B0604030504040204" pitchFamily="34" charset="0"/>
              </a:rPr>
              <a:t>Farizeeër</a:t>
            </a:r>
            <a:r>
              <a:rPr lang="nl-NL" dirty="0">
                <a:latin typeface="Verdana" panose="020B0604030504040204" pitchFamily="34" charset="0"/>
                <a:ea typeface="Verdana" panose="020B0604030504040204" pitchFamily="34" charset="0"/>
                <a:cs typeface="Verdana" panose="020B0604030504040204" pitchFamily="34" charset="0"/>
              </a:rPr>
              <a:t>, naar mijn ijver een vervolger van de gemeente, naar de gerechtigheid der wet onberispelijk.</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hthoek 14"/>
          <p:cNvSpPr/>
          <p:nvPr/>
        </p:nvSpPr>
        <p:spPr>
          <a:xfrm>
            <a:off x="2728" y="510580"/>
            <a:ext cx="9139684" cy="46800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400" b="1" dirty="0" smtClean="0">
                <a:solidFill>
                  <a:schemeClr val="bg1"/>
                </a:solidFill>
                <a:latin typeface="Alef"/>
                <a:cs typeface="+mj-cs"/>
              </a:rPr>
              <a:t>Toch is het beeld van de Farizeeën niet compleet negatief</a:t>
            </a:r>
            <a:endParaRPr lang="nl-NL" sz="2400" b="1" dirty="0">
              <a:solidFill>
                <a:schemeClr val="bg1"/>
              </a:solidFill>
              <a:cs typeface="+mj-cs"/>
            </a:endParaRPr>
          </a:p>
        </p:txBody>
      </p:sp>
    </p:spTree>
    <p:extLst>
      <p:ext uri="{BB962C8B-B14F-4D97-AF65-F5344CB8AC3E}">
        <p14:creationId xmlns:p14="http://schemas.microsoft.com/office/powerpoint/2010/main" val="26073039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643253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7</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​Farizeeën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verzamelden zich bij Hem met sommige van de schrift-geleerden, die van Jeruzalem gekomen waren.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onreine </a:t>
            </a:r>
            <a:r>
              <a:rPr lang="el-GR" b="1" i="1" dirty="0">
                <a:solidFill>
                  <a:schemeClr val="bg1"/>
                </a:solidFill>
                <a:latin typeface="Verdana" panose="020B0604030504040204" pitchFamily="34" charset="0"/>
                <a:ea typeface="Verdana" panose="020B0604030504040204" pitchFamily="34" charset="0"/>
                <a:cs typeface="Verdana" panose="020B0604030504040204" pitchFamily="34" charset="0"/>
              </a:rPr>
              <a:t>[κοινός / </a:t>
            </a:r>
            <a:r>
              <a:rPr lang="nl-NL" b="1" i="1" dirty="0" err="1">
                <a:solidFill>
                  <a:schemeClr val="bg1"/>
                </a:solidFill>
                <a:latin typeface="Verdana" panose="020B0604030504040204" pitchFamily="34" charset="0"/>
                <a:ea typeface="Verdana" panose="020B0604030504040204" pitchFamily="34" charset="0"/>
                <a:cs typeface="Verdana" panose="020B0604030504040204" pitchFamily="34" charset="0"/>
              </a:rPr>
              <a:t>koinos</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dat is ongewassen, handen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hun brood aten –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de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der ouden,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volgens overlevering houden, bijvoorbeeld het onderdompelen van ​bekers​ en kannen en koperwerk, –</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vroegen de ​Farizeeën​ en de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de overlevering der ouden, maar eten zij met onreine handen hun brood?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Hij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geprofeteerd, zoals er geschreven staat:</a:t>
            </a:r>
          </a:p>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Dit volk eert Mij met de lippen, maar hun ​hart​ is verre van Mij.</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Tevergeefs eren zij Mij, omdat zij leringen leren, die geboden van mensen zijn.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verwaarloost het gebod Gods en houdt u aan de overlevering der mensen.</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Het gebod Gods stelt gij wel fraai buiten werking om úw overlevering in stand te houden.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​Mozes​ heeft gezegd: Eer uw vader en uw moeder, en: Wie vader of moeder vervloekt, zal de dood sterven.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korban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zo maakt gij het woord Gods krachteloos door uw overlevering, die gij overgeleverd hebt. En dergelijke dingen doet gij vele.</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vrouw</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stond op en vertrok vandaar naar het gebied van Tyrus. En toen Hij een huis was binnengegaan, wilde Hij niet, dat iemand het wist; maar Hij kon niet verborgen blijven.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doofstomme</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toen Hij weder uit het gebied van Tyrus vertrokken was, kwam Hij door Sidon naar de zee van Galilea, midden in het gebied van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136410492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8" name="Tekstvak 7"/>
          <p:cNvSpPr txBox="1"/>
          <p:nvPr/>
        </p:nvSpPr>
        <p:spPr>
          <a:xfrm>
            <a:off x="11539" y="2780928"/>
            <a:ext cx="9132788" cy="120032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LET OP: WAAR GAAT HET HIER OVER</a:t>
            </a:r>
            <a:r>
              <a:rPr lang="nl-NL" sz="2400" b="1" dirty="0" smtClean="0">
                <a:latin typeface="Verdana" panose="020B0604030504040204" pitchFamily="34" charset="0"/>
                <a:ea typeface="Verdana" panose="020B0604030504040204" pitchFamily="34" charset="0"/>
                <a:cs typeface="Verdana" panose="020B0604030504040204" pitchFamily="34" charset="0"/>
              </a:rPr>
              <a:t>?</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Dit is de context van het vervolg!</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14064" y="3990543"/>
            <a:ext cx="9132788" cy="224676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Niet over </a:t>
            </a:r>
            <a:r>
              <a:rPr lang="nl-NL" sz="2000" b="1" dirty="0" err="1" smtClean="0">
                <a:latin typeface="Verdana" panose="020B0604030504040204" pitchFamily="34" charset="0"/>
                <a:ea typeface="Verdana" panose="020B0604030504040204" pitchFamily="34" charset="0"/>
                <a:cs typeface="Verdana" panose="020B0604030504040204" pitchFamily="34" charset="0"/>
              </a:rPr>
              <a:t>kasjroet</a:t>
            </a:r>
            <a:r>
              <a:rPr lang="nl-NL" sz="2000" b="1" dirty="0" smtClean="0">
                <a:latin typeface="Verdana" panose="020B0604030504040204" pitchFamily="34" charset="0"/>
                <a:ea typeface="Verdana" panose="020B0604030504040204" pitchFamily="34" charset="0"/>
                <a:cs typeface="Verdana" panose="020B0604030504040204" pitchFamily="34" charset="0"/>
              </a:rPr>
              <a:t>,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maar </a:t>
            </a:r>
            <a:r>
              <a:rPr lang="nl-NL" sz="2000" b="1" dirty="0" smtClean="0">
                <a:latin typeface="Verdana" panose="020B0604030504040204" pitchFamily="34" charset="0"/>
                <a:ea typeface="Verdana" panose="020B0604030504040204" pitchFamily="34" charset="0"/>
                <a:cs typeface="Verdana" panose="020B0604030504040204" pitchFamily="34" charset="0"/>
              </a:rPr>
              <a:t>over </a:t>
            </a:r>
            <a:r>
              <a:rPr lang="nl-NL" sz="2000" b="1" dirty="0" err="1" smtClean="0">
                <a:latin typeface="Verdana" panose="020B0604030504040204" pitchFamily="34" charset="0"/>
                <a:ea typeface="Verdana" panose="020B0604030504040204" pitchFamily="34" charset="0"/>
                <a:cs typeface="Verdana" panose="020B0604030504040204" pitchFamily="34" charset="0"/>
              </a:rPr>
              <a:t>tohar</a:t>
            </a:r>
            <a:r>
              <a:rPr lang="nl-NL" sz="2000" b="1" dirty="0" smtClean="0">
                <a:latin typeface="Verdana" panose="020B0604030504040204" pitchFamily="34" charset="0"/>
                <a:ea typeface="Verdana" panose="020B0604030504040204" pitchFamily="34" charset="0"/>
                <a:cs typeface="Verdana" panose="020B0604030504040204" pitchFamily="34" charset="0"/>
              </a:rPr>
              <a:t>.</a:t>
            </a:r>
          </a:p>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Niet </a:t>
            </a:r>
            <a:r>
              <a:rPr lang="nl-NL" sz="2000" b="1" dirty="0" smtClean="0">
                <a:latin typeface="Verdana" panose="020B0604030504040204" pitchFamily="34" charset="0"/>
                <a:ea typeface="Verdana" panose="020B0604030504040204" pitchFamily="34" charset="0"/>
                <a:cs typeface="Verdana" panose="020B0604030504040204" pitchFamily="34" charset="0"/>
              </a:rPr>
              <a:t>over rein- </a:t>
            </a:r>
            <a:r>
              <a:rPr lang="nl-NL" sz="2000" b="1" dirty="0" smtClean="0">
                <a:latin typeface="Verdana" panose="020B0604030504040204" pitchFamily="34" charset="0"/>
                <a:ea typeface="Verdana" panose="020B0604030504040204" pitchFamily="34" charset="0"/>
                <a:cs typeface="Verdana" panose="020B0604030504040204" pitchFamily="34" charset="0"/>
              </a:rPr>
              <a:t>of onrein voedsel,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maar rituele reinheid</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vanuit de mondelinge Wet</a:t>
            </a:r>
          </a:p>
          <a:p>
            <a:pPr algn="ct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251720" y="4492704"/>
            <a:ext cx="1800000" cy="1323439"/>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DIT IS DE CONTEXT!</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kstvak 10"/>
          <p:cNvSpPr txBox="1"/>
          <p:nvPr/>
        </p:nvSpPr>
        <p:spPr>
          <a:xfrm>
            <a:off x="7092480" y="4492704"/>
            <a:ext cx="1800000" cy="1323439"/>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DIT IS DE CONTEXT!</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44358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643253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de ​Farizeeën​ verzamelden zich bij Hem met sommige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de 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die van Jeruzalem gekomen waren.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onreine, dat is ongewassen, handen hun brood aten –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der ouden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volgens overlevering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houden, bijvoorbeeld het onderdompelen van ​bekers​ en kannen en koperwerk,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vroegen de ​Farizeeën​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de overlevering der ouden, maar eten zij met onreine handen hun brood?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geprofeteerd, zoals er geschreven staat: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Dit volk eert Mij met de lippen, maar hun ​hart​ is verre van Mij.</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Tevergeefs eren zij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omdat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leringen leren, die geboden van mensen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verwaarloost het gebod Gods en houdt u aan de overlevering der mensen.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Het gebod Gods stelt gij wel fraai buiten werking om úw overlevering in stand te 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​Mozes​ heeft gezegd: Eer uw vader en uw moeder, en: Wie vader of moeder vervloekt, zal de dood sterven.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korban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zo maakt gij het woord Gods krachteloos door uw overlevering, die gij overgeleverd hebt. En dergelijke dingen doet gij vele.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​onrein​ maken, maar hetgeen uit de mens naar buiten komt, dat is het, wat hem ​onrein​ maakt.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 vrouw</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doofstomme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2890992880"/>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pic>
        <p:nvPicPr>
          <p:cNvPr id="1026" name="Picture 2" descr="http://www.brogilbert.org/tradition/tradition-hands.jpg"/>
          <p:cNvPicPr>
            <a:picLocks noChangeAspect="1" noChangeArrowheads="1"/>
          </p:cNvPicPr>
          <p:nvPr/>
        </p:nvPicPr>
        <p:blipFill rotWithShape="1">
          <a:blip r:embed="rId3">
            <a:extLst>
              <a:ext uri="{28A0092B-C50C-407E-A947-70E740481C1C}">
                <a14:useLocalDpi xmlns:a14="http://schemas.microsoft.com/office/drawing/2010/main" val="0"/>
              </a:ext>
            </a:extLst>
          </a:blip>
          <a:srcRect l="85" t="14612" r="2195" b="27099"/>
          <a:stretch/>
        </p:blipFill>
        <p:spPr bwMode="auto">
          <a:xfrm>
            <a:off x="-17931" y="2806328"/>
            <a:ext cx="9166561" cy="363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4716016" y="2492896"/>
            <a:ext cx="4356000" cy="58477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he-IL" sz="3200" b="1" dirty="0">
                <a:cs typeface="+mj-cs"/>
              </a:rPr>
              <a:t>נטילת ידיים</a:t>
            </a:r>
            <a:r>
              <a:rPr lang="nl-NL" sz="3200" b="1" dirty="0" smtClean="0">
                <a:solidFill>
                  <a:schemeClr val="bg1"/>
                </a:solidFill>
                <a:cs typeface="+mj-cs"/>
              </a:rPr>
              <a:t> </a:t>
            </a:r>
            <a:r>
              <a:rPr lang="nl-NL" sz="2000" b="1" dirty="0" smtClean="0">
                <a:solidFill>
                  <a:schemeClr val="bg1"/>
                </a:solidFill>
                <a:cs typeface="+mj-cs"/>
              </a:rPr>
              <a: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tilat</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jadajim</a:t>
            </a:r>
            <a:endParaRPr lang="nl-NL" sz="2000" b="1" dirty="0">
              <a:solidFill>
                <a:schemeClr val="bg1"/>
              </a:solidFill>
              <a:cs typeface="+mj-cs"/>
            </a:endParaRPr>
          </a:p>
        </p:txBody>
      </p:sp>
      <p:sp>
        <p:nvSpPr>
          <p:cNvPr id="6" name="Rechthoek 5"/>
          <p:cNvSpPr/>
          <p:nvPr/>
        </p:nvSpPr>
        <p:spPr>
          <a:xfrm>
            <a:off x="35496" y="2780928"/>
            <a:ext cx="2628000" cy="2308324"/>
          </a:xfrm>
          <a:prstGeom prst="rect">
            <a:avLst/>
          </a:prstGeom>
        </p:spPr>
        <p:txBody>
          <a:bodyPr>
            <a:spAutoFit/>
          </a:bodyPr>
          <a:lstStyle/>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Deut.8:10 “Gij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zult eten en verzadigd worden en de </a:t>
            </a:r>
            <a:r>
              <a:rPr lang="nl-NL" i="1"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uw God, prijzen om het goede land dat Hij u gaf</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NIETS OVER HANDEN WASSEN!</a:t>
            </a:r>
            <a:endPar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4716016" y="4653320"/>
            <a:ext cx="4356000" cy="176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b="1" i="1" dirty="0" err="1" smtClean="0">
                <a:latin typeface="Verdana" panose="020B0604030504040204" pitchFamily="34" charset="0"/>
                <a:ea typeface="Verdana" panose="020B0604030504040204" pitchFamily="34" charset="0"/>
                <a:cs typeface="Verdana" panose="020B0604030504040204" pitchFamily="34" charset="0"/>
              </a:rPr>
              <a:t>Misjna</a:t>
            </a:r>
            <a:r>
              <a:rPr lang="nl-NL" sz="2000" b="1" i="1" dirty="0" smtClean="0">
                <a:latin typeface="Verdana" panose="020B0604030504040204" pitchFamily="34" charset="0"/>
                <a:ea typeface="Verdana" panose="020B0604030504040204" pitchFamily="34" charset="0"/>
                <a:cs typeface="Verdana" panose="020B0604030504040204" pitchFamily="34" charset="0"/>
              </a:rPr>
              <a:t> </a:t>
            </a:r>
            <a:r>
              <a:rPr lang="nl-NL" sz="2000" b="1" i="1" dirty="0" err="1" smtClean="0">
                <a:latin typeface="Verdana" panose="020B0604030504040204" pitchFamily="34" charset="0"/>
                <a:ea typeface="Verdana" panose="020B0604030504040204" pitchFamily="34" charset="0"/>
                <a:cs typeface="Verdana" panose="020B0604030504040204" pitchFamily="34" charset="0"/>
              </a:rPr>
              <a:t>tractaat</a:t>
            </a:r>
            <a:r>
              <a:rPr lang="nl-NL" sz="2000" b="1" i="1" dirty="0">
                <a:latin typeface="Verdana" panose="020B0604030504040204" pitchFamily="34" charset="0"/>
                <a:ea typeface="Verdana" panose="020B0604030504040204" pitchFamily="34" charset="0"/>
                <a:cs typeface="Verdana" panose="020B0604030504040204" pitchFamily="34" charset="0"/>
              </a:rPr>
              <a:t> </a:t>
            </a:r>
            <a:r>
              <a:rPr lang="nl-NL" sz="2000" b="1" i="1" dirty="0" err="1" smtClean="0">
                <a:latin typeface="Verdana" panose="020B0604030504040204" pitchFamily="34" charset="0"/>
                <a:ea typeface="Verdana" panose="020B0604030504040204" pitchFamily="34" charset="0"/>
                <a:cs typeface="Verdana" panose="020B0604030504040204" pitchFamily="34" charset="0"/>
              </a:rPr>
              <a:t>Jadajim</a:t>
            </a:r>
            <a:endParaRPr lang="nl-NL" sz="2000" b="1" i="1"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Rabbi </a:t>
            </a:r>
            <a:r>
              <a:rPr lang="nl-NL" sz="2000" dirty="0" err="1" smtClean="0">
                <a:latin typeface="Verdana" panose="020B0604030504040204" pitchFamily="34" charset="0"/>
                <a:ea typeface="Verdana" panose="020B0604030504040204" pitchFamily="34" charset="0"/>
                <a:cs typeface="Verdana" panose="020B0604030504040204" pitchFamily="34" charset="0"/>
              </a:rPr>
              <a:t>Jehoeda</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Hanassi</a:t>
            </a:r>
            <a:r>
              <a:rPr lang="nl-NL" sz="2000" dirty="0" smtClean="0">
                <a:latin typeface="Verdana" panose="020B0604030504040204" pitchFamily="34" charset="0"/>
                <a:ea typeface="Verdana" panose="020B0604030504040204" pitchFamily="34" charset="0"/>
                <a:cs typeface="Verdana" panose="020B0604030504040204" pitchFamily="34" charset="0"/>
              </a:rPr>
              <a:t>, Patriarch van Galilea, ordende rond 200 na Chr.  deze tot een systematisch geheel.</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b="1" i="1" dirty="0" smtClean="0">
              <a:latin typeface="Verdana" panose="020B0604030504040204" pitchFamily="34" charset="0"/>
              <a:ea typeface="Verdana" panose="020B0604030504040204" pitchFamily="34" charset="0"/>
              <a:cs typeface="Verdana" panose="020B0604030504040204" pitchFamily="34" charset="0"/>
            </a:endParaRPr>
          </a:p>
          <a:p>
            <a:endParaRPr lang="nl-NL" sz="20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5278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5"/>
            <a:ext cx="9144000" cy="568800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​Farizeeën​ verzamelden zich bij Hem met sommige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de 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Jeruzalem gekomen waren.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onreine, dat is ongewassen, handen hun brood aten –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de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der 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volgens overlevering houden, bijvoorbeeld het onderdompelen van ​bekers​ en kannen en koperwerk,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vroegen de ​Farizeeën​ 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overlevering der ouden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maar eten zij met onreine </a:t>
            </a:r>
            <a:r>
              <a:rPr lang="el-GR" b="1" i="1" dirty="0">
                <a:solidFill>
                  <a:schemeClr val="bg1"/>
                </a:solidFill>
                <a:latin typeface="Verdana" panose="020B0604030504040204" pitchFamily="34" charset="0"/>
                <a:ea typeface="Verdana" panose="020B0604030504040204" pitchFamily="34" charset="0"/>
                <a:cs typeface="Verdana" panose="020B0604030504040204" pitchFamily="34" charset="0"/>
              </a:rPr>
              <a:t>[κοιναῖς /</a:t>
            </a:r>
            <a:r>
              <a:rPr lang="el-GR"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i="1" dirty="0" err="1">
                <a:solidFill>
                  <a:schemeClr val="bg1"/>
                </a:solidFill>
                <a:latin typeface="Verdana" panose="020B0604030504040204" pitchFamily="34" charset="0"/>
                <a:ea typeface="Verdana" panose="020B0604030504040204" pitchFamily="34" charset="0"/>
                <a:cs typeface="Verdana" panose="020B0604030504040204" pitchFamily="34" charset="0"/>
              </a:rPr>
              <a:t>koinais</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hun brood?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geprofeteerd, zoals er geschreven staat: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Dit volk eert Mij met de lippen, maar hun ​hart​ is verre van Mij.</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Tevergeefs eren zij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omdat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leringen leren, die geboden van mensen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verwaarloost het gebod Gods en houdt u aan de overlevering der mensen.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Het gebod Gods stelt gij wel fraai buiten werking om úw overlevering in stand te 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​Mozes​ heeft gezegd: Eer uw vader en uw moeder, en: Wie vader of moeder vervloekt, zal de dood sterven.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korban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zo maakt gij het woord Gods krachteloos door uw overlevering, die gij overgeleverd hebt. En dergelijke dingen doet gij vele.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 vrouw</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doofstomme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880161236"/>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5" name="Rechthoek 4"/>
          <p:cNvSpPr/>
          <p:nvPr/>
        </p:nvSpPr>
        <p:spPr>
          <a:xfrm>
            <a:off x="35496" y="3297178"/>
            <a:ext cx="9144000" cy="79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l-GR"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κοιναῖς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koinais</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strike="sngStrike"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onrein,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gemeenschappelijk maken, gewoon maken, profaan maken, ontheiligen, verontreinigen.</a:t>
            </a:r>
          </a:p>
          <a:p>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5496" y="4161274"/>
            <a:ext cx="9144000"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 staat niet:</a:t>
            </a:r>
          </a:p>
          <a:p>
            <a:r>
              <a:rPr lang="el-GR" sz="2000" b="1" dirty="0" smtClean="0">
                <a:latin typeface="Verdana" panose="020B0604030504040204" pitchFamily="34" charset="0"/>
                <a:ea typeface="Verdana" panose="020B0604030504040204" pitchFamily="34" charset="0"/>
                <a:cs typeface="Verdana" panose="020B0604030504040204" pitchFamily="34" charset="0"/>
              </a:rPr>
              <a:t>ἀκάθαρτος</a:t>
            </a:r>
            <a:r>
              <a:rPr lang="nl-NL" sz="2000" b="1" dirty="0" smtClean="0">
                <a:latin typeface="Verdana" panose="020B0604030504040204" pitchFamily="34" charset="0"/>
                <a:ea typeface="Verdana" panose="020B0604030504040204" pitchFamily="34" charset="0"/>
                <a:cs typeface="Verdana" panose="020B0604030504040204" pitchFamily="34" charset="0"/>
              </a:rPr>
              <a:t> – </a:t>
            </a:r>
            <a:r>
              <a:rPr lang="nl-NL" sz="2000" b="1" dirty="0" err="1" smtClean="0">
                <a:latin typeface="Verdana" panose="020B0604030504040204" pitchFamily="34" charset="0"/>
                <a:ea typeface="Verdana" panose="020B0604030504040204" pitchFamily="34" charset="0"/>
                <a:cs typeface="Verdana" panose="020B0604030504040204" pitchFamily="34" charset="0"/>
              </a:rPr>
              <a:t>akathartos</a:t>
            </a:r>
            <a:r>
              <a:rPr lang="nl-NL" sz="2000" b="1" dirty="0" smtClean="0">
                <a:latin typeface="Verdana" panose="020B0604030504040204" pitchFamily="34" charset="0"/>
                <a:ea typeface="Verdana" panose="020B0604030504040204" pitchFamily="34" charset="0"/>
                <a:cs typeface="Verdana" panose="020B0604030504040204" pitchFamily="34" charset="0"/>
              </a:rPr>
              <a:t>: onrein</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14287" y="1628800"/>
            <a:ext cx="9144000" cy="163121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OVERLEVERING DER OUDEN</a:t>
            </a:r>
          </a:p>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Dit is geen gebod van de Allerhoogste, dit is overlevering.</a:t>
            </a:r>
          </a:p>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Farizeeën onderwezen dat rein voedsel ontheiligd kon worden door contact met het onheilige. </a:t>
            </a:r>
          </a:p>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(zie ook het laken van Petrus) </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4870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rot="3221439">
            <a:off x="1907704" y="548680"/>
            <a:ext cx="5040000" cy="5040000"/>
          </a:xfrm>
          <a:prstGeom prst="ellipse">
            <a:avLst/>
          </a:prstGeom>
          <a:noFill/>
          <a:ln>
            <a:noFill/>
          </a:ln>
        </p:spPr>
        <p:style>
          <a:lnRef idx="0">
            <a:schemeClr val="accent2"/>
          </a:lnRef>
          <a:fillRef idx="3">
            <a:schemeClr val="accent2"/>
          </a:fillRef>
          <a:effectRef idx="3">
            <a:schemeClr val="accent2"/>
          </a:effectRef>
          <a:fontRef idx="minor">
            <a:schemeClr val="lt1"/>
          </a:fontRef>
        </p:style>
        <p:txBody>
          <a:bodyPr wrap="square" rtlCol="0">
            <a:prstTxWarp prst="textCircle">
              <a:avLst/>
            </a:prstTxWarp>
            <a:spAutoFit/>
          </a:bodyPr>
          <a:lstStyle/>
          <a:p>
            <a:r>
              <a:rPr lang="el-GR" sz="44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κοιναῖς </a:t>
            </a:r>
            <a:r>
              <a:rPr lang="nl-NL" sz="4400" b="1" i="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l-GR" sz="44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44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KOINAIS: gemeenschappelijk gewoon, profaan, onheilig, verontreinigd, de wereld</a:t>
            </a:r>
          </a:p>
          <a:p>
            <a:pPr algn="ctr"/>
            <a:endParaRPr lang="nl-NL" sz="4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249293454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5" name="Tekstvak 4"/>
          <p:cNvSpPr txBox="1"/>
          <p:nvPr/>
        </p:nvSpPr>
        <p:spPr>
          <a:xfrm>
            <a:off x="2627784" y="1268760"/>
            <a:ext cx="3600000" cy="360000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Het Koninkrijk van God</a:t>
            </a:r>
          </a:p>
          <a:p>
            <a:pPr algn="ctr"/>
            <a:r>
              <a:rPr lang="nl-NL" sz="2400" b="1" dirty="0">
                <a:latin typeface="Verdana" panose="020B0604030504040204" pitchFamily="34" charset="0"/>
                <a:ea typeface="Verdana" panose="020B0604030504040204" pitchFamily="34" charset="0"/>
                <a:cs typeface="Verdana" panose="020B0604030504040204" pitchFamily="34" charset="0"/>
              </a:rPr>
              <a:t>a</a:t>
            </a:r>
            <a:r>
              <a:rPr lang="nl-NL" sz="2400" b="1" dirty="0" smtClean="0">
                <a:latin typeface="Verdana" panose="020B0604030504040204" pitchFamily="34" charset="0"/>
                <a:ea typeface="Verdana" panose="020B0604030504040204" pitchFamily="34" charset="0"/>
                <a:cs typeface="Verdana" panose="020B0604030504040204" pitchFamily="34" charset="0"/>
              </a:rPr>
              <a:t>part gezet</a:t>
            </a:r>
          </a:p>
          <a:p>
            <a:pPr algn="ctr"/>
            <a:r>
              <a:rPr lang="nl-NL" sz="2400" b="1" dirty="0">
                <a:latin typeface="Verdana" panose="020B0604030504040204" pitchFamily="34" charset="0"/>
                <a:ea typeface="Verdana" panose="020B0604030504040204" pitchFamily="34" charset="0"/>
                <a:cs typeface="Verdana" panose="020B0604030504040204" pitchFamily="34" charset="0"/>
              </a:rPr>
              <a:t>g</a:t>
            </a:r>
            <a:r>
              <a:rPr lang="nl-NL" sz="2400" b="1" dirty="0" smtClean="0">
                <a:latin typeface="Verdana" panose="020B0604030504040204" pitchFamily="34" charset="0"/>
                <a:ea typeface="Verdana" panose="020B0604030504040204" pitchFamily="34" charset="0"/>
                <a:cs typeface="Verdana" panose="020B0604030504040204" pitchFamily="34" charset="0"/>
              </a:rPr>
              <a:t>eheiligd</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67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7" fill="hold">
                                          <p:stCondLst>
                                            <p:cond delay="0"/>
                                          </p:stCondLst>
                                        </p:cTn>
                                        <p:tgtEl>
                                          <p:spTgt spid="6"/>
                                        </p:tgtEl>
                                        <p:attrNameLst>
                                          <p:attrName>style.rotation</p:attrName>
                                        </p:attrNameLst>
                                      </p:cBhvr>
                                      <p:to>
                                        <p:strVal val="-45.0"/>
                                      </p:to>
                                    </p:set>
                                    <p:anim calcmode="lin" valueType="num">
                                      <p:cBhvr>
                                        <p:cTn id="12"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691200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​Farizeeën​ verzamelden zich bij Hem met sommige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de 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Jeruzalem gekomen waren.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onreine, dat is ongewassen, handen hun brood aten –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de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der 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volgens overlevering houden, bijvoorbeeld het onderdompelen van ​bekers​ en kannen en koperwerk,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vroegen de ​Farizeeën​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de overlevering der ouden, maar eten zij met onreine handen hun brood? </a:t>
            </a:r>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gepro-feteerd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zoals er geschreven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staat</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volk eert Mij met de lippen, maar hun ​hart​ is verre van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a:t>
            </a:r>
            <a:r>
              <a:rPr lang="nl-NL"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Tevergeefs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eren zij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omdat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zij leringen leren, die geboden van mensen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verwaarloost het gebod Gods en houdt u aan de overlevering der mensen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Het gebod Gods stelt gij wel fraai buiten werking om úw overlevering in stand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 houden.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​Mozes​ heeft gezegd: Eer uw vader en uw moeder, en: Wie vader of moeder vervloekt, zal de dood sterven.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korban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zo maakt gij het woord Gods krachteloos door uw overlevering, die gij overgeleverd hebt. En dergelijke dingen doet gij vele.</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 vrouw</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drijven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doofstomme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33401093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6" name="Tekstvak 5"/>
          <p:cNvSpPr txBox="1"/>
          <p:nvPr/>
        </p:nvSpPr>
        <p:spPr>
          <a:xfrm>
            <a:off x="-2604" y="4581128"/>
            <a:ext cx="9132788" cy="92333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dirty="0">
                <a:latin typeface="Verdana" panose="020B0604030504040204" pitchFamily="34" charset="0"/>
                <a:ea typeface="Verdana" panose="020B0604030504040204" pitchFamily="34" charset="0"/>
                <a:cs typeface="Verdana" panose="020B0604030504040204" pitchFamily="34" charset="0"/>
              </a:rPr>
              <a:t>En de </a:t>
            </a:r>
            <a:r>
              <a:rPr lang="nl-NL" dirty="0" err="1">
                <a:latin typeface="Verdana" panose="020B0604030504040204" pitchFamily="34" charset="0"/>
                <a:ea typeface="Verdana" panose="020B0604030504040204" pitchFamily="34" charset="0"/>
                <a:cs typeface="Verdana" panose="020B0604030504040204" pitchFamily="34" charset="0"/>
              </a:rPr>
              <a:t>Here</a:t>
            </a:r>
            <a:r>
              <a:rPr lang="nl-NL" dirty="0">
                <a:latin typeface="Verdana" panose="020B0604030504040204" pitchFamily="34" charset="0"/>
                <a:ea typeface="Verdana" panose="020B0604030504040204" pitchFamily="34" charset="0"/>
                <a:cs typeface="Verdana" panose="020B0604030504040204" pitchFamily="34" charset="0"/>
              </a:rPr>
              <a:t> </a:t>
            </a:r>
            <a:r>
              <a:rPr lang="nl-NL" dirty="0" err="1">
                <a:latin typeface="Verdana" panose="020B0604030504040204" pitchFamily="34" charset="0"/>
                <a:ea typeface="Verdana" panose="020B0604030504040204" pitchFamily="34" charset="0"/>
                <a:cs typeface="Verdana" panose="020B0604030504040204" pitchFamily="34" charset="0"/>
              </a:rPr>
              <a:t>zeide</a:t>
            </a:r>
            <a:r>
              <a:rPr lang="nl-NL" dirty="0">
                <a:latin typeface="Verdana" panose="020B0604030504040204" pitchFamily="34" charset="0"/>
                <a:ea typeface="Verdana" panose="020B0604030504040204" pitchFamily="34" charset="0"/>
                <a:cs typeface="Verdana" panose="020B0604030504040204" pitchFamily="34" charset="0"/>
              </a:rPr>
              <a:t>: Omdat dit volk Mij slechts met woorden nadert en met zijn lippen eert, terwijl het zijn ​hart​ verre van Mij houdt, en hun ​ontzag​ voor Mij een aangeleerd gebod van mensen is, </a:t>
            </a:r>
            <a:r>
              <a:rPr lang="nl-NL" dirty="0" smtClean="0">
                <a:latin typeface="Verdana" panose="020B0604030504040204" pitchFamily="34" charset="0"/>
                <a:ea typeface="Verdana" panose="020B0604030504040204" pitchFamily="34" charset="0"/>
                <a:cs typeface="Verdana" panose="020B0604030504040204" pitchFamily="34" charset="0"/>
              </a:rPr>
              <a:t>(Jes.29:13)</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2604" y="5517232"/>
            <a:ext cx="9132788" cy="97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EXTRINSIEK</a:t>
            </a:r>
            <a:r>
              <a:rPr lang="nl-NL" sz="4000" b="1" dirty="0" smtClean="0">
                <a:latin typeface="Verdana" panose="020B0604030504040204" pitchFamily="34" charset="0"/>
                <a:ea typeface="Verdana" panose="020B0604030504040204" pitchFamily="34" charset="0"/>
                <a:cs typeface="Verdana" panose="020B0604030504040204" pitchFamily="34" charset="0"/>
                <a:sym typeface="Wingdings"/>
              </a:rPr>
              <a:t>INTRINSIEK</a:t>
            </a: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193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5517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715" y="260648"/>
            <a:ext cx="577215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el 4"/>
          <p:cNvGraphicFramePr>
            <a:graphicFrameLocks noGrp="1"/>
          </p:cNvGraphicFramePr>
          <p:nvPr>
            <p:extLst>
              <p:ext uri="{D42A27DB-BD31-4B8C-83A1-F6EECF244321}">
                <p14:modId xmlns:p14="http://schemas.microsoft.com/office/powerpoint/2010/main" val="228597089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2604" y="5517232"/>
            <a:ext cx="9132788" cy="97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EXTRINSIEK</a:t>
            </a:r>
            <a:r>
              <a:rPr lang="nl-NL" sz="4000" b="1" dirty="0" smtClean="0">
                <a:latin typeface="Verdana" panose="020B0604030504040204" pitchFamily="34" charset="0"/>
                <a:ea typeface="Verdana" panose="020B0604030504040204" pitchFamily="34" charset="0"/>
                <a:cs typeface="Verdana" panose="020B0604030504040204" pitchFamily="34" charset="0"/>
                <a:sym typeface="Wingdings"/>
              </a:rPr>
              <a:t>INTRINSIEK</a:t>
            </a: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pic>
        <p:nvPicPr>
          <p:cNvPr id="17" name="Picture 7" descr="Afbeeldingsresultaat voor red 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013750">
            <a:off x="2555602" y="908546"/>
            <a:ext cx="1391396" cy="13913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Afbeeldingsresultaat voor red 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074850">
            <a:off x="5218936" y="2597892"/>
            <a:ext cx="1391396" cy="13913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Afbeeldingsresultaat voor red 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692304">
            <a:off x="5219203" y="907317"/>
            <a:ext cx="1391396" cy="13913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Afbeeldingsresultaat voor red 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81745">
            <a:off x="2564110" y="2616834"/>
            <a:ext cx="1391396" cy="1391396"/>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p:cNvSpPr txBox="1"/>
          <p:nvPr/>
        </p:nvSpPr>
        <p:spPr>
          <a:xfrm>
            <a:off x="3131840" y="2237963"/>
            <a:ext cx="2840829" cy="830997"/>
          </a:xfrm>
          <a:prstGeom prst="rect">
            <a:avLst/>
          </a:prstGeom>
          <a:noFill/>
        </p:spPr>
        <p:txBody>
          <a:bodyPr wrap="square" rtlCol="0">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VERTROUWEN</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LIEFDE</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639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85" y="2470398"/>
            <a:ext cx="3425825"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420888"/>
            <a:ext cx="344487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828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p:cTn id="7" dur="500" fill="hold"/>
                                        <p:tgtEl>
                                          <p:spTgt spid="16395"/>
                                        </p:tgtEl>
                                        <p:attrNameLst>
                                          <p:attrName>ppt_w</p:attrName>
                                        </p:attrNameLst>
                                      </p:cBhvr>
                                      <p:tavLst>
                                        <p:tav tm="0">
                                          <p:val>
                                            <p:fltVal val="0"/>
                                          </p:val>
                                        </p:tav>
                                        <p:tav tm="100000">
                                          <p:val>
                                            <p:strVal val="#ppt_w"/>
                                          </p:val>
                                        </p:tav>
                                      </p:tavLst>
                                    </p:anim>
                                    <p:anim calcmode="lin" valueType="num">
                                      <p:cBhvr>
                                        <p:cTn id="8" dur="500" fill="hold"/>
                                        <p:tgtEl>
                                          <p:spTgt spid="1639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396"/>
                                        </p:tgtEl>
                                        <p:attrNameLst>
                                          <p:attrName>style.visibility</p:attrName>
                                        </p:attrNameLst>
                                      </p:cBhvr>
                                      <p:to>
                                        <p:strVal val="visible"/>
                                      </p:to>
                                    </p:set>
                                    <p:anim calcmode="lin" valueType="num">
                                      <p:cBhvr>
                                        <p:cTn id="13" dur="500" fill="hold"/>
                                        <p:tgtEl>
                                          <p:spTgt spid="16396"/>
                                        </p:tgtEl>
                                        <p:attrNameLst>
                                          <p:attrName>ppt_w</p:attrName>
                                        </p:attrNameLst>
                                      </p:cBhvr>
                                      <p:tavLst>
                                        <p:tav tm="0">
                                          <p:val>
                                            <p:fltVal val="0"/>
                                          </p:val>
                                        </p:tav>
                                        <p:tav tm="100000">
                                          <p:val>
                                            <p:strVal val="#ppt_w"/>
                                          </p:val>
                                        </p:tav>
                                      </p:tavLst>
                                    </p:anim>
                                    <p:anim calcmode="lin" valueType="num">
                                      <p:cBhvr>
                                        <p:cTn id="14" dur="500" fill="hold"/>
                                        <p:tgtEl>
                                          <p:spTgt spid="1639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2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588" y="116632"/>
            <a:ext cx="9144000" cy="676800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​Farizeeën​ verzamelden zich bij Hem met sommige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de 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Jeruzalem gekomen waren.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onreine, dat is ongewassen, handen hun brood aten –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de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der 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volgens overlevering houden, bijvoorbeeld het onderdompelen van ​bekers​ en kannen en koperwerk,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vroegen de ​Farizeeën​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de overlevering der ouden, maar eten zij met onreine handen hun brood? </a:t>
            </a:r>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gepro-feteerd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zoals er geschreven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staat</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volk eert Mij met de lippen, maar hun ​hart​ is verre van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a:t>
            </a:r>
            <a:r>
              <a:rPr lang="nl-NL"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Tevergeefs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eren zij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omdat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zij leringen leren, die geboden van mensen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verwaarloost het gebod Gods en houdt u aan de overlevering der mensen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Het gebod Gods stelt gij wel fraai buiten werking om úw overlevering in stand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 houden.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​Mozes​ heeft gezegd: Eer uw vader en uw moeder, en: Wie vader of moeder vervloekt, zal de dood sterven.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korban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zo maakt gij het woord Gods krachteloos door uw overlevering, die gij overgeleverd hebt. En dergelijke dingen doet gij vele.</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 vrouw</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drijven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doofstomme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terstond</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4722567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7" y="4653344"/>
            <a:ext cx="9353569"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971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7294305"/>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​Farizeeën​ verzamelden zich bij Hem met sommige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de 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Jeruzalem gekomen waren.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onreine, dat is ongewassen, handen hun brood aten –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de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der 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volgens overlevering houden, bijvoorbeeld het onderdompelen van ​bekers​ en kannen en koperwerk,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vroegen de ​Farizeeën​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de overlevering der ouden, maar eten zij met onreine handen hun brood? </a:t>
            </a:r>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gepro-feteerd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zoals er geschreven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staat: Dit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volk eert Mij met de lippen, maar hun ​hart​ is verre van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Tevergeefs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eren zij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omdat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zij leringen leren, die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geboden van mensen</a:t>
            </a:r>
            <a:r>
              <a:rPr lang="nl-NL"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verwaarloost </a:t>
            </a:r>
            <a:r>
              <a:rPr lang="nl-NL" b="1" dirty="0">
                <a:solidFill>
                  <a:srgbClr val="00B0F0"/>
                </a:solidFill>
                <a:latin typeface="Verdana" panose="020B0604030504040204" pitchFamily="34" charset="0"/>
                <a:ea typeface="Verdana" panose="020B0604030504040204" pitchFamily="34" charset="0"/>
                <a:cs typeface="Verdana" panose="020B0604030504040204" pitchFamily="34" charset="0"/>
              </a:rPr>
              <a:t>het gebod Gods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houdt u aan de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overlevering der mensen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b="1" dirty="0">
                <a:solidFill>
                  <a:srgbClr val="00B0F0"/>
                </a:solidFill>
                <a:latin typeface="Verdana" panose="020B0604030504040204" pitchFamily="34" charset="0"/>
                <a:ea typeface="Verdana" panose="020B0604030504040204" pitchFamily="34" charset="0"/>
                <a:cs typeface="Verdana" panose="020B0604030504040204" pitchFamily="34" charset="0"/>
              </a:rPr>
              <a:t>Het gebod Gods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stelt gij wel fraai buiten werking om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úw overlevering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 stand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 houden. </a:t>
            </a:r>
            <a:r>
              <a:rPr lang="nl-NL" baseline="30000" dirty="0" smtClean="0">
                <a:solidFill>
                  <a:srgbClr val="92D050"/>
                </a:solidFill>
                <a:latin typeface="Verdana" panose="020B0604030504040204" pitchFamily="34" charset="0"/>
                <a:ea typeface="Verdana" panose="020B0604030504040204" pitchFamily="34" charset="0"/>
                <a:cs typeface="Verdana" panose="020B0604030504040204" pitchFamily="34" charset="0"/>
              </a:rPr>
              <a:t>10</a:t>
            </a:r>
            <a:r>
              <a:rPr lang="nl-NL" dirty="0" smtClean="0">
                <a:solidFill>
                  <a:srgbClr val="92D050"/>
                </a:solidFill>
                <a:latin typeface="Verdana" panose="020B0604030504040204" pitchFamily="34" charset="0"/>
                <a:ea typeface="Verdana" panose="020B0604030504040204" pitchFamily="34" charset="0"/>
                <a:cs typeface="Verdana" panose="020B0604030504040204" pitchFamily="34" charset="0"/>
              </a:rPr>
              <a:t>Want </a:t>
            </a:r>
            <a:r>
              <a:rPr lang="nl-NL" dirty="0">
                <a:solidFill>
                  <a:srgbClr val="92D050"/>
                </a:solidFill>
                <a:latin typeface="Verdana" panose="020B0604030504040204" pitchFamily="34" charset="0"/>
                <a:ea typeface="Verdana" panose="020B0604030504040204" pitchFamily="34" charset="0"/>
                <a:cs typeface="Verdana" panose="020B0604030504040204" pitchFamily="34" charset="0"/>
              </a:rPr>
              <a:t>​</a:t>
            </a:r>
            <a:r>
              <a:rPr lang="nl-NL" b="1" dirty="0">
                <a:solidFill>
                  <a:srgbClr val="92D050"/>
                </a:solidFill>
                <a:latin typeface="Verdana" panose="020B0604030504040204" pitchFamily="34" charset="0"/>
                <a:ea typeface="Verdana" panose="020B0604030504040204" pitchFamily="34" charset="0"/>
                <a:cs typeface="Verdana" panose="020B0604030504040204" pitchFamily="34" charset="0"/>
              </a:rPr>
              <a:t>Mozes</a:t>
            </a:r>
            <a:r>
              <a:rPr lang="nl-NL" dirty="0">
                <a:solidFill>
                  <a:srgbClr val="92D050"/>
                </a:solidFill>
                <a:latin typeface="Verdana" panose="020B0604030504040204" pitchFamily="34" charset="0"/>
                <a:ea typeface="Verdana" panose="020B0604030504040204" pitchFamily="34" charset="0"/>
                <a:cs typeface="Verdana" panose="020B0604030504040204" pitchFamily="34" charset="0"/>
              </a:rPr>
              <a:t>​ heeft gezegd: Eer uw vader en uw moeder, en: Wie vader of moeder vervloekt, zal de dood sterven. </a:t>
            </a:r>
            <a:r>
              <a:rPr lang="nl-NL" baseline="30000" dirty="0">
                <a:solidFill>
                  <a:srgbClr val="92D050"/>
                </a:solidFill>
                <a:latin typeface="Verdana" panose="020B0604030504040204" pitchFamily="34" charset="0"/>
                <a:ea typeface="Verdana" panose="020B0604030504040204" pitchFamily="34" charset="0"/>
                <a:cs typeface="Verdana" panose="020B0604030504040204" pitchFamily="34" charset="0"/>
              </a:rPr>
              <a:t>11</a:t>
            </a:r>
            <a:r>
              <a:rPr lang="nl-NL" dirty="0">
                <a:solidFill>
                  <a:srgbClr val="92D050"/>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dirty="0" err="1">
                <a:solidFill>
                  <a:srgbClr val="92D050"/>
                </a:solidFill>
                <a:latin typeface="Verdana" panose="020B0604030504040204" pitchFamily="34" charset="0"/>
                <a:ea typeface="Verdana" panose="020B0604030504040204" pitchFamily="34" charset="0"/>
                <a:cs typeface="Verdana" panose="020B0604030504040204" pitchFamily="34" charset="0"/>
              </a:rPr>
              <a:t>korban</a:t>
            </a:r>
            <a:r>
              <a:rPr lang="nl-NL" dirty="0">
                <a:solidFill>
                  <a:srgbClr val="92D050"/>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baseline="30000" dirty="0">
                <a:solidFill>
                  <a:srgbClr val="92D050"/>
                </a:solidFill>
                <a:latin typeface="Verdana" panose="020B0604030504040204" pitchFamily="34" charset="0"/>
                <a:ea typeface="Verdana" panose="020B0604030504040204" pitchFamily="34" charset="0"/>
                <a:cs typeface="Verdana" panose="020B0604030504040204" pitchFamily="34" charset="0"/>
              </a:rPr>
              <a:t>12</a:t>
            </a:r>
            <a:r>
              <a:rPr lang="nl-NL" dirty="0">
                <a:solidFill>
                  <a:srgbClr val="92D050"/>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zo maakt gij </a:t>
            </a:r>
            <a:r>
              <a:rPr lang="nl-NL" b="1" dirty="0">
                <a:solidFill>
                  <a:srgbClr val="00B0F0"/>
                </a:solidFill>
                <a:latin typeface="Verdana" panose="020B0604030504040204" pitchFamily="34" charset="0"/>
                <a:ea typeface="Verdana" panose="020B0604030504040204" pitchFamily="34" charset="0"/>
                <a:cs typeface="Verdana" panose="020B0604030504040204" pitchFamily="34" charset="0"/>
              </a:rPr>
              <a:t>het woord Gods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krachteloos door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uw overlevering</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die gij overgeleverd hebt. En dergelijke dingen doet gij vele.</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 vrouw</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doofstomme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119199826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graphicFrame>
        <p:nvGraphicFramePr>
          <p:cNvPr id="2" name="Tabel 1"/>
          <p:cNvGraphicFramePr>
            <a:graphicFrameLocks noGrp="1"/>
          </p:cNvGraphicFramePr>
          <p:nvPr>
            <p:extLst>
              <p:ext uri="{D42A27DB-BD31-4B8C-83A1-F6EECF244321}">
                <p14:modId xmlns:p14="http://schemas.microsoft.com/office/powerpoint/2010/main" val="3028054825"/>
              </p:ext>
            </p:extLst>
          </p:nvPr>
        </p:nvGraphicFramePr>
        <p:xfrm>
          <a:off x="107504" y="4619228"/>
          <a:ext cx="8964000" cy="1836000"/>
        </p:xfrm>
        <a:graphic>
          <a:graphicData uri="http://schemas.openxmlformats.org/drawingml/2006/table">
            <a:tbl>
              <a:tblPr firstRow="1" bandRow="1">
                <a:tableStyleId>{5C22544A-7EE6-4342-B048-85BDC9FD1C3A}</a:tableStyleId>
              </a:tblPr>
              <a:tblGrid>
                <a:gridCol w="4482000"/>
                <a:gridCol w="4482000"/>
              </a:tblGrid>
              <a:tr h="367200">
                <a:tc>
                  <a:txBody>
                    <a:bodyPr/>
                    <a:lstStyle/>
                    <a:p>
                      <a:pPr algn="ct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VAN DE MENS</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FFFF00"/>
                    </a:solidFill>
                  </a:tcPr>
                </a:tc>
                <a:tc>
                  <a:txBody>
                    <a:bodyPr/>
                    <a:lstStyle/>
                    <a:p>
                      <a:pPr algn="ct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VAN GOD</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w="25400" h="25400" prst="angle"/>
                      <a:lightRig rig="flood" dir="t"/>
                    </a:cell3D>
                    <a:solidFill>
                      <a:srgbClr val="00B0F0"/>
                    </a:solidFill>
                  </a:tcPr>
                </a:tc>
              </a:tr>
              <a:tr h="367200">
                <a:tc>
                  <a:txBody>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geboden </a:t>
                      </a:r>
                      <a:r>
                        <a:rPr lang="nl-NL" sz="1100" b="1" dirty="0" smtClean="0">
                          <a:latin typeface="Verdana" panose="020B0604030504040204" pitchFamily="34" charset="0"/>
                          <a:ea typeface="Verdana" panose="020B0604030504040204" pitchFamily="34" charset="0"/>
                          <a:cs typeface="Verdana" panose="020B0604030504040204" pitchFamily="34" charset="0"/>
                        </a:rPr>
                        <a:t>(opdracht, bevel) </a:t>
                      </a:r>
                      <a:r>
                        <a:rPr lang="nl-NL" b="1" dirty="0" smtClean="0">
                          <a:latin typeface="Verdana" panose="020B0604030504040204" pitchFamily="34" charset="0"/>
                          <a:ea typeface="Verdana" panose="020B0604030504040204" pitchFamily="34" charset="0"/>
                          <a:cs typeface="Verdana" panose="020B0604030504040204" pitchFamily="34" charset="0"/>
                        </a:rPr>
                        <a:t>van mensen</a:t>
                      </a:r>
                      <a:endParaRPr lang="nl-NL"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FFFF00"/>
                    </a:solidFill>
                  </a:tcPr>
                </a:tc>
                <a:tc>
                  <a:txBody>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het gebod </a:t>
                      </a:r>
                      <a:r>
                        <a:rPr lang="nl-NL" sz="1100" b="1" dirty="0" smtClean="0">
                          <a:latin typeface="Verdana" panose="020B0604030504040204" pitchFamily="34" charset="0"/>
                          <a:ea typeface="Verdana" panose="020B0604030504040204" pitchFamily="34" charset="0"/>
                          <a:cs typeface="Verdana" panose="020B0604030504040204" pitchFamily="34" charset="0"/>
                        </a:rPr>
                        <a:t>(</a:t>
                      </a:r>
                      <a:r>
                        <a:rPr lang="nl-NL" sz="1100" b="1" dirty="0" err="1" smtClean="0">
                          <a:latin typeface="Verdana" panose="020B0604030504040204" pitchFamily="34" charset="0"/>
                          <a:ea typeface="Verdana" panose="020B0604030504040204" pitchFamily="34" charset="0"/>
                          <a:cs typeface="Verdana" panose="020B0604030504040204" pitchFamily="34" charset="0"/>
                        </a:rPr>
                        <a:t>entolen</a:t>
                      </a:r>
                      <a:r>
                        <a:rPr lang="nl-NL" sz="1100" b="1" dirty="0" smtClean="0">
                          <a:latin typeface="Verdana" panose="020B0604030504040204" pitchFamily="34" charset="0"/>
                          <a:ea typeface="Verdana" panose="020B0604030504040204" pitchFamily="34" charset="0"/>
                          <a:cs typeface="Verdana" panose="020B0604030504040204" pitchFamily="34" charset="0"/>
                        </a:rPr>
                        <a:t>,</a:t>
                      </a:r>
                      <a:r>
                        <a:rPr lang="nl-NL" sz="1100" b="1" baseline="0" dirty="0" smtClean="0">
                          <a:latin typeface="Verdana" panose="020B0604030504040204" pitchFamily="34" charset="0"/>
                          <a:ea typeface="Verdana" panose="020B0604030504040204" pitchFamily="34" charset="0"/>
                          <a:cs typeface="Verdana" panose="020B0604030504040204" pitchFamily="34" charset="0"/>
                        </a:rPr>
                        <a:t> </a:t>
                      </a:r>
                      <a:r>
                        <a:rPr lang="nl-NL" sz="1100" b="1" baseline="0" dirty="0" err="1" smtClean="0">
                          <a:latin typeface="Verdana" panose="020B0604030504040204" pitchFamily="34" charset="0"/>
                          <a:ea typeface="Verdana" panose="020B0604030504040204" pitchFamily="34" charset="0"/>
                          <a:cs typeface="Verdana" panose="020B0604030504040204" pitchFamily="34" charset="0"/>
                        </a:rPr>
                        <a:t>mitswe</a:t>
                      </a:r>
                      <a:r>
                        <a:rPr lang="nl-NL" sz="1100" b="1" baseline="0" dirty="0" smtClean="0">
                          <a:latin typeface="Verdana" panose="020B0604030504040204" pitchFamily="34" charset="0"/>
                          <a:ea typeface="Verdana" panose="020B0604030504040204" pitchFamily="34" charset="0"/>
                          <a:cs typeface="Verdana" panose="020B0604030504040204" pitchFamily="34" charset="0"/>
                        </a:rPr>
                        <a:t>) </a:t>
                      </a:r>
                      <a:r>
                        <a:rPr lang="nl-NL" b="1" dirty="0" smtClean="0">
                          <a:latin typeface="Verdana" panose="020B0604030504040204" pitchFamily="34" charset="0"/>
                          <a:ea typeface="Verdana" panose="020B0604030504040204" pitchFamily="34" charset="0"/>
                          <a:cs typeface="Verdana" panose="020B0604030504040204" pitchFamily="34" charset="0"/>
                        </a:rPr>
                        <a:t>Gods</a:t>
                      </a:r>
                      <a:endParaRPr lang="nl-NL" b="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w="25400" h="25400" prst="angle"/>
                      <a:lightRig rig="flood" dir="t"/>
                    </a:cell3D>
                    <a:solidFill>
                      <a:srgbClr val="00B0F0"/>
                    </a:solidFill>
                  </a:tcPr>
                </a:tc>
              </a:tr>
              <a:tr h="367200">
                <a:tc>
                  <a:txBody>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overleveringen van mensen</a:t>
                      </a:r>
                      <a:endParaRPr lang="nl-NL"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FFFF00"/>
                    </a:solidFill>
                  </a:tcPr>
                </a:tc>
                <a:tc>
                  <a:txBody>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het gebod Gods</a:t>
                      </a:r>
                      <a:endParaRPr lang="nl-NL" b="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w="25400" h="25400" prst="angle"/>
                      <a:lightRig rig="flood" dir="t"/>
                    </a:cell3D>
                    <a:solidFill>
                      <a:srgbClr val="00B0F0"/>
                    </a:solidFill>
                  </a:tcPr>
                </a:tc>
              </a:tr>
              <a:tr h="367200">
                <a:tc>
                  <a:txBody>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uw overlevering</a:t>
                      </a:r>
                      <a:endParaRPr lang="nl-NL"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FFFF00"/>
                    </a:solidFill>
                  </a:tcPr>
                </a:tc>
                <a:tc>
                  <a:txBody>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het woord Gods</a:t>
                      </a:r>
                      <a:endParaRPr lang="nl-NL" b="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w="25400" h="25400" prst="angle"/>
                      <a:lightRig rig="flood" dir="t"/>
                    </a:cell3D>
                    <a:solidFill>
                      <a:srgbClr val="00B0F0"/>
                    </a:solidFill>
                  </a:tcPr>
                </a:tc>
              </a:tr>
              <a:tr h="367200">
                <a:tc>
                  <a:txBody>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uw overlevering</a:t>
                      </a:r>
                      <a:endParaRPr lang="nl-NL"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FFFF00"/>
                    </a:solidFill>
                  </a:tcPr>
                </a:tc>
                <a:tc>
                  <a:txBody>
                    <a:bodyPr/>
                    <a:lstStyle/>
                    <a:p>
                      <a:pPr algn="ctr"/>
                      <a:endParaRPr lang="nl-NL" b="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w="25400" h="25400" prst="angle"/>
                      <a:lightRig rig="flood" dir="t"/>
                    </a:cell3D>
                    <a:solidFill>
                      <a:srgbClr val="00B0F0"/>
                    </a:solidFill>
                  </a:tcPr>
                </a:tc>
              </a:tr>
            </a:tbl>
          </a:graphicData>
        </a:graphic>
      </p:graphicFrame>
    </p:spTree>
    <p:extLst>
      <p:ext uri="{BB962C8B-B14F-4D97-AF65-F5344CB8AC3E}">
        <p14:creationId xmlns:p14="http://schemas.microsoft.com/office/powerpoint/2010/main" val="137606072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Jezus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1" name="Tijdelijke aanduiding voor inhoud 2"/>
          <p:cNvSpPr txBox="1">
            <a:spLocks noChangeAspect="1"/>
          </p:cNvSpPr>
          <p:nvPr/>
        </p:nvSpPr>
        <p:spPr>
          <a:xfrm>
            <a:off x="2844448" y="1884200"/>
            <a:ext cx="5760000" cy="377704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doop en de verzoeking in de woestijn</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naar Galilea – De roeping der eerste discipelen</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p>
        </p:txBody>
      </p:sp>
      <p:graphicFrame>
        <p:nvGraphicFramePr>
          <p:cNvPr id="19" name="Tabel 18"/>
          <p:cNvGraphicFramePr>
            <a:graphicFrameLocks noGrp="1"/>
          </p:cNvGraphicFramePr>
          <p:nvPr>
            <p:extLst>
              <p:ext uri="{D42A27DB-BD31-4B8C-83A1-F6EECF244321}">
                <p14:modId xmlns:p14="http://schemas.microsoft.com/office/powerpoint/2010/main" val="381000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lumMod val="50000"/>
                            </a:schemeClr>
                          </a:solidFill>
                        </a:rPr>
                        <a:t>1-2</a:t>
                      </a:r>
                    </a:p>
                    <a:p>
                      <a:pPr algn="ctr"/>
                      <a:r>
                        <a:rPr lang="nl-NL" sz="1000" dirty="0" smtClean="0">
                          <a:solidFill>
                            <a:schemeClr val="bg1">
                              <a:lumMod val="50000"/>
                            </a:schemeClr>
                          </a:solidFill>
                        </a:rPr>
                        <a:t>gelijkenissen</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3-9</a:t>
                      </a:r>
                    </a:p>
                    <a:p>
                      <a:pPr algn="ctr"/>
                      <a:r>
                        <a:rPr lang="nl-NL" sz="1000" dirty="0" smtClean="0">
                          <a:solidFill>
                            <a:schemeClr val="bg1">
                              <a:lumMod val="50000"/>
                            </a:schemeClr>
                          </a:solidFill>
                        </a:rPr>
                        <a:t>de zaaier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10-12</a:t>
                      </a:r>
                    </a:p>
                    <a:p>
                      <a:pPr algn="ctr"/>
                      <a:r>
                        <a:rPr lang="nl-NL" sz="1000" dirty="0" smtClean="0">
                          <a:solidFill>
                            <a:schemeClr val="bg1">
                              <a:lumMod val="50000"/>
                            </a:schemeClr>
                          </a:solidFill>
                        </a:rPr>
                        <a:t>gelijkenissen</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13-20</a:t>
                      </a:r>
                    </a:p>
                    <a:p>
                      <a:pPr algn="ctr"/>
                      <a:r>
                        <a:rPr lang="nl-NL" sz="1000" dirty="0" smtClean="0">
                          <a:solidFill>
                            <a:schemeClr val="bg1">
                              <a:lumMod val="50000"/>
                            </a:schemeClr>
                          </a:solidFill>
                        </a:rPr>
                        <a:t>uitleg </a:t>
                      </a:r>
                      <a:r>
                        <a:rPr lang="nl-NL" sz="1000" baseline="0" dirty="0" smtClean="0">
                          <a:solidFill>
                            <a:schemeClr val="bg1">
                              <a:lumMod val="50000"/>
                            </a:schemeClr>
                          </a:solidFill>
                        </a:rPr>
                        <a:t> </a:t>
                      </a:r>
                      <a:r>
                        <a:rPr lang="nl-NL" sz="1000" dirty="0" smtClean="0">
                          <a:solidFill>
                            <a:schemeClr val="bg1">
                              <a:lumMod val="50000"/>
                            </a:schemeClr>
                          </a:solidFill>
                        </a:rPr>
                        <a:t>zaaier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21-23</a:t>
                      </a:r>
                    </a:p>
                    <a:p>
                      <a:pPr algn="ctr"/>
                      <a:r>
                        <a:rPr lang="nl-NL" sz="1000" dirty="0" smtClean="0">
                          <a:solidFill>
                            <a:schemeClr val="bg1">
                              <a:lumMod val="50000"/>
                            </a:schemeClr>
                          </a:solidFill>
                        </a:rPr>
                        <a:t>de lamp</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24-25</a:t>
                      </a:r>
                    </a:p>
                    <a:p>
                      <a:pPr algn="ctr"/>
                      <a:r>
                        <a:rPr lang="nl-NL" sz="1000" dirty="0" smtClean="0">
                          <a:solidFill>
                            <a:schemeClr val="bg1">
                              <a:lumMod val="50000"/>
                            </a:schemeClr>
                          </a:solidFill>
                        </a:rPr>
                        <a:t>de</a:t>
                      </a:r>
                      <a:r>
                        <a:rPr lang="nl-NL" sz="1000" baseline="0" dirty="0" smtClean="0">
                          <a:solidFill>
                            <a:schemeClr val="bg1">
                              <a:lumMod val="50000"/>
                            </a:schemeClr>
                          </a:solidFill>
                        </a:rPr>
                        <a:t> maat</a:t>
                      </a:r>
                      <a:endParaRPr lang="nl-NL" sz="1000" dirty="0" smtClean="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26-29</a:t>
                      </a:r>
                    </a:p>
                    <a:p>
                      <a:pPr algn="ctr"/>
                      <a:r>
                        <a:rPr lang="nl-NL" sz="1000" dirty="0" smtClean="0">
                          <a:solidFill>
                            <a:schemeClr val="bg1">
                              <a:lumMod val="50000"/>
                            </a:schemeClr>
                          </a:solidFill>
                        </a:rPr>
                        <a:t>het wonder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30-32</a:t>
                      </a:r>
                    </a:p>
                    <a:p>
                      <a:pPr algn="ctr"/>
                      <a:r>
                        <a:rPr lang="nl-NL" sz="1000" dirty="0" smtClean="0">
                          <a:solidFill>
                            <a:schemeClr val="bg1">
                              <a:lumMod val="50000"/>
                            </a:schemeClr>
                          </a:solidFill>
                        </a:rPr>
                        <a:t>Mosterdzaad</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35-41</a:t>
                      </a:r>
                    </a:p>
                    <a:p>
                      <a:pPr algn="ctr"/>
                      <a:r>
                        <a:rPr lang="nl-NL" sz="1000" dirty="0" smtClean="0">
                          <a:solidFill>
                            <a:schemeClr val="bg1">
                              <a:lumMod val="50000"/>
                            </a:schemeClr>
                          </a:solidFill>
                        </a:rPr>
                        <a:t>storm</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r>
            </a:tbl>
          </a:graphicData>
        </a:graphic>
      </p:graphicFrame>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1288"/>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23034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72135951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3" name="Tekstvak 2"/>
          <p:cNvSpPr txBox="1"/>
          <p:nvPr/>
        </p:nvSpPr>
        <p:spPr>
          <a:xfrm>
            <a:off x="11212" y="-27384"/>
            <a:ext cx="9132788" cy="156966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Zijn </a:t>
            </a:r>
            <a:r>
              <a:rPr lang="nl-NL" sz="2400" b="1" dirty="0" smtClean="0">
                <a:latin typeface="Verdana" panose="020B0604030504040204" pitchFamily="34" charset="0"/>
                <a:ea typeface="Verdana" panose="020B0604030504040204" pitchFamily="34" charset="0"/>
                <a:cs typeface="Verdana" panose="020B0604030504040204" pitchFamily="34" charset="0"/>
              </a:rPr>
              <a:t>menselijke overleveringen </a:t>
            </a: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per </a:t>
            </a:r>
            <a:r>
              <a:rPr lang="nl-NL" sz="2400" b="1" dirty="0" smtClean="0">
                <a:latin typeface="Verdana" panose="020B0604030504040204" pitchFamily="34" charset="0"/>
                <a:ea typeface="Verdana" panose="020B0604030504040204" pitchFamily="34" charset="0"/>
                <a:cs typeface="Verdana" panose="020B0604030504040204" pitchFamily="34" charset="0"/>
              </a:rPr>
              <a:t>definitie slecht</a:t>
            </a:r>
            <a:r>
              <a:rPr lang="nl-NL" sz="2400" b="1" dirty="0" smtClean="0">
                <a:latin typeface="Verdana" panose="020B0604030504040204" pitchFamily="34" charset="0"/>
                <a:ea typeface="Verdana" panose="020B0604030504040204" pitchFamily="34" charset="0"/>
                <a:cs typeface="Verdana" panose="020B0604030504040204" pitchFamily="34" charset="0"/>
              </a:rPr>
              <a:t>?</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3076" y="1549241"/>
            <a:ext cx="9132788"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Paulus: </a:t>
            </a:r>
            <a:r>
              <a:rPr lang="nl-NL" sz="2000" baseline="30000" dirty="0">
                <a:latin typeface="Verdana" panose="020B0604030504040204" pitchFamily="34" charset="0"/>
                <a:ea typeface="Verdana" panose="020B0604030504040204" pitchFamily="34" charset="0"/>
                <a:cs typeface="Verdana" panose="020B0604030504040204" pitchFamily="34" charset="0"/>
              </a:rPr>
              <a:t>2</a:t>
            </a:r>
            <a:r>
              <a:rPr lang="nl-NL" sz="2000" dirty="0">
                <a:latin typeface="Verdana" panose="020B0604030504040204" pitchFamily="34" charset="0"/>
                <a:ea typeface="Verdana" panose="020B0604030504040204" pitchFamily="34" charset="0"/>
                <a:cs typeface="Verdana" panose="020B0604030504040204" pitchFamily="34" charset="0"/>
              </a:rPr>
              <a:t>Ik prijs het in u, dat gij in alles aan mij gedachtig blijft en aan de </a:t>
            </a:r>
            <a:r>
              <a:rPr lang="nl-NL" sz="2000" b="1" dirty="0">
                <a:latin typeface="Verdana" panose="020B0604030504040204" pitchFamily="34" charset="0"/>
                <a:ea typeface="Verdana" panose="020B0604030504040204" pitchFamily="34" charset="0"/>
                <a:cs typeface="Verdana" panose="020B0604030504040204" pitchFamily="34" charset="0"/>
              </a:rPr>
              <a:t>overleveringen</a:t>
            </a:r>
            <a:r>
              <a:rPr lang="nl-NL" sz="2000" dirty="0">
                <a:latin typeface="Verdana" panose="020B0604030504040204" pitchFamily="34" charset="0"/>
                <a:ea typeface="Verdana" panose="020B0604030504040204" pitchFamily="34" charset="0"/>
                <a:cs typeface="Verdana" panose="020B0604030504040204" pitchFamily="34" charset="0"/>
              </a:rPr>
              <a:t> zó vasthoudt, als ik ze u overgegeven heb</a:t>
            </a:r>
            <a:r>
              <a:rPr lang="nl-NL" sz="2000" dirty="0" smtClean="0">
                <a:latin typeface="Verdana" panose="020B0604030504040204" pitchFamily="34" charset="0"/>
                <a:ea typeface="Verdana" panose="020B0604030504040204" pitchFamily="34" charset="0"/>
                <a:cs typeface="Verdana" panose="020B0604030504040204" pitchFamily="34" charset="0"/>
              </a:rPr>
              <a:t>. (1 Cor.11:2)</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2604" y="2574095"/>
            <a:ext cx="9132788"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Paulus: </a:t>
            </a:r>
            <a:r>
              <a:rPr lang="nl-NL" sz="2000" baseline="30000" dirty="0">
                <a:latin typeface="Verdana" panose="020B0604030504040204" pitchFamily="34" charset="0"/>
                <a:ea typeface="Verdana" panose="020B0604030504040204" pitchFamily="34" charset="0"/>
                <a:cs typeface="Verdana" panose="020B0604030504040204" pitchFamily="34" charset="0"/>
              </a:rPr>
              <a:t>15</a:t>
            </a:r>
            <a:r>
              <a:rPr lang="nl-NL" sz="2000" dirty="0">
                <a:latin typeface="Verdana" panose="020B0604030504040204" pitchFamily="34" charset="0"/>
                <a:ea typeface="Verdana" panose="020B0604030504040204" pitchFamily="34" charset="0"/>
                <a:cs typeface="Verdana" panose="020B0604030504040204" pitchFamily="34" charset="0"/>
              </a:rPr>
              <a:t>Zo dan, broeders, staat vast en houdt u aan de </a:t>
            </a:r>
            <a:r>
              <a:rPr lang="nl-NL" sz="2000" b="1" dirty="0">
                <a:latin typeface="Verdana" panose="020B0604030504040204" pitchFamily="34" charset="0"/>
                <a:ea typeface="Verdana" panose="020B0604030504040204" pitchFamily="34" charset="0"/>
                <a:cs typeface="Verdana" panose="020B0604030504040204" pitchFamily="34" charset="0"/>
              </a:rPr>
              <a:t>overleveringen</a:t>
            </a:r>
            <a:r>
              <a:rPr lang="nl-NL" sz="2000" dirty="0">
                <a:latin typeface="Verdana" panose="020B0604030504040204" pitchFamily="34" charset="0"/>
                <a:ea typeface="Verdana" panose="020B0604030504040204" pitchFamily="34" charset="0"/>
                <a:cs typeface="Verdana" panose="020B0604030504040204" pitchFamily="34" charset="0"/>
              </a:rPr>
              <a:t>, die u door ons, hetzij mondeling, hetzij schriftelijk, geleerd zijn.</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(2 </a:t>
            </a:r>
            <a:r>
              <a:rPr lang="nl-NL" sz="2000" dirty="0" smtClean="0">
                <a:latin typeface="Verdana" panose="020B0604030504040204" pitchFamily="34" charset="0"/>
                <a:ea typeface="Verdana" panose="020B0604030504040204" pitchFamily="34" charset="0"/>
                <a:cs typeface="Verdana" panose="020B0604030504040204" pitchFamily="34" charset="0"/>
              </a:rPr>
              <a:t>Thes.2:15</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2604" y="3589758"/>
            <a:ext cx="9132788"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Jesjoea gaat uit van een gegeven uit de traditie: </a:t>
            </a:r>
            <a:r>
              <a:rPr lang="nl-NL" sz="2000" baseline="30000" dirty="0">
                <a:latin typeface="Verdana" panose="020B0604030504040204" pitchFamily="34" charset="0"/>
                <a:ea typeface="Verdana" panose="020B0604030504040204" pitchFamily="34" charset="0"/>
                <a:cs typeface="Verdana" panose="020B0604030504040204" pitchFamily="34" charset="0"/>
              </a:rPr>
              <a:t>37</a:t>
            </a:r>
            <a:r>
              <a:rPr lang="nl-NL" sz="2000" dirty="0">
                <a:latin typeface="Verdana" panose="020B0604030504040204" pitchFamily="34" charset="0"/>
                <a:ea typeface="Verdana" panose="020B0604030504040204" pitchFamily="34" charset="0"/>
                <a:cs typeface="Verdana" panose="020B0604030504040204" pitchFamily="34" charset="0"/>
              </a:rPr>
              <a:t>En op de laatste, de grote dag van het feest, stond ​Jezus​ en riep, zeggende: Indien iemand dorst heeft, hij kome tot Mij en </a:t>
            </a:r>
            <a:r>
              <a:rPr lang="nl-NL" sz="2000" dirty="0" err="1">
                <a:latin typeface="Verdana" panose="020B0604030504040204" pitchFamily="34" charset="0"/>
                <a:ea typeface="Verdana" panose="020B0604030504040204" pitchFamily="34" charset="0"/>
                <a:cs typeface="Verdana" panose="020B0604030504040204" pitchFamily="34" charset="0"/>
              </a:rPr>
              <a:t>drinke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(Joh.7:37)</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11212" y="4645585"/>
            <a:ext cx="9118500"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Kor.11:23 “Want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zelf heb ik bij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van de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ontvangen, wat ik u weder overgegeven heb, dat de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Jezus in de nacht, waarin Hij werd overgeleverd, een brood nam,</a:t>
            </a:r>
          </a:p>
        </p:txBody>
      </p:sp>
    </p:spTree>
    <p:extLst>
      <p:ext uri="{BB962C8B-B14F-4D97-AF65-F5344CB8AC3E}">
        <p14:creationId xmlns:p14="http://schemas.microsoft.com/office/powerpoint/2010/main" val="3287863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closed eyes"/>
          <p:cNvPicPr>
            <a:picLocks noChangeAspect="1" noChangeArrowheads="1"/>
          </p:cNvPicPr>
          <p:nvPr/>
        </p:nvPicPr>
        <p:blipFill rotWithShape="1">
          <a:blip r:embed="rId3">
            <a:extLst>
              <a:ext uri="{28A0092B-C50C-407E-A947-70E740481C1C}">
                <a14:useLocalDpi xmlns:a14="http://schemas.microsoft.com/office/drawing/2010/main" val="0"/>
              </a:ext>
            </a:extLst>
          </a:blip>
          <a:srcRect l="5996" r="6222"/>
          <a:stretch/>
        </p:blipFill>
        <p:spPr bwMode="auto">
          <a:xfrm>
            <a:off x="11212" y="476672"/>
            <a:ext cx="9132788" cy="520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4"/>
          <p:cNvGraphicFramePr>
            <a:graphicFrameLocks noGrp="1"/>
          </p:cNvGraphicFramePr>
          <p:nvPr>
            <p:extLst>
              <p:ext uri="{D42A27DB-BD31-4B8C-83A1-F6EECF244321}">
                <p14:modId xmlns:p14="http://schemas.microsoft.com/office/powerpoint/2010/main" val="281390047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3" name="Tekstvak 2"/>
          <p:cNvSpPr txBox="1"/>
          <p:nvPr/>
        </p:nvSpPr>
        <p:spPr>
          <a:xfrm>
            <a:off x="11212" y="-27384"/>
            <a:ext cx="9132788" cy="46166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TRADITIES UIT DE CHRISTELIJKE WERELD</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Afbeeldingsresultaat voor bidde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 b="100000" l="735" r="100000"/>
                    </a14:imgEffect>
                  </a14:imgLayer>
                </a14:imgProps>
              </a:ext>
              <a:ext uri="{28A0092B-C50C-407E-A947-70E740481C1C}">
                <a14:useLocalDpi xmlns:a14="http://schemas.microsoft.com/office/drawing/2010/main" val="0"/>
              </a:ext>
            </a:extLst>
          </a:blip>
          <a:srcRect/>
          <a:stretch>
            <a:fillRect/>
          </a:stretch>
        </p:blipFill>
        <p:spPr bwMode="auto">
          <a:xfrm>
            <a:off x="2267744" y="675272"/>
            <a:ext cx="4746649" cy="49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34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73591417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3" name="Tekstvak 2"/>
          <p:cNvSpPr txBox="1"/>
          <p:nvPr/>
        </p:nvSpPr>
        <p:spPr>
          <a:xfrm>
            <a:off x="11212" y="-27384"/>
            <a:ext cx="9132788" cy="46166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TRADITIES UIT DE CHRISTELIJKE WERELD</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2052" name="Picture 4" descr="Afbeeldingsresultaat voor collectez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61" y="-315416"/>
            <a:ext cx="903421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9002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052"/>
                                        </p:tgtEl>
                                        <p:attrNameLst>
                                          <p:attrName>r</p:attrName>
                                        </p:attrNameLst>
                                      </p:cBhvr>
                                    </p:animRot>
                                    <p:animRot by="-240000">
                                      <p:cBhvr>
                                        <p:cTn id="7" dur="200" fill="hold">
                                          <p:stCondLst>
                                            <p:cond delay="200"/>
                                          </p:stCondLst>
                                        </p:cTn>
                                        <p:tgtEl>
                                          <p:spTgt spid="2052"/>
                                        </p:tgtEl>
                                        <p:attrNameLst>
                                          <p:attrName>r</p:attrName>
                                        </p:attrNameLst>
                                      </p:cBhvr>
                                    </p:animRot>
                                    <p:animRot by="240000">
                                      <p:cBhvr>
                                        <p:cTn id="8" dur="200" fill="hold">
                                          <p:stCondLst>
                                            <p:cond delay="400"/>
                                          </p:stCondLst>
                                        </p:cTn>
                                        <p:tgtEl>
                                          <p:spTgt spid="2052"/>
                                        </p:tgtEl>
                                        <p:attrNameLst>
                                          <p:attrName>r</p:attrName>
                                        </p:attrNameLst>
                                      </p:cBhvr>
                                    </p:animRot>
                                    <p:animRot by="-240000">
                                      <p:cBhvr>
                                        <p:cTn id="9" dur="200" fill="hold">
                                          <p:stCondLst>
                                            <p:cond delay="600"/>
                                          </p:stCondLst>
                                        </p:cTn>
                                        <p:tgtEl>
                                          <p:spTgt spid="2052"/>
                                        </p:tgtEl>
                                        <p:attrNameLst>
                                          <p:attrName>r</p:attrName>
                                        </p:attrNameLst>
                                      </p:cBhvr>
                                    </p:animRot>
                                    <p:animRot by="120000">
                                      <p:cBhvr>
                                        <p:cTn id="10"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01359230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3" name="Tekstvak 2"/>
          <p:cNvSpPr txBox="1"/>
          <p:nvPr/>
        </p:nvSpPr>
        <p:spPr>
          <a:xfrm>
            <a:off x="11212" y="-27384"/>
            <a:ext cx="9132788" cy="46166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TRADITIES UIT DE CHRISTELIJKE WERELD</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11266" name="Picture 2" descr="Afbeeldingsresultaat voor kerstboom witte achtergrond f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75655" y="434282"/>
            <a:ext cx="7027009" cy="527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15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0" fill="hold"/>
                                        <p:tgtEl>
                                          <p:spTgt spid="11266"/>
                                        </p:tgtEl>
                                        <p:attrNameLst>
                                          <p:attrName>ppt_w</p:attrName>
                                        </p:attrNameLst>
                                      </p:cBhvr>
                                      <p:tavLst>
                                        <p:tav tm="0" fmla="#ppt_w*sin(2.5*pi*$)">
                                          <p:val>
                                            <p:fltVal val="0"/>
                                          </p:val>
                                        </p:tav>
                                        <p:tav tm="100000">
                                          <p:val>
                                            <p:fltVal val="1"/>
                                          </p:val>
                                        </p:tav>
                                      </p:tavLst>
                                    </p:anim>
                                    <p:anim calcmode="lin" valueType="num">
                                      <p:cBhvr>
                                        <p:cTn id="8" dur="5000" fill="hold"/>
                                        <p:tgtEl>
                                          <p:spTgt spid="112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51985109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3" name="Tekstvak 2"/>
          <p:cNvSpPr txBox="1"/>
          <p:nvPr/>
        </p:nvSpPr>
        <p:spPr>
          <a:xfrm>
            <a:off x="11212" y="-27384"/>
            <a:ext cx="9132788" cy="46166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TRADITIES UIT DE CHRISTELIJKE WERELD</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12290" name="Picture 2" descr="Afbeeldingsresultaat voor kerkorgel"/>
          <p:cNvPicPr>
            <a:picLocks noChangeAspect="1" noChangeArrowheads="1"/>
          </p:cNvPicPr>
          <p:nvPr/>
        </p:nvPicPr>
        <p:blipFill rotWithShape="1">
          <a:blip r:embed="rId3">
            <a:extLst>
              <a:ext uri="{28A0092B-C50C-407E-A947-70E740481C1C}">
                <a14:useLocalDpi xmlns:a14="http://schemas.microsoft.com/office/drawing/2010/main" val="0"/>
              </a:ext>
            </a:extLst>
          </a:blip>
          <a:srcRect b="14218"/>
          <a:stretch/>
        </p:blipFill>
        <p:spPr bwMode="auto">
          <a:xfrm>
            <a:off x="15556" y="450676"/>
            <a:ext cx="9108433" cy="518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4498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163770975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
        <p:nvSpPr>
          <p:cNvPr id="6" name="Tekstvak 5"/>
          <p:cNvSpPr txBox="1"/>
          <p:nvPr/>
        </p:nvSpPr>
        <p:spPr>
          <a:xfrm>
            <a:off x="617166" y="1484784"/>
            <a:ext cx="4602906" cy="3046988"/>
          </a:xfrm>
          <a:prstGeom prst="rect">
            <a:avLst/>
          </a:prstGeom>
          <a:solidFill>
            <a:srgbClr val="45210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a:t>
            </a:r>
            <a:r>
              <a:rPr lang="en-US" sz="2400" b="1" dirty="0">
                <a:latin typeface="Verdana" panose="020B0604030504040204" pitchFamily="34" charset="0"/>
                <a:ea typeface="Verdana" panose="020B0604030504040204" pitchFamily="34" charset="0"/>
                <a:cs typeface="Verdana" panose="020B0604030504040204" pitchFamily="34" charset="0"/>
              </a:rPr>
              <a:t>Tradition is a guide </a:t>
            </a:r>
            <a:endParaRPr lang="en-US"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and </a:t>
            </a:r>
            <a:r>
              <a:rPr lang="en-US" sz="2400" b="1" dirty="0">
                <a:latin typeface="Verdana" panose="020B0604030504040204" pitchFamily="34" charset="0"/>
                <a:ea typeface="Verdana" panose="020B0604030504040204" pitchFamily="34" charset="0"/>
                <a:cs typeface="Verdana" panose="020B0604030504040204" pitchFamily="34" charset="0"/>
              </a:rPr>
              <a:t>not a jailer</a:t>
            </a:r>
            <a:r>
              <a:rPr lang="en-US" sz="2400" b="1" dirty="0" smtClean="0">
                <a:latin typeface="Verdana" panose="020B0604030504040204" pitchFamily="34" charset="0"/>
                <a:ea typeface="Verdana" panose="020B0604030504040204" pitchFamily="34" charset="0"/>
                <a:cs typeface="Verdana" panose="020B0604030504040204" pitchFamily="34" charset="0"/>
              </a:rPr>
              <a:t>.”</a:t>
            </a: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r>
              <a:rPr lang="en-US" sz="2400" dirty="0" smtClean="0">
                <a:latin typeface="Verdana" panose="020B0604030504040204" pitchFamily="34" charset="0"/>
                <a:ea typeface="Verdana" panose="020B0604030504040204" pitchFamily="34" charset="0"/>
                <a:cs typeface="Verdana" panose="020B0604030504040204" pitchFamily="34" charset="0"/>
              </a:rPr>
              <a:t>“</a:t>
            </a:r>
            <a:r>
              <a:rPr lang="en-US" sz="2400" dirty="0" err="1" smtClean="0">
                <a:latin typeface="Verdana" panose="020B0604030504040204" pitchFamily="34" charset="0"/>
                <a:ea typeface="Verdana" panose="020B0604030504040204" pitchFamily="34" charset="0"/>
                <a:cs typeface="Verdana" panose="020B0604030504040204" pitchFamily="34" charset="0"/>
              </a:rPr>
              <a:t>Traditie</a:t>
            </a:r>
            <a:r>
              <a:rPr lang="en-US" sz="2400" dirty="0" smtClean="0">
                <a:latin typeface="Verdana" panose="020B0604030504040204" pitchFamily="34" charset="0"/>
                <a:ea typeface="Verdana" panose="020B0604030504040204" pitchFamily="34" charset="0"/>
                <a:cs typeface="Verdana" panose="020B0604030504040204" pitchFamily="34" charset="0"/>
              </a:rPr>
              <a:t> is </a:t>
            </a:r>
            <a:r>
              <a:rPr lang="en-US" sz="2400" dirty="0" err="1" smtClean="0">
                <a:latin typeface="Verdana" panose="020B0604030504040204" pitchFamily="34" charset="0"/>
                <a:ea typeface="Verdana" panose="020B0604030504040204" pitchFamily="34" charset="0"/>
                <a:cs typeface="Verdana" panose="020B0604030504040204" pitchFamily="34" charset="0"/>
              </a:rPr>
              <a:t>een</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gids</a:t>
            </a:r>
            <a:r>
              <a:rPr lang="en-US" sz="2400" dirty="0" smtClean="0">
                <a:latin typeface="Verdana" panose="020B0604030504040204" pitchFamily="34" charset="0"/>
                <a:ea typeface="Verdana" panose="020B0604030504040204" pitchFamily="34" charset="0"/>
                <a:cs typeface="Verdana" panose="020B0604030504040204" pitchFamily="34" charset="0"/>
              </a:rPr>
              <a:t> </a:t>
            </a:r>
          </a:p>
          <a:p>
            <a:pPr algn="ctr"/>
            <a:r>
              <a:rPr lang="en-US" sz="2400" dirty="0" err="1" smtClean="0">
                <a:latin typeface="Verdana" panose="020B0604030504040204" pitchFamily="34" charset="0"/>
                <a:ea typeface="Verdana" panose="020B0604030504040204" pitchFamily="34" charset="0"/>
                <a:cs typeface="Verdana" panose="020B0604030504040204" pitchFamily="34" charset="0"/>
              </a:rPr>
              <a:t>en</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geen</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gevangenbewaarder</a:t>
            </a:r>
            <a:r>
              <a:rPr lang="en-US" sz="2400" dirty="0" smtClean="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
            </a:r>
            <a:br>
              <a:rPr lang="en-US" sz="2400" dirty="0">
                <a:latin typeface="Verdana" panose="020B0604030504040204" pitchFamily="34" charset="0"/>
                <a:ea typeface="Verdana" panose="020B0604030504040204" pitchFamily="34" charset="0"/>
                <a:cs typeface="Verdana" panose="020B0604030504040204" pitchFamily="34" charset="0"/>
              </a:rPr>
            </a:b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13314" name="Picture 2" descr="Afbeeldingsresultaat voor somerset maug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40768"/>
            <a:ext cx="2642865" cy="334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61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5724644"/>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Hij de schare wederom tot Zich geroepen had,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Hij van de schare thuis kwam, vroegen zijn discipelen Hem naar de ​gelijkenis.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bromata</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rein.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kwade overleggingen, ​</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hoererij</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120200024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11539" y="3835648"/>
            <a:ext cx="9132788" cy="43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CHRISTELIJKE VISIE</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11336" y="4267696"/>
            <a:ext cx="9132788" cy="147732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b="1" dirty="0" smtClean="0">
                <a:latin typeface="Verdana" panose="020B0604030504040204" pitchFamily="34" charset="0"/>
                <a:ea typeface="Verdana" panose="020B0604030504040204" pitchFamily="34" charset="0"/>
                <a:cs typeface="Verdana" panose="020B0604030504040204" pitchFamily="34" charset="0"/>
              </a:rPr>
              <a:t>Studiebijbel</a:t>
            </a:r>
            <a:r>
              <a:rPr lang="nl-NL" dirty="0" smtClean="0">
                <a:latin typeface="Verdana" panose="020B0604030504040204" pitchFamily="34" charset="0"/>
                <a:ea typeface="Verdana" panose="020B0604030504040204" pitchFamily="34" charset="0"/>
                <a:cs typeface="Verdana" panose="020B0604030504040204" pitchFamily="34" charset="0"/>
              </a:rPr>
              <a:t>: “Het eten komt niet in het innerlijk van de mens, dat innerlijk kan daardoor dus niet onrein worden en zo de mens zelf verontreinigen. Door dat te stellen, gaf Jezus tegenover de discipelen te kennen dat er volgens Hem geen onderscheid was tussen rein en onrein voedsel. </a:t>
            </a:r>
            <a:r>
              <a:rPr lang="nl-NL" b="1" dirty="0" smtClean="0">
                <a:latin typeface="Verdana" panose="020B0604030504040204" pitchFamily="34" charset="0"/>
                <a:ea typeface="Verdana" panose="020B0604030504040204" pitchFamily="34" charset="0"/>
                <a:cs typeface="Verdana" panose="020B0604030504040204" pitchFamily="34" charset="0"/>
              </a:rPr>
              <a:t>Er bestonden geen verboden spijzen meer.</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rot="453565">
            <a:off x="2349903" y="1698410"/>
            <a:ext cx="6660000" cy="1938992"/>
          </a:xfrm>
          <a:prstGeom prst="rect">
            <a:avLst/>
          </a:prstGeom>
          <a:solidFill>
            <a:schemeClr val="tx2">
              <a:lumMod val="50000"/>
            </a:schemeClr>
          </a:solidFill>
          <a:ln>
            <a:solidFill>
              <a:schemeClr val="bg1"/>
            </a:solidFill>
          </a:ln>
        </p:spPr>
        <p:style>
          <a:lnRef idx="0">
            <a:schemeClr val="accent2"/>
          </a:lnRef>
          <a:fillRef idx="3">
            <a:schemeClr val="accent2"/>
          </a:fillRef>
          <a:effectRef idx="3">
            <a:schemeClr val="accent2"/>
          </a:effectRef>
          <a:fontRef idx="minor">
            <a:schemeClr val="lt1"/>
          </a:fontRef>
        </p:style>
        <p:txBody>
          <a:bodyPr>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wat dat met de woorden  uit Hand.21:25?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inzake de heidenen, die tot het geloof gekomen zijn, hebben wij als ons oordeel geschreven, dat zij zich hebben te wachten voor wat de afgoden geofferd is, voor bloed, voor het verstikte en voor hoererij</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9514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5724644"/>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Hij de schare wederom tot Zich geroepen had,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Hij van de schare thuis kwam, vroegen zijn discipelen Hem naar de ​gelijkenis.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bromata</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rein.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kwade overleggingen, ​</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hoererij</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66876232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11539" y="3894147"/>
            <a:ext cx="9132788"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Het gaat hier niet over vlees, maar over voedsel (</a:t>
            </a:r>
            <a:r>
              <a:rPr lang="nl-NL" sz="2400" b="1" dirty="0" err="1" smtClean="0">
                <a:latin typeface="Verdana" panose="020B0604030504040204" pitchFamily="34" charset="0"/>
                <a:ea typeface="Verdana" panose="020B0604030504040204" pitchFamily="34" charset="0"/>
                <a:cs typeface="Verdana" panose="020B0604030504040204" pitchFamily="34" charset="0"/>
              </a:rPr>
              <a:t>bromata</a:t>
            </a:r>
            <a:r>
              <a:rPr lang="nl-NL" sz="2400" b="1" dirty="0" smtClean="0">
                <a:latin typeface="Verdana" panose="020B0604030504040204" pitchFamily="34" charset="0"/>
                <a:ea typeface="Verdana" panose="020B0604030504040204" pitchFamily="34" charset="0"/>
                <a:cs typeface="Verdana" panose="020B0604030504040204" pitchFamily="34" charset="0"/>
              </a:rPr>
              <a:t>) in het algemeen.</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0096" y="4758242"/>
            <a:ext cx="9132788" cy="90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Voedsel dat verontreinigd is, </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voedsel dat volgens de overleveringen ontheiligd is.</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4825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16632"/>
            <a:ext cx="9144000" cy="3132000"/>
          </a:xfrm>
          <a:prstGeom prst="rect">
            <a:avLst/>
          </a:prstGeom>
          <a:solidFill>
            <a:srgbClr val="8A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JOODSE WET</a:t>
            </a:r>
          </a:p>
          <a:p>
            <a:pPr algn="ctr"/>
            <a:endParaRPr lang="nl-NL" sz="3200" b="1" dirty="0">
              <a:latin typeface="Verdana" panose="020B0604030504040204" pitchFamily="34" charset="0"/>
              <a:ea typeface="Verdana" panose="020B0604030504040204" pitchFamily="34" charset="0"/>
              <a:cs typeface="Verdana" panose="020B0604030504040204" pitchFamily="34" charset="0"/>
            </a:endParaRPr>
          </a:p>
          <a:p>
            <a:pPr algn="ctr"/>
            <a:endParaRPr lang="nl-NL" sz="32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3200" b="1" dirty="0">
              <a:latin typeface="Verdana" panose="020B0604030504040204" pitchFamily="34" charset="0"/>
              <a:ea typeface="Verdana" panose="020B0604030504040204" pitchFamily="34" charset="0"/>
              <a:cs typeface="Verdana" panose="020B0604030504040204" pitchFamily="34" charset="0"/>
            </a:endParaRPr>
          </a:p>
          <a:p>
            <a:pPr algn="ctr"/>
            <a:endParaRPr lang="nl-NL" sz="32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52711854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800014"/>
            <a:ext cx="44989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800015"/>
            <a:ext cx="454183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801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162188510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50760" y="13093"/>
            <a:ext cx="9194760"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Begrijpt gij niet, dat al wat van buiten in de mens komt, hem niet ​onrein​ kan maken, </a:t>
            </a:r>
            <a:r>
              <a:rPr lang="nl-NL" sz="20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omdat het niet in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zijn ​hart​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komt, maar in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de buik</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en er te zijner plaatse uitgaat? En zo verklaarde Hij alle spijzen (</a:t>
            </a:r>
            <a:r>
              <a:rPr lang="nl-NL" sz="20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bromata</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-voedsel)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​rein.</a:t>
            </a:r>
            <a:endParaRPr lang="nl-NL" sz="2000" dirty="0"/>
          </a:p>
        </p:txBody>
      </p:sp>
      <p:sp>
        <p:nvSpPr>
          <p:cNvPr id="4" name="Rechthoek 3"/>
          <p:cNvSpPr/>
          <p:nvPr/>
        </p:nvSpPr>
        <p:spPr>
          <a:xfrm>
            <a:off x="1455588" y="1412776"/>
            <a:ext cx="6182064" cy="1785104"/>
          </a:xfrm>
          <a:prstGeom prst="rect">
            <a:avLst/>
          </a:prstGeom>
        </p:spPr>
        <p:txBody>
          <a:bodyPr wrap="square">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VEEL LATER ROEPT PETRUS UIT: </a:t>
            </a:r>
          </a:p>
          <a:p>
            <a:pPr algn="ctr"/>
            <a:r>
              <a:rPr lang="nl-NL" sz="2400" i="1" dirty="0" smtClean="0">
                <a:latin typeface="Verdana" panose="020B0604030504040204" pitchFamily="34" charset="0"/>
                <a:ea typeface="Verdana" panose="020B0604030504040204" pitchFamily="34" charset="0"/>
                <a:cs typeface="Verdana" panose="020B0604030504040204" pitchFamily="34" charset="0"/>
              </a:rPr>
              <a:t>“Geenszins</a:t>
            </a:r>
            <a:r>
              <a:rPr lang="nl-NL" sz="2400" i="1" dirty="0">
                <a:latin typeface="Verdana" panose="020B0604030504040204" pitchFamily="34" charset="0"/>
                <a:ea typeface="Verdana" panose="020B0604030504040204" pitchFamily="34" charset="0"/>
                <a:cs typeface="Verdana" panose="020B0604030504040204" pitchFamily="34" charset="0"/>
              </a:rPr>
              <a:t>, </a:t>
            </a:r>
            <a:r>
              <a:rPr lang="nl-NL" sz="2400" i="1" dirty="0" err="1">
                <a:latin typeface="Verdana" panose="020B0604030504040204" pitchFamily="34" charset="0"/>
                <a:ea typeface="Verdana" panose="020B0604030504040204" pitchFamily="34" charset="0"/>
                <a:cs typeface="Verdana" panose="020B0604030504040204" pitchFamily="34" charset="0"/>
              </a:rPr>
              <a:t>Here</a:t>
            </a:r>
            <a:r>
              <a:rPr lang="nl-NL" sz="2400" i="1" dirty="0">
                <a:latin typeface="Verdana" panose="020B0604030504040204" pitchFamily="34" charset="0"/>
                <a:ea typeface="Verdana" panose="020B0604030504040204" pitchFamily="34" charset="0"/>
                <a:cs typeface="Verdana" panose="020B0604030504040204" pitchFamily="34" charset="0"/>
              </a:rPr>
              <a:t>, want ik heb nog nooit iets gegeten, dat onheilig of ​onrein​ was</a:t>
            </a:r>
            <a:r>
              <a:rPr lang="nl-NL" sz="2400" i="1" dirty="0" smtClean="0">
                <a:latin typeface="Verdana" panose="020B0604030504040204" pitchFamily="34" charset="0"/>
                <a:ea typeface="Verdana" panose="020B0604030504040204" pitchFamily="34" charset="0"/>
                <a:cs typeface="Verdana" panose="020B0604030504040204" pitchFamily="34" charset="0"/>
              </a:rPr>
              <a:t>.”</a:t>
            </a:r>
          </a:p>
          <a:p>
            <a:pPr algn="ctr"/>
            <a:r>
              <a:rPr lang="nl-NL" sz="1400" dirty="0" smtClean="0">
                <a:latin typeface="Verdana" panose="020B0604030504040204" pitchFamily="34" charset="0"/>
                <a:ea typeface="Verdana" panose="020B0604030504040204" pitchFamily="34" charset="0"/>
                <a:cs typeface="Verdana" panose="020B0604030504040204" pitchFamily="34" charset="0"/>
              </a:rPr>
              <a:t>Hand.10:14</a:t>
            </a:r>
            <a:endParaRPr lang="nl-NL" sz="14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hthoek 11"/>
          <p:cNvSpPr/>
          <p:nvPr/>
        </p:nvSpPr>
        <p:spPr>
          <a:xfrm>
            <a:off x="1475656" y="3318083"/>
            <a:ext cx="6182064" cy="830997"/>
          </a:xfrm>
          <a:prstGeom prst="rect">
            <a:avLst/>
          </a:prstGeom>
        </p:spPr>
        <p:txBody>
          <a:bodyPr wrap="square">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HAD HIJ DAT IN AL DIE JAREN NOG NIETS GELEERD?</a:t>
            </a:r>
            <a:endParaRPr lang="nl-NL" sz="14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66675" y="4337809"/>
            <a:ext cx="8988425" cy="1323439"/>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Hand.10:28 “Gij </a:t>
            </a:r>
            <a:r>
              <a:rPr lang="nl-NL" sz="2000" dirty="0">
                <a:latin typeface="Verdana" panose="020B0604030504040204" pitchFamily="34" charset="0"/>
                <a:ea typeface="Verdana" panose="020B0604030504040204" pitchFamily="34" charset="0"/>
                <a:cs typeface="Verdana" panose="020B0604030504040204" pitchFamily="34" charset="0"/>
              </a:rPr>
              <a:t>weet, hoe het een ​Jood​ verboden is zich te voegen bij of te gaan tot een niet-Jood; doch mij heeft God doen zien, dat ik niemand </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el-GR" sz="2000" b="1" dirty="0">
                <a:latin typeface="Times New Roman" panose="02020603050405020304" pitchFamily="18" charset="0"/>
                <a:cs typeface="Times New Roman" panose="02020603050405020304" pitchFamily="18" charset="0"/>
              </a:rPr>
              <a:t>μηδένα</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nl-NL" sz="2000" dirty="0" err="1" smtClean="0">
                <a:latin typeface="Verdana" panose="020B0604030504040204" pitchFamily="34" charset="0"/>
                <a:ea typeface="Verdana" panose="020B0604030504040204" pitchFamily="34" charset="0"/>
                <a:cs typeface="Verdana" panose="020B0604030504040204" pitchFamily="34" charset="0"/>
              </a:rPr>
              <a:t>medena</a:t>
            </a:r>
            <a:r>
              <a:rPr lang="nl-NL" sz="2000" dirty="0" smtClean="0">
                <a:latin typeface="Verdana" panose="020B0604030504040204" pitchFamily="34" charset="0"/>
                <a:ea typeface="Verdana" panose="020B0604030504040204" pitchFamily="34" charset="0"/>
                <a:cs typeface="Verdana" panose="020B0604030504040204" pitchFamily="34" charset="0"/>
              </a:rPr>
              <a:t>] onheilig </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el-GR" sz="2000" b="1" dirty="0">
                <a:latin typeface="Times New Roman" panose="02020603050405020304" pitchFamily="18" charset="0"/>
                <a:ea typeface="Verdana" panose="020B0604030504040204" pitchFamily="34" charset="0"/>
                <a:cs typeface="Times New Roman" panose="02020603050405020304" pitchFamily="18" charset="0"/>
              </a:rPr>
              <a:t>κοινὸν</a:t>
            </a:r>
            <a:r>
              <a:rPr lang="nl-NL" sz="2000" dirty="0" smtClean="0">
                <a:latin typeface="Verdana" panose="020B0604030504040204" pitchFamily="34" charset="0"/>
                <a:ea typeface="Verdana" panose="020B0604030504040204" pitchFamily="34" charset="0"/>
                <a:cs typeface="Verdana" panose="020B0604030504040204" pitchFamily="34" charset="0"/>
              </a:rPr>
              <a:t> - </a:t>
            </a:r>
            <a:r>
              <a:rPr lang="nl-NL" sz="2000" dirty="0" err="1" smtClean="0">
                <a:latin typeface="Verdana" panose="020B0604030504040204" pitchFamily="34" charset="0"/>
                <a:ea typeface="Verdana" panose="020B0604030504040204" pitchFamily="34" charset="0"/>
                <a:cs typeface="Verdana" panose="020B0604030504040204" pitchFamily="34" charset="0"/>
              </a:rPr>
              <a:t>koinon</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of ​onrein​ </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el-GR" sz="2000" b="1" dirty="0">
                <a:latin typeface="Times New Roman" panose="02020603050405020304" pitchFamily="18" charset="0"/>
                <a:ea typeface="Verdana" panose="020B0604030504040204" pitchFamily="34" charset="0"/>
                <a:cs typeface="Times New Roman" panose="02020603050405020304" pitchFamily="18" charset="0"/>
              </a:rPr>
              <a:t>ἀκάθαρτον</a:t>
            </a:r>
            <a:r>
              <a:rPr lang="nl-NL" sz="2000" dirty="0" smtClean="0">
                <a:latin typeface="Verdana" panose="020B0604030504040204" pitchFamily="34" charset="0"/>
                <a:ea typeface="Verdana" panose="020B0604030504040204" pitchFamily="34" charset="0"/>
                <a:cs typeface="Verdana" panose="020B0604030504040204" pitchFamily="34" charset="0"/>
              </a:rPr>
              <a:t> - </a:t>
            </a:r>
            <a:r>
              <a:rPr lang="nl-NL" sz="2000" dirty="0" err="1" smtClean="0">
                <a:latin typeface="Verdana" panose="020B0604030504040204" pitchFamily="34" charset="0"/>
                <a:ea typeface="Verdana" panose="020B0604030504040204" pitchFamily="34" charset="0"/>
                <a:cs typeface="Verdana" panose="020B0604030504040204" pitchFamily="34" charset="0"/>
              </a:rPr>
              <a:t>akatharton</a:t>
            </a:r>
            <a:r>
              <a:rPr lang="nl-NL" sz="2000" dirty="0" smtClean="0">
                <a:latin typeface="Verdana" panose="020B0604030504040204" pitchFamily="34" charset="0"/>
                <a:ea typeface="Verdana" panose="020B0604030504040204" pitchFamily="34" charset="0"/>
                <a:cs typeface="Verdana" panose="020B0604030504040204" pitchFamily="34" charset="0"/>
              </a:rPr>
              <a:t>] mag </a:t>
            </a:r>
            <a:r>
              <a:rPr lang="nl-NL" sz="2000" dirty="0">
                <a:latin typeface="Verdana" panose="020B0604030504040204" pitchFamily="34" charset="0"/>
                <a:ea typeface="Verdana" panose="020B0604030504040204" pitchFamily="34" charset="0"/>
                <a:cs typeface="Verdana" panose="020B0604030504040204" pitchFamily="34" charset="0"/>
              </a:rPr>
              <a:t>noemen</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nl-NL" sz="20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457757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Jezus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1" name="Tijdelijke aanduiding voor inhoud 2"/>
          <p:cNvSpPr txBox="1">
            <a:spLocks noChangeAspect="1"/>
          </p:cNvSpPr>
          <p:nvPr/>
        </p:nvSpPr>
        <p:spPr>
          <a:xfrm>
            <a:off x="467544" y="1956208"/>
            <a:ext cx="5760000" cy="377704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Aren plukken op </a:t>
            </a: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Sabbat</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72511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6836567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50760" y="13093"/>
            <a:ext cx="9194760"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Begrijpt gij niet, dat al wat van buiten in de mens komt, hem niet ​onrein​ kan maken, </a:t>
            </a:r>
            <a:r>
              <a:rPr lang="nl-NL" sz="20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omdat het niet in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zijn ​hart​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komt, maar in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de buik</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en er te zijner plaatse uitgaat? En zo verklaarde Hij alle spijzen (</a:t>
            </a:r>
            <a:r>
              <a:rPr lang="nl-NL" sz="20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bromata</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-voedsel)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​rein.</a:t>
            </a:r>
            <a:endParaRPr lang="nl-NL" sz="2000" dirty="0"/>
          </a:p>
        </p:txBody>
      </p:sp>
      <p:sp>
        <p:nvSpPr>
          <p:cNvPr id="4" name="Rechthoek 3"/>
          <p:cNvSpPr/>
          <p:nvPr/>
        </p:nvSpPr>
        <p:spPr>
          <a:xfrm>
            <a:off x="3078088" y="2492896"/>
            <a:ext cx="3510136" cy="2585323"/>
          </a:xfrm>
          <a:prstGeom prst="rect">
            <a:avLst/>
          </a:prstGeom>
        </p:spPr>
        <p:txBody>
          <a:bodyPr wrap="square">
            <a:spAutoFit/>
          </a:bodyPr>
          <a:lstStyle/>
          <a:p>
            <a:r>
              <a:rPr lang="nl-NL" i="1" dirty="0" smtClean="0">
                <a:latin typeface="Verdana" panose="020B0604030504040204" pitchFamily="34" charset="0"/>
                <a:ea typeface="Verdana" panose="020B0604030504040204" pitchFamily="34" charset="0"/>
                <a:cs typeface="Verdana" panose="020B0604030504040204" pitchFamily="34" charset="0"/>
              </a:rPr>
              <a:t>Matth15:20 “Dat </a:t>
            </a:r>
            <a:r>
              <a:rPr lang="nl-NL" i="1" dirty="0">
                <a:latin typeface="Verdana" panose="020B0604030504040204" pitchFamily="34" charset="0"/>
                <a:ea typeface="Verdana" panose="020B0604030504040204" pitchFamily="34" charset="0"/>
                <a:cs typeface="Verdana" panose="020B0604030504040204" pitchFamily="34" charset="0"/>
              </a:rPr>
              <a:t>zijn de dingen, die een mens ​onrein​ maken, maar het eten met ongewassen handen maakt een mens niet ​onrein</a:t>
            </a:r>
            <a:r>
              <a:rPr lang="nl-NL" i="1" dirty="0" smtClean="0">
                <a:latin typeface="Verdana" panose="020B0604030504040204" pitchFamily="34" charset="0"/>
                <a:ea typeface="Verdana" panose="020B0604030504040204" pitchFamily="34" charset="0"/>
                <a:cs typeface="Verdana" panose="020B0604030504040204" pitchFamily="34" charset="0"/>
              </a:rPr>
              <a:t>.” </a:t>
            </a:r>
          </a:p>
          <a:p>
            <a:endParaRPr lang="nl-NL" dirty="0" smtClean="0">
              <a:latin typeface="Verdana" panose="020B0604030504040204" pitchFamily="34" charset="0"/>
              <a:ea typeface="Verdana" panose="020B0604030504040204" pitchFamily="34" charset="0"/>
              <a:cs typeface="Verdana" panose="020B0604030504040204" pitchFamily="34" charset="0"/>
            </a:endParaRPr>
          </a:p>
          <a:p>
            <a:r>
              <a:rPr lang="nl-NL" i="1" dirty="0" smtClean="0">
                <a:latin typeface="Verdana" panose="020B0604030504040204" pitchFamily="34" charset="0"/>
                <a:ea typeface="Verdana" panose="020B0604030504040204" pitchFamily="34" charset="0"/>
                <a:cs typeface="Verdana" panose="020B0604030504040204" pitchFamily="34" charset="0"/>
              </a:rPr>
              <a:t>“En </a:t>
            </a:r>
            <a:r>
              <a:rPr lang="nl-NL" i="1" dirty="0">
                <a:latin typeface="Verdana" panose="020B0604030504040204" pitchFamily="34" charset="0"/>
                <a:ea typeface="Verdana" panose="020B0604030504040204" pitchFamily="34" charset="0"/>
                <a:cs typeface="Verdana" panose="020B0604030504040204" pitchFamily="34" charset="0"/>
              </a:rPr>
              <a:t>zo verklaarde Hij alle spijzen </a:t>
            </a:r>
            <a:r>
              <a:rPr lang="nl-NL" i="1" dirty="0" smtClean="0">
                <a:latin typeface="Verdana" panose="020B0604030504040204" pitchFamily="34" charset="0"/>
                <a:ea typeface="Verdana" panose="020B0604030504040204" pitchFamily="34" charset="0"/>
                <a:cs typeface="Verdana" panose="020B0604030504040204" pitchFamily="34" charset="0"/>
              </a:rPr>
              <a:t>​rein”</a:t>
            </a:r>
            <a:r>
              <a:rPr lang="nl-NL" dirty="0" smtClean="0">
                <a:latin typeface="Verdana" panose="020B0604030504040204" pitchFamily="34" charset="0"/>
                <a:ea typeface="Verdana" panose="020B0604030504040204" pitchFamily="34" charset="0"/>
                <a:cs typeface="Verdana" panose="020B0604030504040204" pitchFamily="34" charset="0"/>
              </a:rPr>
              <a:t> </a:t>
            </a:r>
            <a:r>
              <a:rPr lang="nl-NL" b="1" dirty="0" smtClean="0">
                <a:latin typeface="Verdana" panose="020B0604030504040204" pitchFamily="34" charset="0"/>
                <a:ea typeface="Verdana" panose="020B0604030504040204" pitchFamily="34" charset="0"/>
                <a:cs typeface="Verdana" panose="020B0604030504040204" pitchFamily="34" charset="0"/>
              </a:rPr>
              <a:t>ontbreekt volledig in Mattheüs</a:t>
            </a:r>
            <a:endParaRPr lang="nl-NL" b="1" dirty="0">
              <a:latin typeface="Verdana" panose="020B0604030504040204" pitchFamily="34" charset="0"/>
              <a:ea typeface="Verdana" panose="020B0604030504040204" pitchFamily="34" charset="0"/>
              <a:cs typeface="Verdana" panose="020B0604030504040204" pitchFamily="34" charset="0"/>
            </a:endParaRPr>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2" y="1124744"/>
            <a:ext cx="372427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612106"/>
            <a:ext cx="3792537"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847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ppt_x"/>
                                          </p:val>
                                        </p:tav>
                                        <p:tav tm="100000">
                                          <p:val>
                                            <p:strVal val="#ppt_x"/>
                                          </p:val>
                                        </p:tav>
                                      </p:tavLst>
                                    </p:anim>
                                    <p:anim calcmode="lin" valueType="num">
                                      <p:cBhvr additive="base">
                                        <p:cTn id="8"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176973013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588" y="692696"/>
            <a:ext cx="9144000" cy="496800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Deut.13:</a:t>
            </a:r>
            <a:r>
              <a:rPr lang="nl-NL" sz="20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Wanneer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onder u een ​profeet​ optreedt of iemand, die dromen heeft, en hij u een teken of een wonder aankondigt, </a:t>
            </a:r>
            <a:r>
              <a:rPr lang="nl-NL" sz="20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en het teken of het wonder komt, waarover hij u gesproken heeft met de woorden: laten wij ​andere ​goden​ achterna lopen, die gij niet gekend hebt, en laten wij hen dienen – </a:t>
            </a:r>
            <a:r>
              <a:rPr lang="nl-NL" sz="20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dan zult gij naar de woorden van die ​profeet​ of van die dromer niet luisteren;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want de </a:t>
            </a:r>
            <a:r>
              <a:rPr lang="nl-NL" sz="2000" b="1" cap="small" dirty="0" err="1">
                <a:solidFill>
                  <a:prstClr val="white"/>
                </a:solidFill>
                <a:latin typeface="Verdana" panose="020B0604030504040204" pitchFamily="34" charset="0"/>
                <a:ea typeface="Verdana" panose="020B0604030504040204" pitchFamily="34" charset="0"/>
                <a:cs typeface="Verdana" panose="020B0604030504040204" pitchFamily="34" charset="0"/>
              </a:rPr>
              <a:t>Here</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 uw God, stelt u op de proef om te weten, of gij de </a:t>
            </a:r>
            <a:r>
              <a:rPr lang="nl-NL" sz="2000" b="1" cap="small" dirty="0" err="1">
                <a:solidFill>
                  <a:prstClr val="white"/>
                </a:solidFill>
                <a:latin typeface="Verdana" panose="020B0604030504040204" pitchFamily="34" charset="0"/>
                <a:ea typeface="Verdana" panose="020B0604030504040204" pitchFamily="34" charset="0"/>
                <a:cs typeface="Verdana" panose="020B0604030504040204" pitchFamily="34" charset="0"/>
              </a:rPr>
              <a:t>Here</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 uw God, liefhebt met uw ganse ​hart​ en met uw ganse ziel. </a:t>
            </a:r>
            <a:r>
              <a:rPr lang="nl-NL" sz="20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2000" cap="small" dirty="0" err="1">
                <a:solidFill>
                  <a:prstClr val="white"/>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uw God, zult gij volgen,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Hem vrezen, zijn geboden houden en naar zijn stem luisteren</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Hem zult gij dienen en aanhangen.</a:t>
            </a:r>
            <a:r>
              <a:rPr lang="nl-NL" sz="20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Die ​profeet​ of dromer zal ter dood gebracht worden,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omdat hij afval gepredikt heeft van de </a:t>
            </a:r>
            <a:r>
              <a:rPr lang="nl-NL" sz="2000" b="1" cap="small" dirty="0" err="1">
                <a:solidFill>
                  <a:prstClr val="white"/>
                </a:solidFill>
                <a:latin typeface="Verdana" panose="020B0604030504040204" pitchFamily="34" charset="0"/>
                <a:ea typeface="Verdana" panose="020B0604030504040204" pitchFamily="34" charset="0"/>
                <a:cs typeface="Verdana" panose="020B0604030504040204" pitchFamily="34" charset="0"/>
              </a:rPr>
              <a:t>Here</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 uw God</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die u uit het land Egypte geleid en uit het </a:t>
            </a:r>
            <a:r>
              <a:rPr lang="nl-NL" sz="2000" dirty="0" err="1">
                <a:solidFill>
                  <a:prstClr val="white"/>
                </a:solidFill>
                <a:latin typeface="Verdana" panose="020B0604030504040204" pitchFamily="34" charset="0"/>
                <a:ea typeface="Verdana" panose="020B0604030504040204" pitchFamily="34" charset="0"/>
                <a:cs typeface="Verdana" panose="020B0604030504040204" pitchFamily="34" charset="0"/>
              </a:rPr>
              <a:t>diensthuis</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verlost heeft – om u af te trekken van de weg, die de </a:t>
            </a:r>
            <a:r>
              <a:rPr lang="nl-NL" sz="2000" cap="small" dirty="0" err="1">
                <a:solidFill>
                  <a:prstClr val="white"/>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uw God, u geboden heeft te gaan. Zo zult gij het kwaad uit uw midden wegdoen.</a:t>
            </a:r>
          </a:p>
        </p:txBody>
      </p:sp>
      <p:sp>
        <p:nvSpPr>
          <p:cNvPr id="8" name="Tekstvak 7"/>
          <p:cNvSpPr txBox="1"/>
          <p:nvPr/>
        </p:nvSpPr>
        <p:spPr>
          <a:xfrm>
            <a:off x="11539" y="-27384"/>
            <a:ext cx="9132788"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WANNEER DIT IS WAT JESJOEA BEDOELT DAN IS HIJ EEN VALSE PROFEET EN VERDIENT DE DOODSTRAF</a:t>
            </a:r>
            <a:endPar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2243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105083110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1112" y="667296"/>
            <a:ext cx="9180000" cy="504000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Matth.5:17-20</a:t>
            </a:r>
          </a:p>
          <a:p>
            <a:pPr algn="ctr"/>
            <a:r>
              <a:rPr lang="nl-NL"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17</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Meent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niet, dat Ik gekomen ben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om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de wet of de profeten te ontbinden;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Ik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ben niet gekomen om te ontbinden,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maar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om te vervullen.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18</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Want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voorwaar, Ik zeg u: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Eer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de hemel en de aarde vergaat,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 </a:t>
            </a:r>
            <a:r>
              <a:rPr lang="nl-NL" sz="2400" b="1" dirty="0">
                <a:solidFill>
                  <a:prstClr val="white"/>
                </a:solidFill>
                <a:latin typeface="Verdana" panose="020B0604030504040204" pitchFamily="34" charset="0"/>
                <a:ea typeface="Verdana" panose="020B0604030504040204" pitchFamily="34" charset="0"/>
                <a:cs typeface="Verdana" panose="020B0604030504040204" pitchFamily="34" charset="0"/>
              </a:rPr>
              <a:t>er niet één jota of één tittel vergaan van de wet</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eer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alles zal zijn geschied.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Wie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dan één van de kleinste dezer geboden ontbindt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de mensen zo leert,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zeer klein heten in het Koninkrijk der hemelen;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doch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wie ze doet en leert,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die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zal groot heten in het Koninkrijk der hemelen.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Want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Ik zeg u: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Indien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uw ​gerechtigheid​ niet overvloedig is,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meer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dan die der ​</a:t>
            </a:r>
            <a:r>
              <a:rPr lang="nl-NL"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en ​Farizeeën,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zult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gij het Koninkrijk der hemelen voorzeker niet binnengaan.</a:t>
            </a:r>
          </a:p>
        </p:txBody>
      </p:sp>
      <p:sp>
        <p:nvSpPr>
          <p:cNvPr id="8" name="Tekstvak 7"/>
          <p:cNvSpPr txBox="1"/>
          <p:nvPr/>
        </p:nvSpPr>
        <p:spPr>
          <a:xfrm>
            <a:off x="-11112" y="-27385"/>
            <a:ext cx="9132788" cy="67710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BEDOELDE HIJ DIT?</a:t>
            </a:r>
          </a:p>
          <a:p>
            <a:pPr algn="ct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Onderwees hij de mensen om Gods geboden niet te respecteren?</a:t>
            </a:r>
            <a:endParaRPr lang="nl-NL"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1960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27" y="-27384"/>
            <a:ext cx="9144000" cy="5447645"/>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Hij de schare wederom tot Zich geroepen had,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Hij van de schare thuis kwam, vroegen zijn discipelen Hem naar de ​gelijkenis.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En zo verklaarde Hij alle spijzen ​rein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kwade overleggingen, ​</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hoererij</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180480" y="1412776"/>
            <a:ext cx="8712000" cy="1754326"/>
          </a:xfrm>
          <a:prstGeom prst="rect">
            <a:avLst/>
          </a:prstGeom>
          <a:solidFill>
            <a:schemeClr val="tx1"/>
          </a:solidFill>
        </p:spPr>
        <p:txBody>
          <a:bodyPr wrap="square">
            <a:spAutoFit/>
          </a:bodyPr>
          <a:lstStyle/>
          <a:p>
            <a:pPr algn="ctr"/>
            <a:r>
              <a:rPr lang="nl-NL" sz="5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5400" b="1" dirty="0">
                <a:solidFill>
                  <a:schemeClr val="bg1"/>
                </a:solidFill>
                <a:latin typeface="Verdana" panose="020B0604030504040204" pitchFamily="34" charset="0"/>
                <a:ea typeface="Verdana" panose="020B0604030504040204" pitchFamily="34" charset="0"/>
                <a:cs typeface="Verdana" panose="020B0604030504040204" pitchFamily="34" charset="0"/>
              </a:rPr>
              <a:t>zo verklaarde Hij alle spijzen ​rein</a:t>
            </a:r>
            <a:r>
              <a:rPr lang="nl-NL"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54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graphicFrame>
        <p:nvGraphicFramePr>
          <p:cNvPr id="5" name="Tabel 4"/>
          <p:cNvGraphicFramePr>
            <a:graphicFrameLocks noGrp="1"/>
          </p:cNvGraphicFramePr>
          <p:nvPr>
            <p:extLst>
              <p:ext uri="{D42A27DB-BD31-4B8C-83A1-F6EECF244321}">
                <p14:modId xmlns:p14="http://schemas.microsoft.com/office/powerpoint/2010/main" val="341609980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11539" y="4149080"/>
            <a:ext cx="9132788" cy="46166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Christenen vergeten de context</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11336" y="4653136"/>
            <a:ext cx="9132788" cy="46166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context gaat over </a:t>
            </a:r>
            <a:r>
              <a:rPr lang="el-GR"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κοινός </a:t>
            </a: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koinos</a:t>
            </a: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ontheiligen</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608211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222228098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AutoShape 2" descr="Afbeeldingsresultaat voor WIKIPEDIA LOGO NEDERL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WIKIPEDIA LOGO NEDERLA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Afbeeldingsresultaat voor ritual washing jew"/>
          <p:cNvPicPr>
            <a:picLocks noChangeAspect="1" noChangeArrowheads="1"/>
          </p:cNvPicPr>
          <p:nvPr/>
        </p:nvPicPr>
        <p:blipFill rotWithShape="1">
          <a:blip r:embed="rId3">
            <a:extLst>
              <a:ext uri="{28A0092B-C50C-407E-A947-70E740481C1C}">
                <a14:useLocalDpi xmlns:a14="http://schemas.microsoft.com/office/drawing/2010/main" val="0"/>
              </a:ext>
            </a:extLst>
          </a:blip>
          <a:srcRect t="6638" b="18944"/>
          <a:stretch/>
        </p:blipFill>
        <p:spPr bwMode="auto">
          <a:xfrm>
            <a:off x="4316" y="-27384"/>
            <a:ext cx="9149842" cy="576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16116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78880476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50760" y="13093"/>
            <a:ext cx="9194760"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Begrijpt gij niet, dat al wat van buiten in de mens komt, hem niet ​onrein​ kan maken, </a:t>
            </a:r>
            <a:r>
              <a:rPr lang="nl-NL" sz="20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omdat het niet in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zijn ​hart​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komt, maar in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de buik</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en er te zijner plaatse uitgaat? En zo verklaarde Hij alle spijzen (</a:t>
            </a:r>
            <a:r>
              <a:rPr lang="nl-NL" sz="20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bromata</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-voedsel)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​rein.</a:t>
            </a:r>
            <a:endParaRPr lang="nl-NL" sz="2000" dirty="0"/>
          </a:p>
        </p:txBody>
      </p:sp>
      <p:sp>
        <p:nvSpPr>
          <p:cNvPr id="4" name="Rechthoek 3"/>
          <p:cNvSpPr/>
          <p:nvPr/>
        </p:nvSpPr>
        <p:spPr>
          <a:xfrm>
            <a:off x="0" y="1340768"/>
            <a:ext cx="9144000" cy="267765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nl-NL" sz="2400" b="1" dirty="0" smtClean="0">
                <a:latin typeface="Times New Roman" panose="02020603050405020304" pitchFamily="18" charset="0"/>
                <a:cs typeface="Times New Roman" panose="02020603050405020304" pitchFamily="18" charset="0"/>
              </a:rPr>
              <a:t>LETTERLIJK</a:t>
            </a:r>
          </a:p>
          <a:p>
            <a:r>
              <a:rPr lang="el-GR" sz="2400" b="1" dirty="0" smtClean="0">
                <a:latin typeface="Times New Roman" panose="02020603050405020304" pitchFamily="18" charset="0"/>
                <a:cs typeface="Times New Roman" panose="02020603050405020304" pitchFamily="18" charset="0"/>
              </a:rPr>
              <a:t>ὅτι </a:t>
            </a:r>
            <a:r>
              <a:rPr lang="nl-NL" sz="2400" b="1" dirty="0" smtClean="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οὐκ </a:t>
            </a:r>
            <a:r>
              <a:rPr lang="nl-NL" sz="2400" b="1" dirty="0" smtClean="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εἰσπορεύεται </a:t>
            </a:r>
            <a:r>
              <a:rPr lang="el-GR" sz="2400" b="1" dirty="0">
                <a:latin typeface="Times New Roman" panose="02020603050405020304" pitchFamily="18" charset="0"/>
                <a:cs typeface="Times New Roman" panose="02020603050405020304" pitchFamily="18" charset="0"/>
              </a:rPr>
              <a:t>αὐτοῦ εἰς τὴν καρδίαν ἀλλ’ εἰς τὴν κοιλίαν, </a:t>
            </a:r>
            <a:endParaRPr lang="nl-NL" sz="2400" b="1" dirty="0" smtClean="0">
              <a:latin typeface="Times New Roman" panose="02020603050405020304" pitchFamily="18" charset="0"/>
              <a:cs typeface="Times New Roman" panose="02020603050405020304" pitchFamily="18" charset="0"/>
            </a:endParaRPr>
          </a:p>
          <a:p>
            <a:r>
              <a:rPr lang="nl-NL" sz="2400" dirty="0" err="1" smtClean="0">
                <a:latin typeface="Times New Roman" panose="02020603050405020304" pitchFamily="18" charset="0"/>
                <a:cs typeface="Times New Roman" panose="02020603050405020304" pitchFamily="18" charset="0"/>
              </a:rPr>
              <a:t>Hoyi</a:t>
            </a:r>
            <a:r>
              <a:rPr lang="nl-NL" sz="2400" dirty="0" smtClean="0">
                <a:latin typeface="Times New Roman" panose="02020603050405020304" pitchFamily="18" charset="0"/>
                <a:cs typeface="Times New Roman" panose="02020603050405020304" pitchFamily="18" charset="0"/>
              </a:rPr>
              <a:t> </a:t>
            </a:r>
            <a:r>
              <a:rPr lang="nl-NL" sz="2400" dirty="0" err="1" smtClean="0">
                <a:latin typeface="Times New Roman" panose="02020603050405020304" pitchFamily="18" charset="0"/>
                <a:cs typeface="Times New Roman" panose="02020603050405020304" pitchFamily="18" charset="0"/>
              </a:rPr>
              <a:t>ouk</a:t>
            </a:r>
            <a:r>
              <a:rPr lang="nl-NL" sz="2400" dirty="0" smtClean="0">
                <a:latin typeface="Times New Roman" panose="02020603050405020304" pitchFamily="18" charset="0"/>
                <a:cs typeface="Times New Roman" panose="02020603050405020304" pitchFamily="18" charset="0"/>
              </a:rPr>
              <a:t> eis-</a:t>
            </a:r>
            <a:r>
              <a:rPr lang="nl-NL" sz="2400" dirty="0" err="1" smtClean="0">
                <a:latin typeface="Times New Roman" panose="02020603050405020304" pitchFamily="18" charset="0"/>
                <a:cs typeface="Times New Roman" panose="02020603050405020304" pitchFamily="18" charset="0"/>
              </a:rPr>
              <a:t>poreuetai</a:t>
            </a:r>
            <a:r>
              <a:rPr lang="nl-NL" sz="2400" dirty="0" smtClean="0">
                <a:latin typeface="Times New Roman" panose="02020603050405020304" pitchFamily="18" charset="0"/>
                <a:cs typeface="Times New Roman" panose="02020603050405020304" pitchFamily="18" charset="0"/>
              </a:rPr>
              <a:t> </a:t>
            </a:r>
            <a:r>
              <a:rPr lang="nl-NL" sz="2400" dirty="0" err="1" smtClean="0">
                <a:latin typeface="Times New Roman" panose="02020603050405020304" pitchFamily="18" charset="0"/>
                <a:cs typeface="Times New Roman" panose="02020603050405020304" pitchFamily="18" charset="0"/>
              </a:rPr>
              <a:t>autou</a:t>
            </a:r>
            <a:r>
              <a:rPr lang="nl-NL" sz="2400" dirty="0" smtClean="0">
                <a:latin typeface="Times New Roman" panose="02020603050405020304" pitchFamily="18" charset="0"/>
                <a:cs typeface="Times New Roman" panose="02020603050405020304" pitchFamily="18" charset="0"/>
              </a:rPr>
              <a:t>  eis ten  </a:t>
            </a:r>
            <a:r>
              <a:rPr lang="nl-NL" sz="2400" dirty="0" err="1" smtClean="0">
                <a:latin typeface="Times New Roman" panose="02020603050405020304" pitchFamily="18" charset="0"/>
                <a:cs typeface="Times New Roman" panose="02020603050405020304" pitchFamily="18" charset="0"/>
              </a:rPr>
              <a:t>kardian</a:t>
            </a:r>
            <a:r>
              <a:rPr lang="nl-NL" sz="2400" dirty="0" smtClean="0">
                <a:latin typeface="Times New Roman" panose="02020603050405020304" pitchFamily="18" charset="0"/>
                <a:cs typeface="Times New Roman" panose="02020603050405020304" pitchFamily="18" charset="0"/>
              </a:rPr>
              <a:t> al     eis ten </a:t>
            </a:r>
            <a:r>
              <a:rPr lang="nl-NL" sz="2400" dirty="0" err="1" smtClean="0">
                <a:latin typeface="Times New Roman" panose="02020603050405020304" pitchFamily="18" charset="0"/>
                <a:cs typeface="Times New Roman" panose="02020603050405020304" pitchFamily="18" charset="0"/>
              </a:rPr>
              <a:t>koilian</a:t>
            </a:r>
            <a:endParaRPr lang="nl-NL" sz="2400" dirty="0" smtClean="0">
              <a:latin typeface="Times New Roman" panose="02020603050405020304" pitchFamily="18" charset="0"/>
              <a:cs typeface="Times New Roman" panose="02020603050405020304" pitchFamily="18" charset="0"/>
            </a:endParaRPr>
          </a:p>
          <a:p>
            <a:r>
              <a:rPr lang="nl-NL" sz="2400" b="1" i="1" dirty="0" smtClean="0">
                <a:latin typeface="Times New Roman" panose="02020603050405020304" pitchFamily="18" charset="0"/>
                <a:cs typeface="Times New Roman" panose="02020603050405020304" pitchFamily="18" charset="0"/>
              </a:rPr>
              <a:t>Want niet gaat het binnen van hem in het hart maar in de buik </a:t>
            </a:r>
            <a:endParaRPr lang="nl-NL" sz="2400" b="1" i="1" dirty="0">
              <a:latin typeface="Times New Roman" panose="02020603050405020304" pitchFamily="18" charset="0"/>
              <a:cs typeface="Times New Roman" panose="02020603050405020304" pitchFamily="18" charset="0"/>
            </a:endParaRPr>
          </a:p>
          <a:p>
            <a:r>
              <a:rPr lang="el-GR" sz="2400" b="1" dirty="0" smtClean="0">
                <a:latin typeface="Times New Roman" panose="02020603050405020304" pitchFamily="18" charset="0"/>
                <a:cs typeface="Times New Roman" panose="02020603050405020304" pitchFamily="18" charset="0"/>
              </a:rPr>
              <a:t>καὶ </a:t>
            </a:r>
            <a:r>
              <a:rPr lang="el-GR" sz="2400" b="1" dirty="0">
                <a:latin typeface="Times New Roman" panose="02020603050405020304" pitchFamily="18" charset="0"/>
                <a:cs typeface="Times New Roman" panose="02020603050405020304" pitchFamily="18" charset="0"/>
              </a:rPr>
              <a:t>εἰς τὸν ἀφεδρῶνα ἐκπορεύεται, καθαρίζ</a:t>
            </a:r>
            <a:r>
              <a:rPr lang="el-GR" sz="2400" b="1" u="sng" dirty="0">
                <a:latin typeface="Times New Roman" panose="02020603050405020304" pitchFamily="18" charset="0"/>
                <a:cs typeface="Times New Roman" panose="02020603050405020304" pitchFamily="18" charset="0"/>
              </a:rPr>
              <a:t>ω</a:t>
            </a:r>
            <a:r>
              <a:rPr lang="el-GR" sz="2400" b="1" dirty="0">
                <a:latin typeface="Times New Roman" panose="02020603050405020304" pitchFamily="18" charset="0"/>
                <a:cs typeface="Times New Roman" panose="02020603050405020304" pitchFamily="18" charset="0"/>
              </a:rPr>
              <a:t>ν πάντα τὰ βρώματα</a:t>
            </a:r>
            <a:r>
              <a:rPr lang="el-GR" sz="2400" b="1" dirty="0" smtClean="0">
                <a:latin typeface="Times New Roman" panose="02020603050405020304" pitchFamily="18" charset="0"/>
                <a:cs typeface="Times New Roman" panose="02020603050405020304" pitchFamily="18" charset="0"/>
              </a:rPr>
              <a:t>;</a:t>
            </a:r>
            <a:endParaRPr lang="nl-NL" sz="2400" b="1" dirty="0" smtClean="0">
              <a:latin typeface="Times New Roman" panose="02020603050405020304" pitchFamily="18" charset="0"/>
              <a:cs typeface="Times New Roman" panose="02020603050405020304" pitchFamily="18" charset="0"/>
            </a:endParaRPr>
          </a:p>
          <a:p>
            <a:r>
              <a:rPr lang="nl-NL" sz="2400" dirty="0" err="1">
                <a:latin typeface="Times New Roman" panose="02020603050405020304" pitchFamily="18" charset="0"/>
                <a:ea typeface="Verdana" panose="020B0604030504040204" pitchFamily="34" charset="0"/>
                <a:cs typeface="Times New Roman" panose="02020603050405020304" pitchFamily="18" charset="0"/>
              </a:rPr>
              <a:t>k</a:t>
            </a:r>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ai</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eis ton </a:t>
            </a:r>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aphedrona</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ek-poreuetai</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katharizon</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panta</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ta </a:t>
            </a:r>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bromata</a:t>
            </a: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r>
              <a:rPr lang="nl-NL" sz="2400" b="1" i="1" dirty="0">
                <a:latin typeface="Times New Roman" panose="02020603050405020304" pitchFamily="18" charset="0"/>
                <a:ea typeface="Verdana" panose="020B0604030504040204" pitchFamily="34" charset="0"/>
                <a:cs typeface="Times New Roman" panose="02020603050405020304" pitchFamily="18" charset="0"/>
              </a:rPr>
              <a:t>e</a:t>
            </a:r>
            <a:r>
              <a:rPr lang="nl-NL" sz="2400" b="1" i="1" dirty="0" smtClean="0">
                <a:latin typeface="Times New Roman" panose="02020603050405020304" pitchFamily="18" charset="0"/>
                <a:ea typeface="Verdana" panose="020B0604030504040204" pitchFamily="34" charset="0"/>
                <a:cs typeface="Times New Roman" panose="02020603050405020304" pitchFamily="18" charset="0"/>
              </a:rPr>
              <a:t>n in het toilet gaat het naar buiten reinigende al de spijzen.</a:t>
            </a:r>
            <a:endParaRPr lang="nl-NL" sz="2400" b="1" i="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 name="Rechthoek 1"/>
          <p:cNvSpPr/>
          <p:nvPr/>
        </p:nvSpPr>
        <p:spPr>
          <a:xfrm>
            <a:off x="-2605" y="5229200"/>
            <a:ext cx="9169498" cy="1015663"/>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a:t>
            </a:r>
            <a:r>
              <a:rPr lang="nl-NL" sz="2000"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2000"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ω</a:t>
            </a:r>
            <a:r>
              <a:rPr lang="nl-NL" sz="2000"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katharizon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maakt dit woord mannelijk en verwijst dus naar </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mannelijk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woord.Bromata</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een vrouwelijk woord en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aphedrona</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 een mannelijk woord.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2604" y="4077072"/>
            <a:ext cx="9146604" cy="70788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 staat niet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zo verklaarde Hij alle spijzen rein”, </a:t>
            </a: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“reinigende alle spijzen”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hthoek 11"/>
          <p:cNvSpPr/>
          <p:nvPr/>
        </p:nvSpPr>
        <p:spPr>
          <a:xfrm>
            <a:off x="-2604" y="4829090"/>
            <a:ext cx="9146604" cy="4001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WIE OF WAT REINIGT ALLE SPIJZEN?</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92462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130327856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4338" name="Picture 2" descr="https://upload.wikimedia.org/wikipedia/commons/4/44/Ostia-Toilets.JPG"/>
          <p:cNvPicPr>
            <a:picLocks noChangeAspect="1" noChangeArrowheads="1"/>
          </p:cNvPicPr>
          <p:nvPr/>
        </p:nvPicPr>
        <p:blipFill rotWithShape="1">
          <a:blip r:embed="rId3">
            <a:extLst>
              <a:ext uri="{28A0092B-C50C-407E-A947-70E740481C1C}">
                <a14:useLocalDpi xmlns:a14="http://schemas.microsoft.com/office/drawing/2010/main" val="0"/>
              </a:ext>
            </a:extLst>
          </a:blip>
          <a:srcRect t="17206"/>
          <a:stretch/>
        </p:blipFill>
        <p:spPr bwMode="auto">
          <a:xfrm>
            <a:off x="-36512" y="-27384"/>
            <a:ext cx="9168000" cy="569291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6512" y="4368586"/>
            <a:ext cx="9180000" cy="1292662"/>
          </a:xfrm>
          <a:prstGeom prst="rect">
            <a:avLst/>
          </a:prstGeom>
          <a:solidFill>
            <a:schemeClr val="tx1">
              <a:lumMod val="95000"/>
              <a:lumOff val="5000"/>
            </a:schemeClr>
          </a:solidFill>
        </p:spPr>
        <p:txBody>
          <a:bodyPr wrap="square">
            <a:spAutoFit/>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ἀφεδρῶνα</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aphedrona</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toilet</a:t>
            </a:r>
          </a:p>
          <a:p>
            <a:pPr algn="ct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Romeinse publieke latrine gevonden in de opgravingen van Ostia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Antica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Romeinen zagen geen noodzaak voor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privacy voor individuele gebruikers.</a:t>
            </a:r>
          </a:p>
        </p:txBody>
      </p:sp>
      <p:sp>
        <p:nvSpPr>
          <p:cNvPr id="10" name="Rechthoek 9"/>
          <p:cNvSpPr/>
          <p:nvPr/>
        </p:nvSpPr>
        <p:spPr>
          <a:xfrm>
            <a:off x="5868144" y="1772816"/>
            <a:ext cx="3060000" cy="3046988"/>
          </a:xfrm>
          <a:prstGeom prst="rect">
            <a:avLst/>
          </a:prstGeom>
          <a:solidFill>
            <a:schemeClr val="tx1">
              <a:lumMod val="95000"/>
              <a:lumOff val="5000"/>
            </a:schemeClr>
          </a:solidFill>
          <a:ln>
            <a:solidFill>
              <a:schemeClr val="bg1"/>
            </a:solidFill>
          </a:ln>
        </p:spPr>
        <p:txBody>
          <a:bodyPr wrap="square">
            <a:spAutoFit/>
          </a:bodyPr>
          <a:lstStyle/>
          <a:p>
            <a:pPr algn="ct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v</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erontreinigd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voedsel</a:t>
            </a:r>
          </a:p>
          <a:p>
            <a:pPr algn="ct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a:rPr>
              <a:t></a:t>
            </a:r>
          </a:p>
          <a:p>
            <a:pPr algn="ct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v</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oedingstoffen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opgenomen</a:t>
            </a:r>
          </a:p>
          <a:p>
            <a:pPr algn="ct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a:rPr>
              <a:t></a:t>
            </a:r>
          </a:p>
          <a:p>
            <a:pPr algn="ct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fval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uitgescheiden</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4787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400970235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11539" y="2407528"/>
            <a:ext cx="9132788" cy="267765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400" b="1" dirty="0" err="1">
                <a:solidFill>
                  <a:schemeClr val="tx2">
                    <a:lumMod val="50000"/>
                  </a:schemeClr>
                </a:solidFill>
              </a:rPr>
              <a:t>Kasjroet</a:t>
            </a:r>
            <a:r>
              <a:rPr lang="nl-NL" sz="2400" dirty="0">
                <a:solidFill>
                  <a:schemeClr val="tx2">
                    <a:lumMod val="50000"/>
                  </a:schemeClr>
                </a:solidFill>
              </a:rPr>
              <a:t> </a:t>
            </a:r>
            <a:r>
              <a:rPr lang="nl-NL" sz="2400" dirty="0" smtClean="0">
                <a:solidFill>
                  <a:schemeClr val="tx2">
                    <a:lumMod val="50000"/>
                  </a:schemeClr>
                </a:solidFill>
              </a:rPr>
              <a:t>(Hebreeuws:</a:t>
            </a:r>
            <a:r>
              <a:rPr lang="he-IL" sz="2400" dirty="0" smtClean="0">
                <a:solidFill>
                  <a:schemeClr val="tx2">
                    <a:lumMod val="50000"/>
                  </a:schemeClr>
                </a:solidFill>
              </a:rPr>
              <a:t>כשרות </a:t>
            </a:r>
            <a:r>
              <a:rPr lang="nl-NL" sz="2400" dirty="0">
                <a:solidFill>
                  <a:schemeClr val="tx2">
                    <a:lumMod val="50000"/>
                  </a:schemeClr>
                </a:solidFill>
              </a:rPr>
              <a:t>betekent 'geschiktheid') is het geheel </a:t>
            </a:r>
            <a:r>
              <a:rPr lang="nl-NL" sz="2400" dirty="0" smtClean="0">
                <a:solidFill>
                  <a:schemeClr val="tx2">
                    <a:lumMod val="50000"/>
                  </a:schemeClr>
                </a:solidFill>
              </a:rPr>
              <a:t>van spijswetten</a:t>
            </a:r>
            <a:r>
              <a:rPr lang="nl-NL" sz="2400" dirty="0">
                <a:solidFill>
                  <a:schemeClr val="tx2">
                    <a:lumMod val="50000"/>
                  </a:schemeClr>
                </a:solidFill>
              </a:rPr>
              <a:t> dat in </a:t>
            </a:r>
            <a:r>
              <a:rPr lang="nl-NL" sz="2400" dirty="0" smtClean="0">
                <a:solidFill>
                  <a:schemeClr val="tx2">
                    <a:lumMod val="50000"/>
                  </a:schemeClr>
                </a:solidFill>
              </a:rPr>
              <a:t>het jodendom bepaalt </a:t>
            </a:r>
            <a:r>
              <a:rPr lang="nl-NL" sz="2400" dirty="0">
                <a:solidFill>
                  <a:schemeClr val="tx2">
                    <a:lumMod val="50000"/>
                  </a:schemeClr>
                </a:solidFill>
              </a:rPr>
              <a:t>of voedsel wel of niet </a:t>
            </a:r>
            <a:r>
              <a:rPr lang="nl-NL" sz="2400" dirty="0" smtClean="0">
                <a:solidFill>
                  <a:schemeClr val="tx2">
                    <a:lumMod val="50000"/>
                  </a:schemeClr>
                </a:solidFill>
              </a:rPr>
              <a:t>door joden</a:t>
            </a:r>
            <a:r>
              <a:rPr lang="nl-NL" sz="2400" dirty="0">
                <a:solidFill>
                  <a:schemeClr val="tx2">
                    <a:lumMod val="50000"/>
                  </a:schemeClr>
                </a:solidFill>
              </a:rPr>
              <a:t> gegeten mag worden. Voedsel dat aan deze spijswetten voldoet, beschouwt men </a:t>
            </a:r>
            <a:r>
              <a:rPr lang="nl-NL" sz="2400" dirty="0" smtClean="0">
                <a:solidFill>
                  <a:schemeClr val="tx2">
                    <a:lumMod val="50000"/>
                  </a:schemeClr>
                </a:solidFill>
              </a:rPr>
              <a:t>als rein</a:t>
            </a:r>
            <a:r>
              <a:rPr lang="nl-NL" sz="2400" dirty="0">
                <a:solidFill>
                  <a:schemeClr val="tx2">
                    <a:lumMod val="50000"/>
                  </a:schemeClr>
                </a:solidFill>
              </a:rPr>
              <a:t> en wordt </a:t>
            </a:r>
            <a:r>
              <a:rPr lang="nl-NL" sz="2400" dirty="0" smtClean="0">
                <a:solidFill>
                  <a:schemeClr val="tx2">
                    <a:lumMod val="50000"/>
                  </a:schemeClr>
                </a:solidFill>
              </a:rPr>
              <a:t>in het Nederlands  traditioneel </a:t>
            </a:r>
            <a:r>
              <a:rPr lang="nl-NL" sz="2400" dirty="0">
                <a:solidFill>
                  <a:schemeClr val="tx2">
                    <a:lumMod val="50000"/>
                  </a:schemeClr>
                </a:solidFill>
              </a:rPr>
              <a:t> </a:t>
            </a:r>
            <a:r>
              <a:rPr lang="nl-NL" sz="2400" b="1" dirty="0">
                <a:solidFill>
                  <a:schemeClr val="tx2">
                    <a:lumMod val="50000"/>
                  </a:schemeClr>
                </a:solidFill>
              </a:rPr>
              <a:t>koosjer</a:t>
            </a:r>
            <a:r>
              <a:rPr lang="nl-NL" sz="2400" dirty="0">
                <a:solidFill>
                  <a:schemeClr val="tx2">
                    <a:lumMod val="50000"/>
                  </a:schemeClr>
                </a:solidFill>
              </a:rPr>
              <a:t> genoemd. Onrein voedsel wordt </a:t>
            </a:r>
            <a:r>
              <a:rPr lang="nl-NL" sz="2400" b="1" dirty="0" err="1">
                <a:solidFill>
                  <a:schemeClr val="tx2">
                    <a:lumMod val="50000"/>
                  </a:schemeClr>
                </a:solidFill>
              </a:rPr>
              <a:t>treife</a:t>
            </a:r>
            <a:r>
              <a:rPr lang="nl-NL" sz="2400" dirty="0">
                <a:solidFill>
                  <a:schemeClr val="tx2">
                    <a:lumMod val="50000"/>
                  </a:schemeClr>
                </a:solidFill>
              </a:rPr>
              <a:t> genoemd. Orthodoxe joden gaan strikt met de spijswetten om. Liberale joden houden zich minder strikt aan alle regels.</a:t>
            </a:r>
            <a:endParaRPr lang="nl-NL"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Afbeeldingsresultaat voor WIKIPEDIA LOGO NEDERL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WIKIPEDIA LOGO NEDERLA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19145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9783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5894548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14-23</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11539" y="-27384"/>
            <a:ext cx="9132788" cy="2308324"/>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Tahor</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(Hebreeuws </a:t>
            </a:r>
            <a:r>
              <a:rPr lang="he-IL" sz="3200" b="1" dirty="0">
                <a:solidFill>
                  <a:schemeClr val="bg1"/>
                </a:solidFill>
                <a:latin typeface="Verdana" panose="020B0604030504040204" pitchFamily="34" charset="0"/>
                <a:ea typeface="Verdana" panose="020B0604030504040204" pitchFamily="34" charset="0"/>
                <a:cs typeface="+mj-cs"/>
              </a:rPr>
              <a:t>טָהוֹר</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betekent ‘puur‘, of rein)</a:t>
            </a:r>
          </a:p>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Denk aan Psalm 51:12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”Schep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mij een ​rein​ ​hart</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3200" b="1" dirty="0">
                <a:solidFill>
                  <a:schemeClr val="bg1"/>
                </a:solidFill>
                <a:cs typeface="+mj-cs"/>
              </a:rPr>
              <a:t>לֵב טָהוֹר</a:t>
            </a:r>
            <a:r>
              <a:rPr lang="nl-NL" sz="3200" dirty="0" smtClean="0">
                <a:solidFill>
                  <a:schemeClr val="bg1"/>
                </a:solidFill>
                <a:latin typeface="Verdana" panose="020B0604030504040204" pitchFamily="34" charset="0"/>
                <a:ea typeface="Verdana" panose="020B0604030504040204" pitchFamily="34" charset="0"/>
                <a:cs typeface="+mj-cs"/>
              </a:rPr>
              <a: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lev </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tahor</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o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God, 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vernieuw in mijn binnenste een vaste geest</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400" dirty="0">
                <a:solidFill>
                  <a:schemeClr val="bg1"/>
                </a:solidFill>
                <a:latin typeface="Verdana" panose="020B0604030504040204" pitchFamily="34" charset="0"/>
                <a:ea typeface="Verdana" panose="020B0604030504040204" pitchFamily="34" charset="0"/>
              </a:rPr>
              <a: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Tahor</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(rein) is het tegengestelde van </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tamé</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sz="3200" b="1" dirty="0">
                <a:solidFill>
                  <a:schemeClr val="bg1"/>
                </a:solidFill>
                <a:cs typeface="+mj-cs"/>
              </a:rPr>
              <a:t>טָמֵא</a:t>
            </a:r>
            <a:r>
              <a:rPr lang="nl-NL" sz="3200" b="1" dirty="0" smtClean="0">
                <a:solidFill>
                  <a:schemeClr val="bg1"/>
                </a:solidFill>
                <a:latin typeface="Verdana" panose="020B0604030504040204" pitchFamily="34" charset="0"/>
                <a:ea typeface="Verdana" panose="020B0604030504040204" pitchFamily="34" charset="0"/>
                <a:cs typeface="+mj-cs"/>
              </a:rPr>
              <a: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onrein)</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Afbeeldingsresultaat voor WIKIPEDIA LOGO NEDERL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WIKIPEDIA LOGO NEDERLA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2348880"/>
            <a:ext cx="9180000" cy="400110"/>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mens kan zowel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tahor</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/rein, of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tamé</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/onrein zijn.</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14167" y="2780928"/>
            <a:ext cx="9180000" cy="400110"/>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varken is altijd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tamé</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/onrein</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15795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687600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​Farizeeën​ verzamelden zich bij Hem met sommige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de 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Jeruzalem gekomen waren.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onreine, dat is ongewassen, handen hun brood aten –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de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der 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volgens overlevering houden, bijvoorbeeld het onderdompelen van ​bekers​ en kannen en koperwerk,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vroegen de ​Farizeeën​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de overlevering der ouden, maar eten zij met onreine handen hun brood? </a:t>
            </a:r>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gepro-feteerd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zoals er geschreven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staat: Dit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volk eert Mij met de lippen, maar hun ​hart​ is verre van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Tevergeefs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eren zij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omdat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leringen leren, die geboden van mensen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verwaarloost het gebod Gods en houdt u aan de overlevering der mensen.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Het gebod Gods stelt gij wel fraai buiten werking om úw overlevering in stand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 houden.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​Mozes​ heeft gezegd: Eer uw vader en uw moeder, en: Wie vader of moeder vervloekt, zal de dood sterven.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korban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zo maakt gij het woord Gods krachteloos door uw overlevering, die gij overgeleverd hebt. En dergelijke dingen doet gij vele.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stond op en vertrok vandaar naar het gebied van Tyrus. En toen Hij een huis was binnengegaan, wilde Hij niet, dat iemand het wist; maar Hij kon niet verborgen blijven.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b="1" dirty="0" smtClean="0">
                <a:solidFill>
                  <a:schemeClr val="bg1"/>
                </a:solidFill>
                <a:latin typeface="Times New Roman" panose="02020603050405020304" pitchFamily="18" charset="0"/>
                <a:cs typeface="Times New Roman" panose="02020603050405020304" pitchFamily="18" charset="0"/>
              </a:rPr>
              <a:t>πνεῦμα</a:t>
            </a:r>
            <a:r>
              <a:rPr lang="nl-NL" b="1" dirty="0" smtClean="0">
                <a:solidFill>
                  <a:schemeClr val="bg1"/>
                </a:solidFill>
                <a:latin typeface="Times New Roman" panose="02020603050405020304" pitchFamily="18" charset="0"/>
                <a:cs typeface="Times New Roman" panose="02020603050405020304" pitchFamily="18" charset="0"/>
              </a:rPr>
              <a:t> </a:t>
            </a:r>
            <a:r>
              <a:rPr lang="el-GR" b="1" dirty="0" smtClean="0">
                <a:solidFill>
                  <a:schemeClr val="bg1"/>
                </a:solidFill>
                <a:latin typeface="Times New Roman" panose="02020603050405020304" pitchFamily="18" charset="0"/>
                <a:cs typeface="Times New Roman" panose="02020603050405020304" pitchFamily="18" charset="0"/>
              </a:rPr>
              <a:t>ἀκάθαρτον</a:t>
            </a:r>
            <a:r>
              <a:rPr lang="nl-NL" b="1" dirty="0" smtClean="0">
                <a:solidFill>
                  <a:schemeClr val="bg1"/>
                </a:solidFill>
                <a:latin typeface="Times New Roman" panose="02020603050405020304" pitchFamily="18" charset="0"/>
                <a:cs typeface="Times New Roman" panose="02020603050405020304" pitchFamily="18"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pneuma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akarthon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zij kwam tot Hem en viel Hem te voet.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doofstomme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392689111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14-16</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24-30</a:t>
                      </a:r>
                    </a:p>
                    <a:p>
                      <a:pPr algn="ctr"/>
                      <a:r>
                        <a:rPr lang="nl-NL" sz="1000" dirty="0" err="1" smtClean="0">
                          <a:solidFill>
                            <a:schemeClr val="bg1"/>
                          </a:solidFill>
                        </a:rPr>
                        <a:t>gerim</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27384"/>
            <a:ext cx="91567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837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0" name="Tijdelijke aanduiding voor inhoud 2"/>
          <p:cNvSpPr txBox="1">
            <a:spLocks/>
          </p:cNvSpPr>
          <p:nvPr/>
        </p:nvSpPr>
        <p:spPr>
          <a:xfrm>
            <a:off x="3203848" y="1196752"/>
            <a:ext cx="5719314" cy="379313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905181"/>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572137" y="-27385"/>
            <a:ext cx="5580000" cy="5847755"/>
          </a:xfrm>
          <a:prstGeom prst="rect">
            <a:avLst/>
          </a:prstGeom>
          <a:solidFill>
            <a:schemeClr val="tx1"/>
          </a:solidFill>
        </p:spPr>
        <p:txBody>
          <a:bodyPr wrap="square">
            <a:spAutoFit/>
          </a:bodyPr>
          <a:lstStyle/>
          <a:p>
            <a:r>
              <a:rPr lang="nl-NL" sz="17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1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Hij stond op en vertrok vandaar naar </a:t>
            </a:r>
            <a:r>
              <a:rPr lang="nl-NL" sz="1700" b="1" dirty="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nl-NL" sz="1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(grens)gebied [</a:t>
            </a:r>
            <a:r>
              <a:rPr lang="el-GR" sz="1600" b="1" dirty="0">
                <a:solidFill>
                  <a:schemeClr val="bg1"/>
                </a:solidFill>
                <a:latin typeface="Times New Roman" panose="02020603050405020304" pitchFamily="18" charset="0"/>
                <a:cs typeface="Times New Roman" panose="02020603050405020304" pitchFamily="18" charset="0"/>
              </a:rPr>
              <a:t>μεθόρια</a:t>
            </a:r>
            <a:r>
              <a:rPr lang="nl-NL" sz="1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7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metoria</a:t>
            </a:r>
            <a:r>
              <a:rPr lang="nl-NL" sz="1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1600" b="1" dirty="0">
                <a:solidFill>
                  <a:schemeClr val="bg1"/>
                </a:solidFill>
                <a:latin typeface="Times New Roman" panose="02020603050405020304" pitchFamily="18" charset="0"/>
                <a:cs typeface="Times New Roman" panose="02020603050405020304" pitchFamily="18" charset="0"/>
              </a:rPr>
              <a:t>ὅρια</a:t>
            </a:r>
            <a:r>
              <a:rPr lang="nl-NL" sz="1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7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horia</a:t>
            </a:r>
            <a:r>
              <a:rPr lang="nl-NL" sz="1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nl-NL" sz="1700" b="1" dirty="0">
                <a:solidFill>
                  <a:schemeClr val="bg1"/>
                </a:solidFill>
                <a:latin typeface="Verdana" panose="020B0604030504040204" pitchFamily="34" charset="0"/>
                <a:ea typeface="Verdana" panose="020B0604030504040204" pitchFamily="34" charset="0"/>
                <a:cs typeface="Verdana" panose="020B0604030504040204" pitchFamily="34" charset="0"/>
              </a:rPr>
              <a:t>Tyrus</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een huis was binnengegaan, wilde Hij niet, dat iemand het wist; maar Hij kon niet verborgen blijven.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17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17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17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17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17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r>
              <a:rPr lang="nl-NL" sz="1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308674028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14-16</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24-30</a:t>
                      </a:r>
                    </a:p>
                    <a:p>
                      <a:pPr algn="ctr"/>
                      <a:r>
                        <a:rPr lang="nl-NL" sz="1000" dirty="0" err="1" smtClean="0">
                          <a:solidFill>
                            <a:schemeClr val="bg1"/>
                          </a:solidFill>
                        </a:rPr>
                        <a:t>gerim</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136" y="0"/>
            <a:ext cx="3564000" cy="567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0" y="-52447"/>
            <a:ext cx="1620000" cy="5016758"/>
          </a:xfrm>
          <a:prstGeom prst="rect">
            <a:avLst/>
          </a:prstGeom>
        </p:spPr>
        <p:txBody>
          <a:bodyPr wrap="square">
            <a:spAutoFit/>
          </a:bodyPr>
          <a:lstStyle/>
          <a:p>
            <a:r>
              <a:rPr lang="nl-NL" sz="1600" dirty="0" smtClean="0">
                <a:solidFill>
                  <a:srgbClr val="464745"/>
                </a:solidFill>
                <a:latin typeface="Verdana" panose="020B0604030504040204" pitchFamily="34" charset="0"/>
                <a:ea typeface="Verdana" panose="020B0604030504040204" pitchFamily="34" charset="0"/>
                <a:cs typeface="Verdana" panose="020B0604030504040204" pitchFamily="34" charset="0"/>
              </a:rPr>
              <a:t>Marcus 3:7</a:t>
            </a:r>
          </a:p>
          <a:p>
            <a:r>
              <a:rPr lang="nl-NL" sz="1600" dirty="0" smtClean="0">
                <a:solidFill>
                  <a:srgbClr val="464745"/>
                </a:solidFill>
                <a:latin typeface="Verdana" panose="020B0604030504040204" pitchFamily="34" charset="0"/>
                <a:ea typeface="Verdana" panose="020B0604030504040204" pitchFamily="34" charset="0"/>
                <a:cs typeface="Verdana" panose="020B0604030504040204" pitchFamily="34" charset="0"/>
              </a:rPr>
              <a:t>[…] En </a:t>
            </a:r>
            <a:r>
              <a:rPr lang="nl-NL" sz="1600" dirty="0">
                <a:solidFill>
                  <a:srgbClr val="464745"/>
                </a:solidFill>
                <a:latin typeface="Verdana" panose="020B0604030504040204" pitchFamily="34" charset="0"/>
                <a:ea typeface="Verdana" panose="020B0604030504040204" pitchFamily="34" charset="0"/>
                <a:cs typeface="Verdana" panose="020B0604030504040204" pitchFamily="34" charset="0"/>
              </a:rPr>
              <a:t>een talrijke menigte uit Galilea ging mede. </a:t>
            </a:r>
            <a:r>
              <a:rPr lang="nl-NL" sz="1600" baseline="30000" dirty="0">
                <a:solidFill>
                  <a:srgbClr val="464745"/>
                </a:solidFill>
                <a:latin typeface="Verdana" panose="020B0604030504040204" pitchFamily="34" charset="0"/>
                <a:ea typeface="Verdana" panose="020B0604030504040204" pitchFamily="34" charset="0"/>
                <a:cs typeface="Verdana" panose="020B0604030504040204" pitchFamily="34" charset="0"/>
              </a:rPr>
              <a:t>8</a:t>
            </a:r>
            <a:r>
              <a:rPr lang="nl-NL" sz="1600" dirty="0">
                <a:solidFill>
                  <a:srgbClr val="464745"/>
                </a:solidFill>
                <a:latin typeface="Verdana" panose="020B0604030504040204" pitchFamily="34" charset="0"/>
                <a:ea typeface="Verdana" panose="020B0604030504040204" pitchFamily="34" charset="0"/>
                <a:cs typeface="Verdana" panose="020B0604030504040204" pitchFamily="34" charset="0"/>
              </a:rPr>
              <a:t>Ook uit Judea en uit Jeruzalem en uit </a:t>
            </a:r>
            <a:r>
              <a:rPr lang="nl-NL" sz="1600" dirty="0" err="1">
                <a:solidFill>
                  <a:srgbClr val="464745"/>
                </a:solidFill>
                <a:latin typeface="Verdana" panose="020B0604030504040204" pitchFamily="34" charset="0"/>
                <a:ea typeface="Verdana" panose="020B0604030504040204" pitchFamily="34" charset="0"/>
                <a:cs typeface="Verdana" panose="020B0604030504040204" pitchFamily="34" charset="0"/>
              </a:rPr>
              <a:t>Idumea</a:t>
            </a:r>
            <a:r>
              <a:rPr lang="nl-NL" sz="1600" dirty="0">
                <a:solidFill>
                  <a:srgbClr val="464745"/>
                </a:solidFill>
                <a:latin typeface="Verdana" panose="020B0604030504040204" pitchFamily="34" charset="0"/>
                <a:ea typeface="Verdana" panose="020B0604030504040204" pitchFamily="34" charset="0"/>
                <a:cs typeface="Verdana" panose="020B0604030504040204" pitchFamily="34" charset="0"/>
              </a:rPr>
              <a:t> en het </a:t>
            </a:r>
            <a:r>
              <a:rPr lang="nl-NL" sz="1600" dirty="0" err="1">
                <a:solidFill>
                  <a:srgbClr val="464745"/>
                </a:solidFill>
                <a:latin typeface="Verdana" panose="020B0604030504040204" pitchFamily="34" charset="0"/>
                <a:ea typeface="Verdana" panose="020B0604030504040204" pitchFamily="34" charset="0"/>
                <a:cs typeface="Verdana" panose="020B0604030504040204" pitchFamily="34" charset="0"/>
              </a:rPr>
              <a:t>Overjordaanse</a:t>
            </a:r>
            <a:r>
              <a:rPr lang="nl-NL" sz="1600" dirty="0">
                <a:solidFill>
                  <a:srgbClr val="464745"/>
                </a:solidFill>
                <a:latin typeface="Verdana" panose="020B0604030504040204" pitchFamily="34" charset="0"/>
                <a:ea typeface="Verdana" panose="020B0604030504040204" pitchFamily="34" charset="0"/>
                <a:cs typeface="Verdana" panose="020B0604030504040204" pitchFamily="34" charset="0"/>
              </a:rPr>
              <a:t> </a:t>
            </a:r>
            <a:r>
              <a:rPr lang="nl-NL" sz="1600" b="1" dirty="0">
                <a:solidFill>
                  <a:srgbClr val="464745"/>
                </a:solidFill>
                <a:latin typeface="Verdana" panose="020B0604030504040204" pitchFamily="34" charset="0"/>
                <a:ea typeface="Verdana" panose="020B0604030504040204" pitchFamily="34" charset="0"/>
                <a:cs typeface="Verdana" panose="020B0604030504040204" pitchFamily="34" charset="0"/>
              </a:rPr>
              <a:t>en de streken van Tyrus en Sidon </a:t>
            </a:r>
            <a:r>
              <a:rPr lang="nl-NL" sz="1600" dirty="0">
                <a:solidFill>
                  <a:srgbClr val="464745"/>
                </a:solidFill>
                <a:latin typeface="Verdana" panose="020B0604030504040204" pitchFamily="34" charset="0"/>
                <a:ea typeface="Verdana" panose="020B0604030504040204" pitchFamily="34" charset="0"/>
                <a:cs typeface="Verdana" panose="020B0604030504040204" pitchFamily="34" charset="0"/>
              </a:rPr>
              <a:t>kwam een talrijke menigte tot Hem, daar zij hoorden, hoeveel Hij deed. </a:t>
            </a:r>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3635896" y="3557915"/>
            <a:ext cx="5400600" cy="203132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Luc.10:13 “Wee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u,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Chorazin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wee u,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want indien in Tyrus en Sidon die krachten waren geschied, welke in u geschied zijn, reeds lang zouden zij, in zak en as gezeten, zich bekeerd hebben.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Doch het zal voor Tyrus en Sidon draaglijker zijn in het oordeel dan voor u</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Rechthoek 5"/>
          <p:cNvSpPr/>
          <p:nvPr/>
        </p:nvSpPr>
        <p:spPr>
          <a:xfrm>
            <a:off x="3611364" y="1349276"/>
            <a:ext cx="5425132" cy="64633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Matth.15:24 “Ik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ben slechts gezonden tot de verloren schapen van het huis Israëls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600400" y="2043956"/>
            <a:ext cx="5436000" cy="144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Hand.1:8 “maar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gij zult kracht ontvangen, wanneer de ​heilige​ Geest​ over u komt, en gij zult mijn getuigen zijn te Jeruzalem en in geheel Judea en Samaria en tot het uiterste der aarde.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09976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572137" y="-27385"/>
            <a:ext cx="5580000" cy="5847755"/>
          </a:xfrm>
          <a:prstGeom prst="rect">
            <a:avLst/>
          </a:prstGeom>
          <a:solidFill>
            <a:schemeClr val="tx1"/>
          </a:solidFill>
        </p:spPr>
        <p:txBody>
          <a:bodyPr wrap="square">
            <a:spAutoFit/>
          </a:bodyPr>
          <a:lstStyle/>
          <a:p>
            <a:r>
              <a:rPr lang="nl-NL" sz="17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1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Hij stond op en vertrok vandaar naar </a:t>
            </a:r>
            <a:r>
              <a:rPr lang="nl-NL" sz="1700" b="1" dirty="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nl-NL" sz="1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(grens)gebied </a:t>
            </a:r>
            <a:r>
              <a:rPr lang="nl-NL" sz="1700" b="1" dirty="0">
                <a:solidFill>
                  <a:schemeClr val="bg1"/>
                </a:solidFill>
                <a:latin typeface="Verdana" panose="020B0604030504040204" pitchFamily="34" charset="0"/>
                <a:ea typeface="Verdana" panose="020B0604030504040204" pitchFamily="34" charset="0"/>
                <a:cs typeface="Verdana" panose="020B0604030504040204" pitchFamily="34" charset="0"/>
              </a:rPr>
              <a:t>van Tyrus</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een huis was binnengegaan, wilde Hij niet, dat iemand het wist; maar Hij kon niet verborgen blijven.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17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a:t>
            </a:r>
            <a:r>
              <a:rPr lang="nl-NL" sz="1700" b="1" dirty="0">
                <a:solidFill>
                  <a:srgbClr val="00B0F0"/>
                </a:solidFill>
                <a:latin typeface="Verdana" panose="020B0604030504040204" pitchFamily="34" charset="0"/>
                <a:ea typeface="Verdana" panose="020B0604030504040204" pitchFamily="34" charset="0"/>
                <a:cs typeface="Verdana" panose="020B0604030504040204" pitchFamily="34" charset="0"/>
              </a:rPr>
              <a:t>En Hij </a:t>
            </a:r>
            <a:r>
              <a:rPr lang="nl-NL" sz="1700" b="1" dirty="0" err="1">
                <a:solidFill>
                  <a:srgbClr val="00B0F0"/>
                </a:solidFill>
                <a:latin typeface="Verdana" panose="020B0604030504040204" pitchFamily="34" charset="0"/>
                <a:ea typeface="Verdana" panose="020B0604030504040204" pitchFamily="34" charset="0"/>
                <a:cs typeface="Verdana" panose="020B0604030504040204" pitchFamily="34" charset="0"/>
              </a:rPr>
              <a:t>zeide</a:t>
            </a:r>
            <a:r>
              <a:rPr lang="nl-NL" sz="1700" b="1" dirty="0">
                <a:solidFill>
                  <a:srgbClr val="00B0F0"/>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a:t>
            </a:r>
            <a:r>
              <a:rPr lang="nl-NL" sz="17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honden [</a:t>
            </a:r>
            <a:r>
              <a:rPr lang="el-GR" b="1" dirty="0">
                <a:solidFill>
                  <a:srgbClr val="00B0F0"/>
                </a:solidFill>
                <a:latin typeface="Times New Roman" panose="02020603050405020304" pitchFamily="18" charset="0"/>
                <a:cs typeface="Times New Roman" panose="02020603050405020304" pitchFamily="18" charset="0"/>
              </a:rPr>
              <a:t>κυναρίοις</a:t>
            </a:r>
            <a:r>
              <a:rPr lang="nl-NL" sz="17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a:t>
            </a:r>
            <a:r>
              <a:rPr lang="nl-NL" sz="1700" b="1" dirty="0" err="1" smtClean="0">
                <a:solidFill>
                  <a:srgbClr val="00B0F0"/>
                </a:solidFill>
                <a:latin typeface="Verdana" panose="020B0604030504040204" pitchFamily="34" charset="0"/>
                <a:ea typeface="Verdana" panose="020B0604030504040204" pitchFamily="34" charset="0"/>
                <a:cs typeface="Verdana" panose="020B0604030504040204" pitchFamily="34" charset="0"/>
              </a:rPr>
              <a:t>kunariois</a:t>
            </a:r>
            <a:r>
              <a:rPr lang="nl-NL" sz="17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 </a:t>
            </a:r>
            <a:r>
              <a:rPr lang="nl-NL" sz="1700" b="1" dirty="0">
                <a:solidFill>
                  <a:srgbClr val="00B0F0"/>
                </a:solidFill>
                <a:latin typeface="Verdana" panose="020B0604030504040204" pitchFamily="34" charset="0"/>
                <a:ea typeface="Verdana" panose="020B0604030504040204" pitchFamily="34" charset="0"/>
                <a:cs typeface="Verdana" panose="020B0604030504040204" pitchFamily="34" charset="0"/>
              </a:rPr>
              <a:t>voor te werpen.</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700" baseline="30000" dirty="0">
                <a:solidFill>
                  <a:srgbClr val="FFFF00"/>
                </a:solidFill>
                <a:latin typeface="Verdana" panose="020B0604030504040204" pitchFamily="34" charset="0"/>
                <a:ea typeface="Verdana" panose="020B0604030504040204" pitchFamily="34" charset="0"/>
                <a:cs typeface="Verdana" panose="020B0604030504040204" pitchFamily="34" charset="0"/>
              </a:rPr>
              <a:t>28</a:t>
            </a:r>
            <a:r>
              <a:rPr lang="nl-NL" sz="1700" dirty="0">
                <a:solidFill>
                  <a:srgbClr val="FFFF00"/>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1700" dirty="0" err="1">
                <a:solidFill>
                  <a:srgbClr val="FFFF00"/>
                </a:solidFill>
                <a:latin typeface="Verdana" panose="020B0604030504040204" pitchFamily="34" charset="0"/>
                <a:ea typeface="Verdana" panose="020B0604030504040204" pitchFamily="34" charset="0"/>
                <a:cs typeface="Verdana" panose="020B0604030504040204" pitchFamily="34" charset="0"/>
              </a:rPr>
              <a:t>zeide</a:t>
            </a:r>
            <a:r>
              <a:rPr lang="nl-NL" sz="1700" dirty="0">
                <a:solidFill>
                  <a:srgbClr val="FFFF00"/>
                </a:solidFill>
                <a:latin typeface="Verdana" panose="020B0604030504040204" pitchFamily="34" charset="0"/>
                <a:ea typeface="Verdana" panose="020B0604030504040204" pitchFamily="34" charset="0"/>
                <a:cs typeface="Verdana" panose="020B0604030504040204" pitchFamily="34" charset="0"/>
              </a:rPr>
              <a:t> tot Hem: Zeker, </a:t>
            </a:r>
            <a:r>
              <a:rPr lang="nl-NL" sz="1700" dirty="0" err="1">
                <a:solidFill>
                  <a:srgbClr val="FFFF00"/>
                </a:solidFill>
                <a:latin typeface="Verdana" panose="020B0604030504040204" pitchFamily="34" charset="0"/>
                <a:ea typeface="Verdana" panose="020B0604030504040204" pitchFamily="34" charset="0"/>
                <a:cs typeface="Verdana" panose="020B0604030504040204" pitchFamily="34" charset="0"/>
              </a:rPr>
              <a:t>Here</a:t>
            </a:r>
            <a:r>
              <a:rPr lang="nl-NL" sz="1700" dirty="0">
                <a:solidFill>
                  <a:srgbClr val="FFFF00"/>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17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a:t>
            </a:r>
            <a:r>
              <a:rPr lang="nl-NL" sz="1700" b="1" dirty="0">
                <a:solidFill>
                  <a:srgbClr val="00B0F0"/>
                </a:solidFill>
                <a:latin typeface="Verdana" panose="020B0604030504040204" pitchFamily="34" charset="0"/>
                <a:ea typeface="Verdana" panose="020B0604030504040204" pitchFamily="34" charset="0"/>
                <a:cs typeface="Verdana" panose="020B0604030504040204" pitchFamily="34" charset="0"/>
              </a:rPr>
              <a:t>Om dit woord, ga heen, de ​boze geest​ is uit uw dochter gevaren. </a:t>
            </a:r>
            <a:r>
              <a:rPr lang="nl-NL" sz="17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r>
              <a:rPr lang="nl-NL" sz="1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330014116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14-16</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24-30</a:t>
                      </a:r>
                    </a:p>
                    <a:p>
                      <a:pPr algn="ctr"/>
                      <a:r>
                        <a:rPr lang="nl-NL" sz="1000" dirty="0" err="1" smtClean="0">
                          <a:solidFill>
                            <a:schemeClr val="bg1"/>
                          </a:solidFill>
                        </a:rPr>
                        <a:t>gerim</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 y="-52447"/>
            <a:ext cx="3572137" cy="212365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endParaRPr lang="nl-NL" sz="24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r>
              <a:rPr lang="el-GR" sz="24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κύνες</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kines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kuon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e.v.)</a:t>
            </a:r>
          </a:p>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l</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oslopende honden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l-GR" sz="24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κυναρίοις</a:t>
            </a:r>
            <a:r>
              <a:rPr lang="nl-NL" sz="24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kunariois</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huisdier</a:t>
            </a:r>
          </a:p>
          <a:p>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6512" y="2060848"/>
            <a:ext cx="3600000" cy="205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Matth.7:6 “Geeft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het ​heilige​ niet aan de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​honden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b="1" dirty="0">
                <a:latin typeface="Times New Roman" panose="02020603050405020304" pitchFamily="18" charset="0"/>
                <a:cs typeface="Times New Roman" panose="02020603050405020304" pitchFamily="18" charset="0"/>
              </a:rPr>
              <a:t>κυσίν</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kisin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werpt uw paarlen niet voor de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zwijnen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opdat zij die niet vertrappen met hun poten en, zich omkerende, u verscheuren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5270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 y="4233788"/>
            <a:ext cx="9144001" cy="14401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5" name="Tabel 4"/>
          <p:cNvGraphicFramePr>
            <a:graphicFrameLocks noGrp="1"/>
          </p:cNvGraphicFramePr>
          <p:nvPr>
            <p:extLst>
              <p:ext uri="{D42A27DB-BD31-4B8C-83A1-F6EECF244321}">
                <p14:modId xmlns:p14="http://schemas.microsoft.com/office/powerpoint/2010/main" val="125083356"/>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14-16</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24-30</a:t>
                      </a:r>
                    </a:p>
                    <a:p>
                      <a:pPr algn="ctr"/>
                      <a:r>
                        <a:rPr lang="nl-NL" sz="1000" dirty="0" err="1" smtClean="0">
                          <a:solidFill>
                            <a:schemeClr val="bg1"/>
                          </a:solidFill>
                        </a:rPr>
                        <a:t>gerim</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35767" y="110242"/>
            <a:ext cx="3572137" cy="144655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nl-NL" sz="24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l-GR" sz="24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κύνες</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kines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kuon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e.v.)</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l</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oslopende honden </a:t>
            </a:r>
          </a:p>
          <a:p>
            <a:pPr algn="ct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descr="Stock image of 'Homeless stray do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88640" y="1196752"/>
            <a:ext cx="7620000" cy="5076826"/>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5436096" y="110242"/>
            <a:ext cx="3572137" cy="144655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nl-NL" sz="24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l-GR" sz="24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κυναρίοις</a:t>
            </a:r>
            <a:r>
              <a:rPr lang="nl-NL" sz="24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kunariois</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huisdier</a:t>
            </a:r>
          </a:p>
          <a:p>
            <a:pPr algn="ct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174" name="Picture 6" descr="Afbeeldingsresultaat voor dog whit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004048" y="3212976"/>
            <a:ext cx="3600400" cy="226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88667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6617196"/>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​Farizeeën​ verzamelden zich bij Hem met sommige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de 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Jeruzalem gekomen waren.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onreine, dat is ongewassen, handen hun brood aten –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de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der 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volgens overlevering houden, bijvoorbeeld het onderdompelen van ​bekers​ en kannen en koperwerk,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vroegen de ​Farizeeën​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de overlevering der ouden, maar eten zij met onreine handen hun brood? </a:t>
            </a:r>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gepro-feteerd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zoals er geschreven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staat: Dit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volk eert Mij met de lippen, maar hun ​hart​ is verre van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Tevergeefs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eren zij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omdat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leringen leren, die geboden van mensen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verwaarloost het gebod Gods en houdt u aan de overlevering der mensen.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Het gebod Gods stelt gij wel fraai buiten werking om úw overlevering in stand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 houden.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​Mozes​ heeft gezegd: Eer uw vader en uw moeder, en: Wie vader of moeder vervloekt, zal de dood sterven.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korban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zo maakt gij het woord Gods krachteloos door uw overlevering, die gij overgeleverd hebt. En dergelijke dingen doet gij vele.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hem ​onrein​ maken, maar hetgeen uit de mens naar buiten komt, dat is het, wat hem ​onrein​ maakt.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Hij weder uit het gebied van Tyrus vertrokken was, kwam Hij door Sidon naar de zee van Galilea, midden in het gebied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zuchtte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94569126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14-16</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24-30</a:t>
                      </a:r>
                    </a:p>
                    <a:p>
                      <a:pPr algn="ctr"/>
                      <a:r>
                        <a:rPr lang="nl-NL" sz="1000" dirty="0" err="1" smtClean="0">
                          <a:solidFill>
                            <a:schemeClr val="bg1"/>
                          </a:solidFill>
                        </a:rPr>
                        <a:t>gerim</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31-37</a:t>
                      </a:r>
                    </a:p>
                    <a:p>
                      <a:pPr algn="ctr"/>
                      <a:r>
                        <a:rPr lang="nl-NL" sz="1000" dirty="0" smtClean="0">
                          <a:solidFill>
                            <a:schemeClr val="bg1"/>
                          </a:solidFill>
                        </a:rPr>
                        <a:t>Alles </a:t>
                      </a:r>
                      <a:r>
                        <a:rPr lang="nl-NL" sz="1000" dirty="0" err="1" smtClean="0">
                          <a:solidFill>
                            <a:schemeClr val="bg1"/>
                          </a:solidFill>
                        </a:rPr>
                        <a:t>tov</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6" name="Rechthoek 5"/>
          <p:cNvSpPr/>
          <p:nvPr/>
        </p:nvSpPr>
        <p:spPr>
          <a:xfrm>
            <a:off x="10097" y="46742"/>
            <a:ext cx="9144000" cy="11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Tyrus en Sidon naar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Decapolis</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Tyrus werd een meisje VRIJGEMAAKT</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Decapolis</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werd een doofstomme GEOPEND</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10096" y="1243360"/>
            <a:ext cx="9144000" cy="93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l-GR" b="1" dirty="0" smtClean="0">
                <a:solidFill>
                  <a:schemeClr val="bg1"/>
                </a:solidFill>
                <a:latin typeface="Times New Roman" panose="02020603050405020304" pitchFamily="18" charset="0"/>
                <a:cs typeface="Times New Roman" panose="02020603050405020304" pitchFamily="18" charset="0"/>
              </a:rPr>
              <a:t>ἐστέναξεν</a:t>
            </a:r>
            <a:r>
              <a:rPr lang="nl-NL" b="1" dirty="0" smtClean="0">
                <a:solidFill>
                  <a:schemeClr val="bg1"/>
                </a:solidFill>
                <a:latin typeface="Times New Roman" panose="02020603050405020304" pitchFamily="18" charset="0"/>
                <a:cs typeface="Times New Roman" panose="02020603050405020304" pitchFamily="18" charset="0"/>
              </a:rPr>
              <a:t> –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estenaxen</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heeft gezucht, heeft gesteund</a:t>
            </a:r>
          </a:p>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 steno, zuchten, steunen</a:t>
            </a:r>
          </a:p>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 </a:t>
            </a:r>
            <a:r>
              <a:rPr lang="el-GR" b="1" dirty="0">
                <a:latin typeface="Times New Roman" panose="02020603050405020304" pitchFamily="18" charset="0"/>
                <a:cs typeface="Times New Roman" panose="02020603050405020304" pitchFamily="18" charset="0"/>
              </a:rPr>
              <a:t>στενός</a:t>
            </a:r>
            <a:r>
              <a:rPr lang="el-GR" b="1" dirty="0">
                <a:latin typeface="Times New Roman" panose="02020603050405020304" pitchFamily="18" charset="0"/>
                <a:cs typeface="Times New Roman" panose="02020603050405020304" pitchFamily="18" charset="0"/>
              </a:rPr>
              <a:t> </a:t>
            </a:r>
            <a:r>
              <a:rPr lang="nl-NL" b="1" dirty="0" smtClean="0">
                <a:latin typeface="Times New Roman" panose="02020603050405020304" pitchFamily="18" charset="0"/>
                <a:cs typeface="Times New Roman" panose="02020603050405020304" pitchFamily="18"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stenos</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smal, nauw</a:t>
            </a:r>
          </a:p>
          <a:p>
            <a:endParaRPr lang="nl-NL" b="1" dirty="0">
              <a:solidFill>
                <a:schemeClr val="bg1"/>
              </a:solidFill>
              <a:latin typeface="Times New Roman" panose="02020603050405020304" pitchFamily="18" charset="0"/>
              <a:cs typeface="Times New Roman" panose="02020603050405020304" pitchFamily="18" charset="0"/>
            </a:endParaRPr>
          </a:p>
        </p:txBody>
      </p:sp>
      <p:sp>
        <p:nvSpPr>
          <p:cNvPr id="3" name="Rechthoek 2"/>
          <p:cNvSpPr/>
          <p:nvPr/>
        </p:nvSpPr>
        <p:spPr>
          <a:xfrm>
            <a:off x="10097" y="3140968"/>
            <a:ext cx="9144000"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Rom.8:26 “de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Geest zelf pleit voor ons met onuitsprekelijke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verzuchtingen [</a:t>
            </a:r>
            <a:r>
              <a:rPr lang="el-GR" sz="2000" dirty="0"/>
              <a:t>στεναγμοῖς</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stanagmois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10097" y="2204864"/>
            <a:ext cx="9144000" cy="92333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Rom.8:23 “En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niet alleen zij, maar ook wij zelf, [wij,] die de Geest als eerste gave ontvangen hebben, zuchten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dirty="0" smtClean="0"/>
              <a:t>στενάζομεν</a:t>
            </a:r>
            <a:r>
              <a:rPr lang="nl-NL" dirty="0" smtClean="0"/>
              <a:t> - </a:t>
            </a:r>
            <a:r>
              <a:rPr lang="nl-NL" dirty="0" err="1" smtClean="0"/>
              <a:t>stenazomen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bij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onszelf in de verwachting van het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zoonschap</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de verlossing van ons lichaam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140797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5078313"/>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ROMEINEN 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ik ben er zeker van, dat het lijden van de tegenwoordige tijd niet opweegt tegen de heerlijkheid, die over ons geopenbaard zal worden.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met reikhalzend verlangen wacht de schepping op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het openbaar worden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der zonen Gods.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de schepping is aan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vruchteloosheid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onderworpen, niet vrijwillig, maar om (de wil van) Hem, die haar daaraan onderworpen heeft,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 hope echter, omdat ook de schepping zelf van de dienstbaarheid aan de vergankelijkheid zal bevrijd worden tot de vrijheid van de heerlijkheid der ​kinderen​ Gods.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wij weten, dat tot nu toe de ganse schepping in al haar delen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zucht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in barensnood is.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niet alleen zij, maar ook wij zelf, [wij,] die de Geest als eerste gave ontvangen hebben,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zuchten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bij onszelf in de verwachting van het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zoonschap</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de verlossing van ons lichaam.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in die hoop zijn wij behouden. Maar hoop, die gezien wordt, is geen hoop, want hoe zal men hopen op hetgeen men ziet?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Indien wij echter hopen op hetgeen wij niet zien, verwachten wij het met volharding.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evenzo komt de Geest onze zwakheid te hulp; want wij weten niet wat wij ​bidden​ zullen naar behoren, maar de Geest zelf pleit voor ons met onuitsprekelijke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verzuchtingen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42198779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14-16</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24-30</a:t>
                      </a:r>
                    </a:p>
                    <a:p>
                      <a:pPr algn="ctr"/>
                      <a:r>
                        <a:rPr lang="nl-NL" sz="1000" dirty="0" err="1" smtClean="0">
                          <a:solidFill>
                            <a:schemeClr val="bg1"/>
                          </a:solidFill>
                        </a:rPr>
                        <a:t>gerim</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31-37</a:t>
                      </a:r>
                    </a:p>
                    <a:p>
                      <a:pPr algn="ctr"/>
                      <a:r>
                        <a:rPr lang="nl-NL" sz="1000" dirty="0" smtClean="0">
                          <a:solidFill>
                            <a:schemeClr val="bg1"/>
                          </a:solidFill>
                        </a:rPr>
                        <a:t>Alles </a:t>
                      </a:r>
                      <a:r>
                        <a:rPr lang="nl-NL" sz="1000" dirty="0" err="1" smtClean="0">
                          <a:solidFill>
                            <a:schemeClr val="bg1"/>
                          </a:solidFill>
                        </a:rPr>
                        <a:t>tov</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8" name="Rechthoek 7"/>
          <p:cNvSpPr/>
          <p:nvPr/>
        </p:nvSpPr>
        <p:spPr>
          <a:xfrm>
            <a:off x="10097" y="5013176"/>
            <a:ext cx="9144000" cy="68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l-GR" sz="2000" b="1" dirty="0" smtClean="0">
                <a:latin typeface="Times New Roman" panose="02020603050405020304" pitchFamily="18" charset="0"/>
                <a:ea typeface="Verdana" panose="020B0604030504040204" pitchFamily="34" charset="0"/>
                <a:cs typeface="Times New Roman" panose="02020603050405020304" pitchFamily="18" charset="0"/>
              </a:rPr>
              <a:t>ἀποκάλυψιν</a:t>
            </a:r>
            <a:r>
              <a:rPr lang="nl-NL" sz="2000" dirty="0" smtClean="0">
                <a:latin typeface="Verdana" panose="020B0604030504040204" pitchFamily="34" charset="0"/>
                <a:ea typeface="Verdana" panose="020B0604030504040204" pitchFamily="34" charset="0"/>
                <a:cs typeface="Verdana" panose="020B0604030504040204" pitchFamily="34" charset="0"/>
              </a:rPr>
              <a:t> – </a:t>
            </a:r>
            <a:r>
              <a:rPr lang="nl-NL" sz="2000" dirty="0" err="1" smtClean="0">
                <a:latin typeface="Verdana" panose="020B0604030504040204" pitchFamily="34" charset="0"/>
                <a:ea typeface="Verdana" panose="020B0604030504040204" pitchFamily="34" charset="0"/>
                <a:cs typeface="Verdana" panose="020B0604030504040204" pitchFamily="34" charset="0"/>
              </a:rPr>
              <a:t>apokalipsin</a:t>
            </a:r>
            <a:r>
              <a:rPr lang="nl-NL" sz="2000" dirty="0" smtClean="0">
                <a:latin typeface="Verdana" panose="020B0604030504040204" pitchFamily="34" charset="0"/>
                <a:ea typeface="Verdana" panose="020B0604030504040204" pitchFamily="34" charset="0"/>
                <a:cs typeface="Verdana" panose="020B0604030504040204" pitchFamily="34" charset="0"/>
              </a:rPr>
              <a:t> – onthulling, openbaring, ontdekking, ontsluiering</a:t>
            </a:r>
          </a:p>
          <a:p>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7494" y="-65484"/>
            <a:ext cx="9133903" cy="92333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Jer.6:19 “Hoor</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gij aarde, zie, Ik breng onheil over dit volk,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vrucht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van hun eigen overleggingen,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want zij luisteren niet naar mijn woorden, en mijn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wet</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verwerpen zij.</a:t>
            </a:r>
          </a:p>
        </p:txBody>
      </p:sp>
    </p:spTree>
    <p:extLst>
      <p:ext uri="{BB962C8B-B14F-4D97-AF65-F5344CB8AC3E}">
        <p14:creationId xmlns:p14="http://schemas.microsoft.com/office/powerpoint/2010/main" val="1156267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409678409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smtClean="0">
                          <a:solidFill>
                            <a:schemeClr val="bg1"/>
                          </a:solidFill>
                        </a:rPr>
                        <a:t>overlevering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6-13</a:t>
                      </a:r>
                    </a:p>
                    <a:p>
                      <a:pPr algn="ctr"/>
                      <a:r>
                        <a:rPr lang="nl-NL" sz="1000" dirty="0" smtClean="0">
                          <a:solidFill>
                            <a:schemeClr val="bg1"/>
                          </a:solidFill>
                        </a:rPr>
                        <a:t>Torah</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14-16</a:t>
                      </a:r>
                    </a:p>
                    <a:p>
                      <a:pPr algn="ctr"/>
                      <a:r>
                        <a:rPr lang="nl-NL" sz="1000" dirty="0" smtClean="0">
                          <a:solidFill>
                            <a:schemeClr val="bg1"/>
                          </a:solidFill>
                        </a:rPr>
                        <a:t>Het hart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24-30</a:t>
                      </a:r>
                    </a:p>
                    <a:p>
                      <a:pPr algn="ctr"/>
                      <a:r>
                        <a:rPr lang="nl-NL" sz="1000" dirty="0" err="1" smtClean="0">
                          <a:solidFill>
                            <a:schemeClr val="bg1"/>
                          </a:solidFill>
                        </a:rPr>
                        <a:t>gerim</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31-37</a:t>
                      </a:r>
                    </a:p>
                    <a:p>
                      <a:pPr algn="ctr"/>
                      <a:r>
                        <a:rPr lang="nl-NL" sz="1000" dirty="0" smtClean="0">
                          <a:solidFill>
                            <a:schemeClr val="bg1"/>
                          </a:solidFill>
                        </a:rPr>
                        <a:t>Alles </a:t>
                      </a:r>
                      <a:r>
                        <a:rPr lang="nl-NL" sz="1000" dirty="0" err="1" smtClean="0">
                          <a:solidFill>
                            <a:schemeClr val="bg1"/>
                          </a:solidFill>
                        </a:rPr>
                        <a:t>tov</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9" name="Rechthoek 8"/>
          <p:cNvSpPr/>
          <p:nvPr/>
        </p:nvSpPr>
        <p:spPr>
          <a:xfrm>
            <a:off x="727574" y="1513815"/>
            <a:ext cx="7804866" cy="313932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LEERT IN DIT GEDEELTE </a:t>
            </a: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DAT HIJ IN STAAT HIJ OOK GEKOMEN IS VOOR DE VOLKEREN. </a:t>
            </a: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OOK HEN ZAL HIJ BEVRIJDEN EN OPENEN.</a:t>
            </a:r>
          </a:p>
          <a:p>
            <a:pPr algn="ct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5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EFFATA!</a:t>
            </a:r>
          </a:p>
          <a:p>
            <a:pPr algn="ctr"/>
            <a:r>
              <a:rPr lang="nl-NL" sz="5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5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318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60848"/>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 4"/>
          <p:cNvGraphicFramePr>
            <a:graphicFrameLocks noGrp="1"/>
          </p:cNvGraphicFramePr>
          <p:nvPr>
            <p:extLst>
              <p:ext uri="{D42A27DB-BD31-4B8C-83A1-F6EECF244321}">
                <p14:modId xmlns:p14="http://schemas.microsoft.com/office/powerpoint/2010/main" val="337246106"/>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1-6</a:t>
                      </a:r>
                    </a:p>
                    <a:p>
                      <a:pPr algn="ctr"/>
                      <a:r>
                        <a:rPr lang="nl-NL" sz="1000" dirty="0" smtClean="0">
                          <a:solidFill>
                            <a:schemeClr val="bg1"/>
                          </a:solidFill>
                        </a:rPr>
                        <a:t>Nazareth</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7-13</a:t>
                      </a:r>
                    </a:p>
                    <a:p>
                      <a:pPr algn="ctr"/>
                      <a:r>
                        <a:rPr lang="nl-NL" sz="1000" dirty="0" smtClean="0">
                          <a:solidFill>
                            <a:schemeClr val="bg1"/>
                          </a:solidFill>
                        </a:rPr>
                        <a:t>Uitzending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14-20</a:t>
                      </a:r>
                    </a:p>
                    <a:p>
                      <a:pPr algn="ctr"/>
                      <a:r>
                        <a:rPr lang="nl-NL" sz="1000" dirty="0" smtClean="0">
                          <a:solidFill>
                            <a:schemeClr val="bg1"/>
                          </a:solidFill>
                        </a:rPr>
                        <a:t>Johannes</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21-29</a:t>
                      </a:r>
                    </a:p>
                    <a:p>
                      <a:pPr algn="ctr"/>
                      <a:r>
                        <a:rPr lang="nl-NL" sz="1000" dirty="0" smtClean="0">
                          <a:solidFill>
                            <a:schemeClr val="bg1"/>
                          </a:solidFill>
                        </a:rPr>
                        <a:t>Moord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30-34</a:t>
                      </a:r>
                    </a:p>
                    <a:p>
                      <a:pPr algn="ctr"/>
                      <a:r>
                        <a:rPr lang="nl-NL" sz="1000" dirty="0" smtClean="0">
                          <a:solidFill>
                            <a:schemeClr val="bg1"/>
                          </a:solidFill>
                        </a:rPr>
                        <a:t>Terugkeer</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35-44</a:t>
                      </a:r>
                    </a:p>
                    <a:p>
                      <a:pPr algn="ctr"/>
                      <a:r>
                        <a:rPr lang="nl-NL" sz="1000" dirty="0" smtClean="0">
                          <a:solidFill>
                            <a:schemeClr val="bg1"/>
                          </a:solidFill>
                        </a:rPr>
                        <a:t>Massamaaltijd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45-52</a:t>
                      </a:r>
                    </a:p>
                    <a:p>
                      <a:pPr algn="ctr"/>
                      <a:r>
                        <a:rPr lang="nl-NL" sz="1000" dirty="0" smtClean="0">
                          <a:solidFill>
                            <a:schemeClr val="bg1"/>
                          </a:solidFill>
                        </a:rPr>
                        <a:t>Over</a:t>
                      </a:r>
                      <a:r>
                        <a:rPr lang="nl-NL" sz="1000" baseline="0" dirty="0" smtClean="0">
                          <a:solidFill>
                            <a:schemeClr val="bg1"/>
                          </a:solidFill>
                        </a:rPr>
                        <a:t> het water</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53-56</a:t>
                      </a:r>
                    </a:p>
                    <a:p>
                      <a:pPr algn="ctr"/>
                      <a:r>
                        <a:rPr lang="nl-NL" sz="1000" dirty="0" err="1" smtClean="0">
                          <a:solidFill>
                            <a:schemeClr val="bg1"/>
                          </a:solidFill>
                        </a:rPr>
                        <a:t>Gennesaret</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3220051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590592" y="191724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rot="21038725">
            <a:off x="1784882" y="3498055"/>
            <a:ext cx="7020000" cy="120032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Gelijkenissen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289863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2606816" y="191724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kstvak 21"/>
          <p:cNvSpPr txBox="1"/>
          <p:nvPr/>
        </p:nvSpPr>
        <p:spPr>
          <a:xfrm rot="21038725">
            <a:off x="1784882" y="3682721"/>
            <a:ext cx="7020000"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Openbaringen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893431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1547664" y="1940414"/>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rot="21038725">
            <a:off x="1208483" y="4913319"/>
            <a:ext cx="7020000"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leer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597869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1690596" y="227728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rot="21038725">
            <a:off x="1203766" y="4296397"/>
            <a:ext cx="7729307"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openbaarwording van het Koninkrijk</a:t>
            </a: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0510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7" y="-27384"/>
            <a:ext cx="9144000" cy="648000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verzamelden zich bij Hem met sommige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de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die van Jeruzalem gekomen waren.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zagen, dat sommige van zijn discipelen met onreine, dat is ongewassen, handen hun brood aten –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de ​Farizeeën​ en al de ​Joden​ eten niet zonder eerst een handwassing verricht te hebben, daarmede vasthoudende aan de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over-levering</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der ouden,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van de markt komende eten zij niet dan na zich gereinigd te hebben; en vele andere dingen zijn er, waaraan zij zich volgens overlevering houden, bijvoorbeeld het onderdompelen van ​bekers​ en kannen en koperwerk,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vroegen de ​Farizeeën​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Waarom wandelen uw discipelen niet naar de overlevering der ouden, maar eten zij met onreine handen hun brood?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Terecht heeft ​Jesaja​ van u, huichelaars, geprofeteerd, zoals er geschreven staat: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Dit volk eert Mij met de lippen, maar hun ​hart​ is verre van Mij.</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Tevergeefs eren zij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omdat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leringen leren, die geboden van mensen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verwaarloost het gebod Gods en houdt u aan de overlevering der mensen.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Het gebod Gods stelt gij wel fraai buiten werking om úw overlevering in stand te 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​Mozes​ heeft gezegd: Eer uw vader en uw moeder, en: Wie vader of moeder vervloekt, zal de dood sterven.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gij zegt: Indien een mens tot zijn vader of moeder zegt: Het is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korban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offergave, al wat gij van mij hadt kunnen trekken,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dan laat gij hem niet toe ook nog maar iets voor zijn vader of moeder te doen.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zo maakt gij het woord Gods krachteloos door uw overlevering, die gij overgeleverd hebt. En dergelijke dingen doet gij vele.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de schare wederom tot Zich geroepen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Hoort allen naar Mij en verstaat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Niets, dat van buiten de mens in hem komt, kan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​onrein​ maken, maar hetgeen uit de mens naar buiten komt, dat is het, wat hem ​onrein​ maakt.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[Indien iemand oren heeft om te horen,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van de schare thuis kwam, vroegen zijn discipelen Hem naar de ​gelijkenis.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Zijt ook gij zo onbevattelijk? Begrijpt gij niet, dat al wat van buiten in de mens komt, hem niet ​onrein​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omdat het niet in zijn ​hart​ komt, maar in de buik, en er te zijner plaatse uitgaat? En zo verklaarde Hij alle spijzen ​rein.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uit de mens naar buiten komt, dat maakt de mens ​onrein.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van binnenuit, uit het ​hart​ der mensen, komen de kwade overleggingen, ​hoererij,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diefstal, ​moord, echtbreuk, hebzucht, boosheid, list, onmatigheid, een boos oog, godslastering, overmoed, onverstand.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Al die slechte dingen komen van binnen uit naar buiten en maken de mens ​onrein.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 vrouw</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stond op en vertrok vandaar naar het gebied van Tyrus. En toen Hij een huis was binnengegaan, wilde Hij niet, dat iemand het wist; maar Hij kon niet verborgen blijven.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terstond hoorde van Hem een vrouw, wier dochtertje een ​onreine geest​ had; en zij kwam tot Hem en viel Hem te voet.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Deze vrouw was een Griekse, 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Syrofenicische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geboorte.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 Hem de ​boze geest​ uit haar dochter te drijven.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Laat eerst de ​kinderen​ verzadigd worden want het is niet goed het brood der ​kinderen​ te nemen en het de ​honden​ voor te werpen.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Zeker,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​honden​ eten immers ook onder de ​tafel​ van de kruimels der ​kinderen.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haar: Om dit woord, ga heen, de ​boze geest​ is uit uw dochter gevaren.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naar huis gegaan was, vond zij het ​kind​ te ​bed​ liggen en de ​boze geest​ uitgevaren.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doofstomme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weder uit het gebied van Tyrus vertrokken was, kwam Hij door Sidon naar de zee van Galilea, midden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Dekapolis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tot Hem een dove, die moeilijk sprak, en smeekten Hem deze de hand op te leggen.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nam hem terzijde, buiten de schare, en stak zijn vingers in zijn oren, spuwde, raakte zijn tong 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naar de hemel en zuchtte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oren werden geopend en terstond werd de band zijner tong los en hij sprak goed.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het niemand te zeggen. Maar hoe meer Hij het hun gebood, des te meer maakten zij het ruchtbaar.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waren buiten zichzelf van verbazing en zeiden: Hij heeft alles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gemaakt, ook de doven doet Hij horen en de stommen spreken.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108016" y="2493328"/>
            <a:ext cx="4500000" cy="388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nl-NL"/>
          </a:p>
        </p:txBody>
      </p:sp>
      <p:graphicFrame>
        <p:nvGraphicFramePr>
          <p:cNvPr id="10" name="Tabel 9"/>
          <p:cNvGraphicFramePr>
            <a:graphicFrameLocks noGrp="1"/>
          </p:cNvGraphicFramePr>
          <p:nvPr>
            <p:extLst>
              <p:ext uri="{D42A27DB-BD31-4B8C-83A1-F6EECF244321}">
                <p14:modId xmlns:p14="http://schemas.microsoft.com/office/powerpoint/2010/main" val="94346749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1-4</a:t>
                      </a:r>
                    </a:p>
                    <a:p>
                      <a:pPr algn="ctr"/>
                      <a:r>
                        <a:rPr lang="nl-NL" sz="1000" dirty="0" smtClean="0">
                          <a:solidFill>
                            <a:schemeClr val="bg1"/>
                          </a:solidFill>
                        </a:rPr>
                        <a:t>handwassing</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9" y="2564902"/>
            <a:ext cx="2722101"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234" y="2565312"/>
            <a:ext cx="2309782" cy="36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299" y="2452836"/>
            <a:ext cx="475268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287840" y="5661248"/>
            <a:ext cx="4140144" cy="584775"/>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1600" b="1" dirty="0">
                <a:latin typeface="Verdana" panose="020B0604030504040204" pitchFamily="34" charset="0"/>
                <a:ea typeface="Verdana" panose="020B0604030504040204" pitchFamily="34" charset="0"/>
                <a:cs typeface="Verdana" panose="020B0604030504040204" pitchFamily="34" charset="0"/>
              </a:rPr>
              <a:t>&gt;</a:t>
            </a:r>
            <a:r>
              <a:rPr lang="nl-NL" sz="1600" b="1" dirty="0" smtClean="0">
                <a:latin typeface="Verdana" panose="020B0604030504040204" pitchFamily="34" charset="0"/>
                <a:ea typeface="Verdana" panose="020B0604030504040204" pitchFamily="34" charset="0"/>
                <a:cs typeface="Verdana" panose="020B0604030504040204" pitchFamily="34" charset="0"/>
              </a:rPr>
              <a:t>20 x </a:t>
            </a:r>
          </a:p>
          <a:p>
            <a:pPr algn="ctr"/>
            <a:r>
              <a:rPr lang="nl-NL" sz="1600" b="1" dirty="0" smtClean="0">
                <a:latin typeface="Verdana" panose="020B0604030504040204" pitchFamily="34" charset="0"/>
                <a:ea typeface="Verdana" panose="020B0604030504040204" pitchFamily="34" charset="0"/>
                <a:cs typeface="Verdana" panose="020B0604030504040204" pitchFamily="34" charset="0"/>
              </a:rPr>
              <a:t>“Schriftgeleerden &amp; Farizeeën”</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3684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ppt_x"/>
                                          </p:val>
                                        </p:tav>
                                        <p:tav tm="100000">
                                          <p:val>
                                            <p:strVal val="#ppt_x"/>
                                          </p:val>
                                        </p:tav>
                                      </p:tavLst>
                                    </p:anim>
                                    <p:anim calcmode="lin" valueType="num">
                                      <p:cBhvr additive="base">
                                        <p:cTn id="3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70014</TotalTime>
  <Words>4883</Words>
  <Application>Microsoft Office PowerPoint</Application>
  <PresentationFormat>Diavoorstelling (4:3)</PresentationFormat>
  <Paragraphs>1407</Paragraphs>
  <Slides>46</Slides>
  <Notes>36</Notes>
  <HiddenSlides>2</HiddenSlides>
  <MMClips>0</MMClips>
  <ScaleCrop>false</ScaleCrop>
  <HeadingPairs>
    <vt:vector size="4" baseType="variant">
      <vt:variant>
        <vt:lpstr>Thema</vt:lpstr>
      </vt:variant>
      <vt:variant>
        <vt:i4>1</vt:i4>
      </vt:variant>
      <vt:variant>
        <vt:lpstr>Diatitels</vt:lpstr>
      </vt:variant>
      <vt:variant>
        <vt:i4>46</vt:i4>
      </vt:variant>
    </vt:vector>
  </HeadingPairs>
  <TitlesOfParts>
    <vt:vector size="47"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Wijtsma</cp:lastModifiedBy>
  <cp:revision>1014</cp:revision>
  <dcterms:created xsi:type="dcterms:W3CDTF">2016-11-11T18:02:23Z</dcterms:created>
  <dcterms:modified xsi:type="dcterms:W3CDTF">2017-07-22T05:08:20Z</dcterms:modified>
</cp:coreProperties>
</file>