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2" r:id="rId2"/>
    <p:sldId id="303" r:id="rId3"/>
    <p:sldId id="304" r:id="rId4"/>
    <p:sldId id="305" r:id="rId5"/>
    <p:sldId id="348" r:id="rId6"/>
    <p:sldId id="362" r:id="rId7"/>
    <p:sldId id="363" r:id="rId8"/>
    <p:sldId id="349" r:id="rId9"/>
    <p:sldId id="365" r:id="rId10"/>
    <p:sldId id="367" r:id="rId11"/>
    <p:sldId id="366" r:id="rId12"/>
    <p:sldId id="369" r:id="rId13"/>
    <p:sldId id="368" r:id="rId14"/>
    <p:sldId id="398" r:id="rId15"/>
    <p:sldId id="371" r:id="rId16"/>
    <p:sldId id="370" r:id="rId17"/>
    <p:sldId id="395" r:id="rId18"/>
    <p:sldId id="372" r:id="rId19"/>
    <p:sldId id="373" r:id="rId20"/>
    <p:sldId id="396" r:id="rId21"/>
    <p:sldId id="381" r:id="rId22"/>
    <p:sldId id="399" r:id="rId23"/>
    <p:sldId id="364" r:id="rId24"/>
    <p:sldId id="397" r:id="rId25"/>
    <p:sldId id="382" r:id="rId26"/>
    <p:sldId id="383" r:id="rId27"/>
    <p:sldId id="374" r:id="rId28"/>
    <p:sldId id="375" r:id="rId29"/>
    <p:sldId id="384" r:id="rId30"/>
    <p:sldId id="376" r:id="rId31"/>
    <p:sldId id="385" r:id="rId32"/>
    <p:sldId id="377" r:id="rId33"/>
    <p:sldId id="386" r:id="rId34"/>
    <p:sldId id="392" r:id="rId35"/>
    <p:sldId id="390" r:id="rId36"/>
    <p:sldId id="389" r:id="rId37"/>
    <p:sldId id="391" r:id="rId38"/>
    <p:sldId id="393" r:id="rId39"/>
    <p:sldId id="394" r:id="rId40"/>
    <p:sldId id="379" r:id="rId41"/>
    <p:sldId id="378" r:id="rId42"/>
    <p:sldId id="388" r:id="rId43"/>
    <p:sldId id="400" r:id="rId44"/>
    <p:sldId id="347" r:id="rId4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761F749-A2DC-4AE4-A508-F8AE323D6740}">
          <p14:sldIdLst/>
        </p14:section>
        <p14:section name="Naamloze sectie" id="{4B934F93-FF83-452D-AD4B-3C8478BB6ED1}">
          <p14:sldIdLst>
            <p14:sldId id="302"/>
            <p14:sldId id="303"/>
            <p14:sldId id="304"/>
            <p14:sldId id="305"/>
            <p14:sldId id="348"/>
            <p14:sldId id="362"/>
            <p14:sldId id="363"/>
            <p14:sldId id="349"/>
            <p14:sldId id="365"/>
            <p14:sldId id="367"/>
            <p14:sldId id="366"/>
            <p14:sldId id="369"/>
            <p14:sldId id="368"/>
            <p14:sldId id="398"/>
            <p14:sldId id="371"/>
            <p14:sldId id="370"/>
            <p14:sldId id="395"/>
            <p14:sldId id="372"/>
            <p14:sldId id="373"/>
            <p14:sldId id="396"/>
            <p14:sldId id="381"/>
            <p14:sldId id="399"/>
            <p14:sldId id="364"/>
            <p14:sldId id="397"/>
            <p14:sldId id="382"/>
            <p14:sldId id="383"/>
            <p14:sldId id="374"/>
            <p14:sldId id="375"/>
            <p14:sldId id="384"/>
            <p14:sldId id="376"/>
            <p14:sldId id="385"/>
            <p14:sldId id="377"/>
            <p14:sldId id="386"/>
            <p14:sldId id="392"/>
            <p14:sldId id="390"/>
            <p14:sldId id="389"/>
            <p14:sldId id="391"/>
            <p14:sldId id="393"/>
            <p14:sldId id="394"/>
            <p14:sldId id="379"/>
            <p14:sldId id="378"/>
            <p14:sldId id="388"/>
            <p14:sldId id="400"/>
            <p14:sldId id="3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C18"/>
    <a:srgbClr val="1B190F"/>
    <a:srgbClr val="302D1C"/>
    <a:srgbClr val="6D653F"/>
    <a:srgbClr val="D9B28B"/>
    <a:srgbClr val="887E4E"/>
    <a:srgbClr val="F4E8DC"/>
    <a:srgbClr val="FFE1E1"/>
    <a:srgbClr val="220B00"/>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6" autoAdjust="0"/>
    <p:restoredTop sz="90572" autoAdjust="0"/>
  </p:normalViewPr>
  <p:slideViewPr>
    <p:cSldViewPr>
      <p:cViewPr>
        <p:scale>
          <a:sx n="60" d="100"/>
          <a:sy n="60" d="100"/>
        </p:scale>
        <p:origin x="-811" y="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31108-7A9F-4FA6-B341-F355C997B57E}" type="datetimeFigureOut">
              <a:rPr lang="nl-NL" smtClean="0"/>
              <a:t>1-7-2017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56C4F4-F087-41C7-B33A-C7E9BF35F5A4}" type="slidenum">
              <a:rPr lang="nl-NL" smtClean="0"/>
              <a:t>‹nr.›</a:t>
            </a:fld>
            <a:endParaRPr lang="nl-NL"/>
          </a:p>
        </p:txBody>
      </p:sp>
    </p:spTree>
    <p:extLst>
      <p:ext uri="{BB962C8B-B14F-4D97-AF65-F5344CB8AC3E}">
        <p14:creationId xmlns:p14="http://schemas.microsoft.com/office/powerpoint/2010/main" val="309262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sefaria.org/Proverbs.8.22" TargetMode="External"/><Relationship Id="rId3" Type="http://schemas.openxmlformats.org/officeDocument/2006/relationships/hyperlink" Target="https://www.sefaria.org/Proverbs.8.30" TargetMode="External"/><Relationship Id="rId7" Type="http://schemas.openxmlformats.org/officeDocument/2006/relationships/hyperlink" Target="https://www.sefaria.org/Nahum.3.8"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sefaria.org/Esther.2.7" TargetMode="External"/><Relationship Id="rId5" Type="http://schemas.openxmlformats.org/officeDocument/2006/relationships/hyperlink" Target="https://www.sefaria.org/Lamentations.4.5" TargetMode="External"/><Relationship Id="rId4" Type="http://schemas.openxmlformats.org/officeDocument/2006/relationships/hyperlink" Target="https://www.sefaria.org/Numbers.11.12"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Goed Nieuws gaat ergens over,</a:t>
            </a:r>
            <a:r>
              <a:rPr lang="nl-NL" baseline="0" dirty="0" smtClean="0"/>
              <a:t> evangelie gaat ergens over en dat wordt verkondigd.</a:t>
            </a:r>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29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solidFill>
                  <a:prstClr val="black"/>
                </a:solidFill>
              </a:rPr>
              <a:pPr/>
              <a:t>34</a:t>
            </a:fld>
            <a:endParaRPr lang="nl-NL">
              <a:solidFill>
                <a:prstClr val="black"/>
              </a:solidFill>
            </a:endParaRPr>
          </a:p>
        </p:txBody>
      </p:sp>
    </p:spTree>
    <p:extLst>
      <p:ext uri="{BB962C8B-B14F-4D97-AF65-F5344CB8AC3E}">
        <p14:creationId xmlns:p14="http://schemas.microsoft.com/office/powerpoint/2010/main" val="18044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36</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The great Rabbi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Hoshaya</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opened [with the verse (</a:t>
            </a:r>
            <a:r>
              <a:rPr lang="en-US" sz="1000" b="1" i="0" u="none" strike="noStrik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Mishlei</a:t>
            </a:r>
            <a:r>
              <a:rPr lang="en-US" sz="1000" b="1" i="0" u="none" strike="noStrik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 8:30</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"I [the Torah] was an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amon</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to Him and I was a plaything to Him every day." Amon means "pedagogue" (i.e. nanny). Amon means "covered." Amon means "hidden." And there is one who says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amon</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means "great." Amon means "nanny," as in (</a:t>
            </a:r>
            <a:r>
              <a:rPr lang="en-US" sz="1000" b="1" i="0" u="none" strike="noStrik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4"/>
              </a:rPr>
              <a:t>Bamidbar</a:t>
            </a:r>
            <a:r>
              <a:rPr lang="en-US" sz="1000" b="1" i="0" u="none" strike="noStrik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4"/>
              </a:rPr>
              <a:t> 11:12</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“As a nanny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omein</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carries the suckling child." Amon means "covered," as in (</a:t>
            </a:r>
            <a:r>
              <a:rPr lang="en-US" sz="1000" b="1" i="0" u="none" strike="noStrik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5"/>
              </a:rPr>
              <a:t>Eichah</a:t>
            </a:r>
            <a:r>
              <a:rPr lang="en-US" sz="1000" b="1" i="0" u="none" strike="noStrik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5"/>
              </a:rPr>
              <a:t> 4:5</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"Those who were covered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emunim</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in scarlet have embraced refuse heaps." Amon means "hidden," as in (</a:t>
            </a:r>
            <a:r>
              <a:rPr lang="en-US" sz="1000" b="1" i="0" u="none" strike="noStrik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6"/>
              </a:rPr>
              <a:t>Esther 2:7</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"He hid away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omein</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Hadassah." Amon means "great," as in (</a:t>
            </a:r>
            <a:r>
              <a:rPr lang="en-US" sz="1000" b="1" i="0" u="none" strike="noStrik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7"/>
              </a:rPr>
              <a:t>Nahum 3:8</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"Are you better than No-</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amon</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[which dwells in the rivers]?" which the Targum renders as, "Are you better than Alexandria the Great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amon</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which dwells between the rivers?" Alternatively,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amon</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means "artisan." The Torah is saying, "I was the artisan's tool of Hashem." In the way of the world, a king of flesh and blood who builds a castle does not do so from his own knowledge, but rather from the knowledge of an architect, and the architect does not build it from his own knowledge, but rather he has scrolls and books in order to know how to make rooms and doorways. So too Hashem gazed into the Torah and created the world. Similarly the Torah says, "Through the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reishis</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Hashem created [the heavens and the earth]," and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reishis</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means Torah, as in "Hashem made me [the Torah] the beginning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reishis</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of His way" (</a:t>
            </a:r>
            <a:r>
              <a:rPr lang="en-US" sz="1000" b="1" i="0" u="none" strike="noStrik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8"/>
              </a:rPr>
              <a:t>Mishlei</a:t>
            </a:r>
            <a:r>
              <a:rPr lang="en-US" sz="1000" b="1" i="0" u="none" strike="noStrik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8"/>
              </a:rPr>
              <a:t> 8:22</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endParaRPr lang="nl-NL"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37</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38</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39</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Zie deel 5</a:t>
            </a:r>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40</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43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11</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Beperkt tot evangelie</a:t>
            </a:r>
            <a:r>
              <a:rPr lang="nl-NL" baseline="0" dirty="0" smtClean="0"/>
              <a:t> van Marcus</a:t>
            </a:r>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12</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13</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14</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15</a:t>
            </a:fld>
            <a:endParaRPr lang="nl-NL"/>
          </a:p>
        </p:txBody>
      </p:sp>
    </p:spTree>
    <p:extLst>
      <p:ext uri="{BB962C8B-B14F-4D97-AF65-F5344CB8AC3E}">
        <p14:creationId xmlns:p14="http://schemas.microsoft.com/office/powerpoint/2010/main" val="180440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156C4F4-F087-41C7-B33A-C7E9BF35F5A4}" type="slidenum">
              <a:rPr lang="nl-NL" smtClean="0"/>
              <a:t>16</a:t>
            </a:fld>
            <a:endParaRPr lang="nl-NL"/>
          </a:p>
        </p:txBody>
      </p:sp>
    </p:spTree>
    <p:extLst>
      <p:ext uri="{BB962C8B-B14F-4D97-AF65-F5344CB8AC3E}">
        <p14:creationId xmlns:p14="http://schemas.microsoft.com/office/powerpoint/2010/main" val="180440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6184812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34487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12277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dirty="0"/>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8027154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24726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58915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3498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02872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86464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9154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1-7-2017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57079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6761" y="566015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04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5190291"/>
            <a:ext cx="9144000" cy="830997"/>
          </a:xfrm>
          <a:prstGeom prst="rect">
            <a:avLst/>
          </a:prstGeom>
          <a:solidFill>
            <a:srgbClr val="C0B98E"/>
          </a:solidFill>
          <a:scene3d>
            <a:camera prst="orthographicFront"/>
            <a:lightRig rig="threePt" dir="t"/>
          </a:scene3d>
          <a:sp3d>
            <a:bevelT prst="angle"/>
          </a:sp3d>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800" b="1" cap="none" spc="0" dirty="0" smtClean="0">
                <a:ln w="50800"/>
                <a:solidFill>
                  <a:srgbClr val="6D653F"/>
                </a:solidFill>
                <a:effectLst/>
                <a:latin typeface="Charlemagne Std" pitchFamily="82" charset="0"/>
              </a:rPr>
              <a:t>Het evangelie</a:t>
            </a:r>
            <a:endParaRPr lang="nl-NL" sz="4800" b="1" cap="none" spc="0" dirty="0">
              <a:ln w="50800"/>
              <a:solidFill>
                <a:srgbClr val="6D653F"/>
              </a:solidFill>
              <a:effectLst/>
              <a:latin typeface="Charlemagne Std" pitchFamily="82" charset="0"/>
            </a:endParaRPr>
          </a:p>
        </p:txBody>
      </p:sp>
      <p:sp>
        <p:nvSpPr>
          <p:cNvPr id="3" name="Rechthoek 2"/>
          <p:cNvSpPr/>
          <p:nvPr/>
        </p:nvSpPr>
        <p:spPr>
          <a:xfrm>
            <a:off x="3097708" y="2492896"/>
            <a:ext cx="3164200" cy="1938992"/>
          </a:xfrm>
          <a:prstGeom prst="rect">
            <a:avLst/>
          </a:prstGeom>
          <a:solidFill>
            <a:srgbClr val="C00000"/>
          </a:solidFill>
          <a:ln>
            <a:noFill/>
          </a:ln>
          <a:scene3d>
            <a:camera prst="orthographicFront"/>
            <a:lightRig rig="threePt" dir="t"/>
          </a:scene3d>
          <a:sp3d>
            <a:bevelT prst="angle"/>
          </a:sp3d>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4000" b="1" dirty="0">
                <a:ln w="50800"/>
                <a:solidFill>
                  <a:schemeClr val="bg1"/>
                </a:solidFill>
              </a:rPr>
              <a:t>Κατὰ </a:t>
            </a:r>
            <a:r>
              <a:rPr lang="el-GR" sz="4000" b="1" dirty="0" smtClean="0">
                <a:ln w="50800"/>
                <a:solidFill>
                  <a:schemeClr val="bg1"/>
                </a:solidFill>
              </a:rPr>
              <a:t>Μάρκον</a:t>
            </a:r>
            <a:endParaRPr lang="nl-NL" sz="4000" b="1" dirty="0" smtClean="0">
              <a:ln w="50800"/>
              <a:solidFill>
                <a:schemeClr val="bg1"/>
              </a:solidFill>
            </a:endParaRPr>
          </a:p>
          <a:p>
            <a:pPr algn="ctr"/>
            <a:r>
              <a:rPr lang="nl-NL" sz="4000" b="1" dirty="0" err="1" smtClean="0">
                <a:ln w="50800"/>
                <a:solidFill>
                  <a:schemeClr val="bg1"/>
                </a:solidFill>
              </a:rPr>
              <a:t>kata</a:t>
            </a:r>
            <a:r>
              <a:rPr lang="nl-NL" sz="4000" b="1" dirty="0" smtClean="0">
                <a:ln w="50800"/>
                <a:solidFill>
                  <a:schemeClr val="bg1"/>
                </a:solidFill>
              </a:rPr>
              <a:t> </a:t>
            </a:r>
            <a:r>
              <a:rPr lang="nl-NL" sz="4000" b="1" dirty="0" err="1" smtClean="0">
                <a:ln w="50800"/>
                <a:solidFill>
                  <a:schemeClr val="bg1"/>
                </a:solidFill>
              </a:rPr>
              <a:t>markon</a:t>
            </a:r>
            <a:endParaRPr lang="nl-NL" sz="4000" b="1" dirty="0" smtClean="0">
              <a:ln w="50800"/>
              <a:solidFill>
                <a:schemeClr val="bg1"/>
              </a:solidFill>
            </a:endParaRPr>
          </a:p>
          <a:p>
            <a:pPr algn="ctr"/>
            <a:r>
              <a:rPr lang="nl-NL" sz="4000" b="1" dirty="0" smtClean="0">
                <a:ln w="50800"/>
                <a:solidFill>
                  <a:schemeClr val="bg1"/>
                </a:solidFill>
              </a:rPr>
              <a:t>Deel </a:t>
            </a:r>
            <a:r>
              <a:rPr lang="nl-NL" sz="4000" b="1" dirty="0">
                <a:ln w="50800"/>
                <a:solidFill>
                  <a:schemeClr val="bg1"/>
                </a:solidFill>
              </a:rPr>
              <a:t>6</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2363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327" y="-27384"/>
            <a:ext cx="9144000" cy="5816977"/>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vertrok vandaar en kwam in zijn vaderstad, en zijn discipelen volgden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de ​sabbat​ aangebroken was, begon Hij te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leren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in de ​synagoge. En zeer velen van die Hem hoorden, stonden versteld en zeiden: Waar heeft Hij deze dingen vandaan en wat is dat voor een wijsheid, die Hem gegeven is? En zulke krachten, als door zijn handen geschieden?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dit niet de timmerman, de zoon van ​Maria, en de broeder van ​Jakobus​ en Jozef en Judas en Simon? En behoren zijn zusters hier niet bij ons? En zij namen aanstoot aan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Een ​profeet​ is alleen in zijn vaderstad en onder zijn verwanten en in zijn huis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ongeëerd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kon daar geen enkele kracht doen; alleen genas Hij enige zieken door handoplegging.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verwonderde Zich over hun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ongeloof.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omliggende dorpen rond en leerde.</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riep de twaalven tot Zich en begon hen uit te zenden, twee aan twee, en gaf hun macht over de onreine geesten.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getuigenis.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en predikten, dat zij zich zouden bekeren.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dood van ​Johannes de Doper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a:t>
            </a:r>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kstvak 1"/>
          <p:cNvSpPr txBox="1"/>
          <p:nvPr/>
        </p:nvSpPr>
        <p:spPr>
          <a:xfrm>
            <a:off x="107504" y="3645024"/>
            <a:ext cx="8892000" cy="400110"/>
          </a:xfrm>
          <a:prstGeom prst="rect">
            <a:avLst/>
          </a:prstGeom>
          <a:solidFill>
            <a:srgbClr val="303C18"/>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Wat kwam Jesjoea doen?</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107504" y="4109010"/>
            <a:ext cx="8892000" cy="400110"/>
          </a:xfrm>
          <a:prstGeom prst="rect">
            <a:avLst/>
          </a:prstGeom>
          <a:solidFill>
            <a:srgbClr val="303C18"/>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Hij kwam als rabbi, als leraar.</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18856439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067615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interior of the synagogue. The stone columns support the beams of wood on top of which a wall is built. This wall has windows in it, and it supports the roof for the middle part of the synagogue."/>
          <p:cNvPicPr>
            <a:picLocks noChangeAspect="1" noChangeArrowheads="1"/>
          </p:cNvPicPr>
          <p:nvPr/>
        </p:nvPicPr>
        <p:blipFill rotWithShape="1">
          <a:blip r:embed="rId3">
            <a:extLst>
              <a:ext uri="{28A0092B-C50C-407E-A947-70E740481C1C}">
                <a14:useLocalDpi xmlns:a14="http://schemas.microsoft.com/office/drawing/2010/main" val="0"/>
              </a:ext>
            </a:extLst>
          </a:blip>
          <a:srcRect t="6044" b="-1"/>
          <a:stretch/>
        </p:blipFill>
        <p:spPr bwMode="auto">
          <a:xfrm>
            <a:off x="-36512" y="-88899"/>
            <a:ext cx="9180000" cy="575014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2555776" y="44624"/>
            <a:ext cx="4104456" cy="646331"/>
          </a:xfrm>
          <a:prstGeom prst="rect">
            <a:avLst/>
          </a:prstGeom>
          <a:noFill/>
        </p:spPr>
        <p:txBody>
          <a:bodyPr wrap="square" rtlCol="0">
            <a:spAutoFit/>
          </a:bodyPr>
          <a:lstStyle/>
          <a:p>
            <a:pPr algn="ct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Synagoge van Nazareth (Nazareth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village</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el 4"/>
          <p:cNvGraphicFramePr>
            <a:graphicFrameLocks noGrp="1"/>
          </p:cNvGraphicFramePr>
          <p:nvPr>
            <p:extLst>
              <p:ext uri="{D42A27DB-BD31-4B8C-83A1-F6EECF244321}">
                <p14:modId xmlns:p14="http://schemas.microsoft.com/office/powerpoint/2010/main" val="318856439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407902899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Afbeeldingsresultaat voor yeshua rabbi tacher"/>
          <p:cNvPicPr>
            <a:picLocks noChangeAspect="1" noChangeArrowheads="1"/>
          </p:cNvPicPr>
          <p:nvPr/>
        </p:nvPicPr>
        <p:blipFill rotWithShape="1">
          <a:blip r:embed="rId3">
            <a:extLst>
              <a:ext uri="{28A0092B-C50C-407E-A947-70E740481C1C}">
                <a14:useLocalDpi xmlns:a14="http://schemas.microsoft.com/office/drawing/2010/main" val="0"/>
              </a:ext>
            </a:extLst>
          </a:blip>
          <a:srcRect l="2237" t="3517" r="1221" b="11543"/>
          <a:stretch/>
        </p:blipFill>
        <p:spPr bwMode="auto">
          <a:xfrm>
            <a:off x="1588" y="6513"/>
            <a:ext cx="9144000" cy="56830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el 9"/>
          <p:cNvGraphicFramePr>
            <a:graphicFrameLocks noGrp="1"/>
          </p:cNvGraphicFramePr>
          <p:nvPr>
            <p:extLst>
              <p:ext uri="{D42A27DB-BD31-4B8C-83A1-F6EECF244321}">
                <p14:modId xmlns:p14="http://schemas.microsoft.com/office/powerpoint/2010/main" val="521701087"/>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tx1"/>
                          </a:solidFill>
                        </a:rPr>
                        <a:t>1-5</a:t>
                      </a:r>
                    </a:p>
                    <a:p>
                      <a:pPr algn="ctr"/>
                      <a:r>
                        <a:rPr lang="nl-NL" sz="1000" dirty="0" smtClean="0">
                          <a:solidFill>
                            <a:schemeClr val="tx1"/>
                          </a:solidFill>
                        </a:rPr>
                        <a:t>bezeten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5" name="Rechthoek 4"/>
          <p:cNvSpPr/>
          <p:nvPr/>
        </p:nvSpPr>
        <p:spPr>
          <a:xfrm>
            <a:off x="-15304" y="5983188"/>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12:35 “En </a:t>
            </a:r>
            <a:r>
              <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rPr>
              <a:t>Jezus antwoordde bij </a:t>
            </a:r>
            <a:r>
              <a:rPr lang="nl-NL"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zijn onderwijs</a:t>
            </a:r>
            <a:r>
              <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rPr>
              <a:t> in de tempel en </a:t>
            </a:r>
            <a:r>
              <a:rPr lang="nl-NL" sz="1400" i="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28004" y="6309320"/>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12:38 “</a:t>
            </a:r>
            <a:r>
              <a:rPr lang="nl-NL" sz="1400" i="1" dirty="0">
                <a:latin typeface="Verdana" panose="020B0604030504040204" pitchFamily="34" charset="0"/>
                <a:ea typeface="Verdana" panose="020B0604030504040204" pitchFamily="34" charset="0"/>
                <a:cs typeface="Verdana" panose="020B0604030504040204" pitchFamily="34" charset="0"/>
              </a:rPr>
              <a:t>En Hij </a:t>
            </a:r>
            <a:r>
              <a:rPr lang="nl-NL" sz="1400" i="1" dirty="0" err="1">
                <a:latin typeface="Verdana" panose="020B0604030504040204" pitchFamily="34" charset="0"/>
                <a:ea typeface="Verdana" panose="020B0604030504040204" pitchFamily="34" charset="0"/>
                <a:cs typeface="Verdana" panose="020B0604030504040204" pitchFamily="34" charset="0"/>
              </a:rPr>
              <a:t>zeide</a:t>
            </a:r>
            <a:r>
              <a:rPr lang="nl-NL" sz="1400" i="1" dirty="0">
                <a:latin typeface="Verdana" panose="020B0604030504040204" pitchFamily="34" charset="0"/>
                <a:ea typeface="Verdana" panose="020B0604030504040204" pitchFamily="34" charset="0"/>
                <a:cs typeface="Verdana" panose="020B0604030504040204" pitchFamily="34" charset="0"/>
              </a:rPr>
              <a:t> in </a:t>
            </a:r>
            <a:r>
              <a:rPr lang="nl-NL" sz="1400" b="1" i="1" dirty="0">
                <a:latin typeface="Verdana" panose="020B0604030504040204" pitchFamily="34" charset="0"/>
                <a:ea typeface="Verdana" panose="020B0604030504040204" pitchFamily="34" charset="0"/>
                <a:cs typeface="Verdana" panose="020B0604030504040204" pitchFamily="34" charset="0"/>
              </a:rPr>
              <a:t>zijn onderwijs</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1588" y="332656"/>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1:22 “</a:t>
            </a:r>
            <a:r>
              <a:rPr lang="nl-NL" sz="1400" i="1" dirty="0">
                <a:latin typeface="Verdana" panose="020B0604030504040204" pitchFamily="34" charset="0"/>
                <a:ea typeface="Verdana" panose="020B0604030504040204" pitchFamily="34" charset="0"/>
                <a:cs typeface="Verdana" panose="020B0604030504040204" pitchFamily="34" charset="0"/>
              </a:rPr>
              <a:t>En zij stonden versteld over </a:t>
            </a:r>
            <a:r>
              <a:rPr lang="nl-NL" sz="1400" b="1" i="1" dirty="0">
                <a:latin typeface="Verdana" panose="020B0604030504040204" pitchFamily="34" charset="0"/>
                <a:ea typeface="Verdana" panose="020B0604030504040204" pitchFamily="34" charset="0"/>
                <a:cs typeface="Verdana" panose="020B0604030504040204" pitchFamily="34" charset="0"/>
              </a:rPr>
              <a:t>zijn leer</a:t>
            </a:r>
            <a:r>
              <a:rPr lang="nl-NL" sz="1400" i="1" dirty="0">
                <a:latin typeface="Verdana" panose="020B0604030504040204" pitchFamily="34" charset="0"/>
                <a:ea typeface="Verdana" panose="020B0604030504040204" pitchFamily="34" charset="0"/>
                <a:cs typeface="Verdana" panose="020B0604030504040204" pitchFamily="34" charset="0"/>
              </a:rPr>
              <a:t>, want Hij leerde hen als gezaghebbende</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1588" y="667296"/>
            <a:ext cx="9144000" cy="523220"/>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1:27 “</a:t>
            </a:r>
            <a:r>
              <a:rPr lang="nl-NL" sz="1400" i="1" dirty="0">
                <a:latin typeface="Verdana" panose="020B0604030504040204" pitchFamily="34" charset="0"/>
                <a:ea typeface="Verdana" panose="020B0604030504040204" pitchFamily="34" charset="0"/>
                <a:cs typeface="Verdana" panose="020B0604030504040204" pitchFamily="34" charset="0"/>
              </a:rPr>
              <a:t>En allen werden zeer verbaasd, zodat zij elkander vroegen, zeggende: Wat is dit? </a:t>
            </a:r>
            <a:r>
              <a:rPr lang="nl-NL" sz="1400" b="1" i="1" dirty="0">
                <a:latin typeface="Verdana" panose="020B0604030504040204" pitchFamily="34" charset="0"/>
                <a:ea typeface="Verdana" panose="020B0604030504040204" pitchFamily="34" charset="0"/>
                <a:cs typeface="Verdana" panose="020B0604030504040204" pitchFamily="34" charset="0"/>
              </a:rPr>
              <a:t>Een nieuwe leer met gezag</a:t>
            </a:r>
            <a:r>
              <a:rPr lang="nl-NL" sz="1400" i="1" dirty="0">
                <a:latin typeface="Verdana" panose="020B0604030504040204" pitchFamily="34" charset="0"/>
                <a:ea typeface="Verdana" panose="020B0604030504040204" pitchFamily="34" charset="0"/>
                <a:cs typeface="Verdana" panose="020B0604030504040204" pitchFamily="34" charset="0"/>
              </a:rPr>
              <a:t>!</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hthoek 11"/>
          <p:cNvSpPr/>
          <p:nvPr/>
        </p:nvSpPr>
        <p:spPr>
          <a:xfrm>
            <a:off x="-2604" y="5322416"/>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11:18 “</a:t>
            </a:r>
            <a:r>
              <a:rPr lang="nl-NL" sz="1400" i="1" dirty="0">
                <a:latin typeface="Verdana" panose="020B0604030504040204" pitchFamily="34" charset="0"/>
                <a:ea typeface="Verdana" panose="020B0604030504040204" pitchFamily="34" charset="0"/>
                <a:cs typeface="Verdana" panose="020B0604030504040204" pitchFamily="34" charset="0"/>
              </a:rPr>
              <a:t>want zij waren bevreesd voor Hem, omdat de gehele schare versteld stond over </a:t>
            </a:r>
            <a:r>
              <a:rPr lang="nl-NL" sz="1400" b="1" i="1" dirty="0">
                <a:latin typeface="Verdana" panose="020B0604030504040204" pitchFamily="34" charset="0"/>
                <a:ea typeface="Verdana" panose="020B0604030504040204" pitchFamily="34" charset="0"/>
                <a:cs typeface="Verdana" panose="020B0604030504040204" pitchFamily="34" charset="0"/>
              </a:rPr>
              <a:t>zijn leer</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hthoek 12"/>
          <p:cNvSpPr/>
          <p:nvPr/>
        </p:nvSpPr>
        <p:spPr>
          <a:xfrm>
            <a:off x="-2604" y="1565300"/>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4:1 “</a:t>
            </a:r>
            <a:r>
              <a:rPr lang="nl-NL" sz="1400" i="1" dirty="0">
                <a:latin typeface="Verdana" panose="020B0604030504040204" pitchFamily="34" charset="0"/>
                <a:ea typeface="Verdana" panose="020B0604030504040204" pitchFamily="34" charset="0"/>
                <a:cs typeface="Verdana" panose="020B0604030504040204" pitchFamily="34" charset="0"/>
              </a:rPr>
              <a:t>En wederom begon Hij te </a:t>
            </a:r>
            <a:r>
              <a:rPr lang="nl-NL" sz="1400" b="1" i="1" dirty="0">
                <a:latin typeface="Verdana" panose="020B0604030504040204" pitchFamily="34" charset="0"/>
                <a:ea typeface="Verdana" panose="020B0604030504040204" pitchFamily="34" charset="0"/>
                <a:cs typeface="Verdana" panose="020B0604030504040204" pitchFamily="34" charset="0"/>
              </a:rPr>
              <a:t>leren </a:t>
            </a:r>
            <a:r>
              <a:rPr lang="nl-NL" sz="1400" i="1" dirty="0">
                <a:latin typeface="Verdana" panose="020B0604030504040204" pitchFamily="34" charset="0"/>
                <a:ea typeface="Verdana" panose="020B0604030504040204" pitchFamily="34" charset="0"/>
                <a:cs typeface="Verdana" panose="020B0604030504040204" pitchFamily="34" charset="0"/>
              </a:rPr>
              <a:t>bij de zee</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hthoek 13"/>
          <p:cNvSpPr/>
          <p:nvPr/>
        </p:nvSpPr>
        <p:spPr>
          <a:xfrm>
            <a:off x="-2604" y="2217564"/>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6:2 “</a:t>
            </a:r>
            <a:r>
              <a:rPr lang="nl-NL" sz="1400" i="1" dirty="0">
                <a:latin typeface="Verdana" panose="020B0604030504040204" pitchFamily="34" charset="0"/>
                <a:ea typeface="Verdana" panose="020B0604030504040204" pitchFamily="34" charset="0"/>
                <a:cs typeface="Verdana" panose="020B0604030504040204" pitchFamily="34" charset="0"/>
              </a:rPr>
              <a:t>En toen de sabbat aangebroken was, begon Hij </a:t>
            </a:r>
            <a:r>
              <a:rPr lang="nl-NL" sz="1400" b="1" i="1" dirty="0">
                <a:latin typeface="Verdana" panose="020B0604030504040204" pitchFamily="34" charset="0"/>
                <a:ea typeface="Verdana" panose="020B0604030504040204" pitchFamily="34" charset="0"/>
                <a:cs typeface="Verdana" panose="020B0604030504040204" pitchFamily="34" charset="0"/>
              </a:rPr>
              <a:t>te leren</a:t>
            </a:r>
            <a:r>
              <a:rPr lang="nl-NL" sz="1400" i="1" dirty="0">
                <a:latin typeface="Verdana" panose="020B0604030504040204" pitchFamily="34" charset="0"/>
                <a:ea typeface="Verdana" panose="020B0604030504040204" pitchFamily="34" charset="0"/>
                <a:cs typeface="Verdana" panose="020B0604030504040204" pitchFamily="34" charset="0"/>
              </a:rPr>
              <a:t> in de synagoge</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hthoek 14"/>
          <p:cNvSpPr/>
          <p:nvPr/>
        </p:nvSpPr>
        <p:spPr>
          <a:xfrm>
            <a:off x="4788" y="3429000"/>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6:34 “</a:t>
            </a:r>
            <a:r>
              <a:rPr lang="nl-NL" sz="1400" i="1" dirty="0">
                <a:latin typeface="Verdana" panose="020B0604030504040204" pitchFamily="34" charset="0"/>
                <a:ea typeface="Verdana" panose="020B0604030504040204" pitchFamily="34" charset="0"/>
                <a:cs typeface="Verdana" panose="020B0604030504040204" pitchFamily="34" charset="0"/>
              </a:rPr>
              <a:t>en Hij begon hun vele dingen </a:t>
            </a:r>
            <a:r>
              <a:rPr lang="nl-NL" sz="1400" b="1" i="1" dirty="0">
                <a:latin typeface="Verdana" panose="020B0604030504040204" pitchFamily="34" charset="0"/>
                <a:ea typeface="Verdana" panose="020B0604030504040204" pitchFamily="34" charset="0"/>
                <a:cs typeface="Verdana" panose="020B0604030504040204" pitchFamily="34" charset="0"/>
              </a:rPr>
              <a:t>te leren</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hthoek 15"/>
          <p:cNvSpPr/>
          <p:nvPr/>
        </p:nvSpPr>
        <p:spPr>
          <a:xfrm>
            <a:off x="10096" y="3757771"/>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8:31 “</a:t>
            </a:r>
            <a:r>
              <a:rPr lang="nl-NL" sz="1400" i="1" dirty="0">
                <a:latin typeface="Verdana" panose="020B0604030504040204" pitchFamily="34" charset="0"/>
                <a:ea typeface="Verdana" panose="020B0604030504040204" pitchFamily="34" charset="0"/>
                <a:cs typeface="Verdana" panose="020B0604030504040204" pitchFamily="34" charset="0"/>
              </a:rPr>
              <a:t>En Hij begon hen </a:t>
            </a:r>
            <a:r>
              <a:rPr lang="nl-NL" sz="1400" b="1" i="1" dirty="0">
                <a:latin typeface="Verdana" panose="020B0604030504040204" pitchFamily="34" charset="0"/>
                <a:ea typeface="Verdana" panose="020B0604030504040204" pitchFamily="34" charset="0"/>
                <a:cs typeface="Verdana" panose="020B0604030504040204" pitchFamily="34" charset="0"/>
              </a:rPr>
              <a:t>te leren</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Rechthoek 16"/>
          <p:cNvSpPr/>
          <p:nvPr/>
        </p:nvSpPr>
        <p:spPr>
          <a:xfrm>
            <a:off x="699" y="-27384"/>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1:21 “</a:t>
            </a:r>
            <a:r>
              <a:rPr lang="nl-NL" sz="1400" i="1" dirty="0">
                <a:latin typeface="Verdana" panose="020B0604030504040204" pitchFamily="34" charset="0"/>
                <a:ea typeface="Verdana" panose="020B0604030504040204" pitchFamily="34" charset="0"/>
                <a:cs typeface="Verdana" panose="020B0604030504040204" pitchFamily="34" charset="0"/>
              </a:rPr>
              <a:t>En zij kwamen te ​</a:t>
            </a:r>
            <a:r>
              <a:rPr lang="nl-NL" sz="1400" i="1" dirty="0" err="1">
                <a:latin typeface="Verdana" panose="020B0604030504040204" pitchFamily="34" charset="0"/>
                <a:ea typeface="Verdana" panose="020B0604030504040204" pitchFamily="34" charset="0"/>
                <a:cs typeface="Verdana" panose="020B0604030504040204" pitchFamily="34" charset="0"/>
              </a:rPr>
              <a:t>Kafarnaüm</a:t>
            </a:r>
            <a:r>
              <a:rPr lang="nl-NL" sz="1400" i="1" dirty="0">
                <a:latin typeface="Verdana" panose="020B0604030504040204" pitchFamily="34" charset="0"/>
                <a:ea typeface="Verdana" panose="020B0604030504040204" pitchFamily="34" charset="0"/>
                <a:cs typeface="Verdana" panose="020B0604030504040204" pitchFamily="34" charset="0"/>
              </a:rPr>
              <a:t>​ en terstond op de ​sabbat​ ging Hij naar de ​synagoge​ </a:t>
            </a:r>
            <a:r>
              <a:rPr lang="nl-NL" sz="1400" b="1" i="1" dirty="0">
                <a:latin typeface="Verdana" panose="020B0604030504040204" pitchFamily="34" charset="0"/>
                <a:ea typeface="Verdana" panose="020B0604030504040204" pitchFamily="34" charset="0"/>
                <a:cs typeface="Verdana" panose="020B0604030504040204" pitchFamily="34" charset="0"/>
              </a:rPr>
              <a:t>en leerde</a:t>
            </a:r>
            <a:r>
              <a:rPr lang="nl-NL" sz="1400" i="1" dirty="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Rechthoek 17"/>
          <p:cNvSpPr/>
          <p:nvPr/>
        </p:nvSpPr>
        <p:spPr>
          <a:xfrm>
            <a:off x="-2604" y="1217960"/>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2:13 “</a:t>
            </a:r>
            <a:r>
              <a:rPr lang="nl-NL" sz="1400" i="1" dirty="0" smtClean="0">
                <a:latin typeface="Verdana" panose="020B0604030504040204" pitchFamily="34" charset="0"/>
                <a:ea typeface="Verdana" panose="020B0604030504040204" pitchFamily="34" charset="0"/>
                <a:cs typeface="Verdana" panose="020B0604030504040204" pitchFamily="34" charset="0"/>
              </a:rPr>
              <a:t>en </a:t>
            </a:r>
            <a:r>
              <a:rPr lang="nl-NL" sz="1400" i="1" dirty="0">
                <a:latin typeface="Verdana" panose="020B0604030504040204" pitchFamily="34" charset="0"/>
                <a:ea typeface="Verdana" panose="020B0604030504040204" pitchFamily="34" charset="0"/>
                <a:cs typeface="Verdana" panose="020B0604030504040204" pitchFamily="34" charset="0"/>
              </a:rPr>
              <a:t>de gehele schare kwam tot Hem en </a:t>
            </a:r>
            <a:r>
              <a:rPr lang="nl-NL" sz="1400" b="1" i="1" dirty="0">
                <a:latin typeface="Verdana" panose="020B0604030504040204" pitchFamily="34" charset="0"/>
                <a:ea typeface="Verdana" panose="020B0604030504040204" pitchFamily="34" charset="0"/>
                <a:cs typeface="Verdana" panose="020B0604030504040204" pitchFamily="34" charset="0"/>
              </a:rPr>
              <a:t>Hij leerde</a:t>
            </a:r>
            <a:r>
              <a:rPr lang="nl-NL" sz="1400" i="1" dirty="0">
                <a:latin typeface="Verdana" panose="020B0604030504040204" pitchFamily="34" charset="0"/>
                <a:ea typeface="Verdana" panose="020B0604030504040204" pitchFamily="34" charset="0"/>
                <a:cs typeface="Verdana" panose="020B0604030504040204" pitchFamily="34" charset="0"/>
              </a:rPr>
              <a:t> hen</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Rechthoek 18"/>
          <p:cNvSpPr/>
          <p:nvPr/>
        </p:nvSpPr>
        <p:spPr>
          <a:xfrm>
            <a:off x="1588" y="1887240"/>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4:2 “</a:t>
            </a:r>
            <a:r>
              <a:rPr lang="nl-NL" sz="1400" i="1" dirty="0">
                <a:latin typeface="Verdana" panose="020B0604030504040204" pitchFamily="34" charset="0"/>
                <a:ea typeface="Verdana" panose="020B0604030504040204" pitchFamily="34" charset="0"/>
                <a:cs typeface="Verdana" panose="020B0604030504040204" pitchFamily="34" charset="0"/>
              </a:rPr>
              <a:t>En </a:t>
            </a:r>
            <a:r>
              <a:rPr lang="nl-NL" sz="1400" b="1" i="1" dirty="0">
                <a:latin typeface="Verdana" panose="020B0604030504040204" pitchFamily="34" charset="0"/>
                <a:ea typeface="Verdana" panose="020B0604030504040204" pitchFamily="34" charset="0"/>
                <a:cs typeface="Verdana" panose="020B0604030504040204" pitchFamily="34" charset="0"/>
              </a:rPr>
              <a:t>Hij leerde</a:t>
            </a:r>
            <a:r>
              <a:rPr lang="nl-NL" sz="1400" i="1" dirty="0">
                <a:latin typeface="Verdana" panose="020B0604030504040204" pitchFamily="34" charset="0"/>
                <a:ea typeface="Verdana" panose="020B0604030504040204" pitchFamily="34" charset="0"/>
                <a:cs typeface="Verdana" panose="020B0604030504040204" pitchFamily="34" charset="0"/>
              </a:rPr>
              <a:t> hun vele dingen in ​gelijkenissen, en Hij </a:t>
            </a:r>
            <a:r>
              <a:rPr lang="nl-NL" sz="1400" i="1" dirty="0" err="1">
                <a:latin typeface="Verdana" panose="020B0604030504040204" pitchFamily="34" charset="0"/>
                <a:ea typeface="Verdana" panose="020B0604030504040204" pitchFamily="34" charset="0"/>
                <a:cs typeface="Verdana" panose="020B0604030504040204" pitchFamily="34" charset="0"/>
              </a:rPr>
              <a:t>zeide</a:t>
            </a:r>
            <a:r>
              <a:rPr lang="nl-NL" sz="1400" i="1" dirty="0">
                <a:latin typeface="Verdana" panose="020B0604030504040204" pitchFamily="34" charset="0"/>
                <a:ea typeface="Verdana" panose="020B0604030504040204" pitchFamily="34" charset="0"/>
                <a:cs typeface="Verdana" panose="020B0604030504040204" pitchFamily="34" charset="0"/>
              </a:rPr>
              <a:t> tot hen in </a:t>
            </a:r>
            <a:r>
              <a:rPr lang="nl-NL" sz="1400" b="1" i="1" dirty="0">
                <a:latin typeface="Verdana" panose="020B0604030504040204" pitchFamily="34" charset="0"/>
                <a:ea typeface="Verdana" panose="020B0604030504040204" pitchFamily="34" charset="0"/>
                <a:cs typeface="Verdana" panose="020B0604030504040204" pitchFamily="34" charset="0"/>
              </a:rPr>
              <a:t>zijn </a:t>
            </a:r>
            <a:r>
              <a:rPr lang="nl-NL" sz="1400" b="1" i="1" dirty="0" smtClean="0">
                <a:latin typeface="Verdana" panose="020B0604030504040204" pitchFamily="34" charset="0"/>
                <a:ea typeface="Verdana" panose="020B0604030504040204" pitchFamily="34" charset="0"/>
                <a:cs typeface="Verdana" panose="020B0604030504040204" pitchFamily="34" charset="0"/>
              </a:rPr>
              <a:t>onderwijs “</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echthoek 19"/>
          <p:cNvSpPr/>
          <p:nvPr/>
        </p:nvSpPr>
        <p:spPr>
          <a:xfrm>
            <a:off x="-15304" y="2545159"/>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6:6 “</a:t>
            </a:r>
            <a:r>
              <a:rPr lang="nl-NL" sz="1400" i="1" dirty="0">
                <a:latin typeface="Verdana" panose="020B0604030504040204" pitchFamily="34" charset="0"/>
                <a:ea typeface="Verdana" panose="020B0604030504040204" pitchFamily="34" charset="0"/>
                <a:cs typeface="Verdana" panose="020B0604030504040204" pitchFamily="34" charset="0"/>
              </a:rPr>
              <a:t>En Hij ging de omliggende dorpen rond en</a:t>
            </a:r>
            <a:r>
              <a:rPr lang="nl-NL" sz="1400" b="1" i="1" dirty="0">
                <a:latin typeface="Verdana" panose="020B0604030504040204" pitchFamily="34" charset="0"/>
                <a:ea typeface="Verdana" panose="020B0604030504040204" pitchFamily="34" charset="0"/>
                <a:cs typeface="Verdana" panose="020B0604030504040204" pitchFamily="34" charset="0"/>
              </a:rPr>
              <a:t> leerde</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Rechthoek 20"/>
          <p:cNvSpPr/>
          <p:nvPr/>
        </p:nvSpPr>
        <p:spPr>
          <a:xfrm>
            <a:off x="-11112" y="2870006"/>
            <a:ext cx="9144000" cy="540000"/>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6:30 “</a:t>
            </a:r>
            <a:r>
              <a:rPr lang="nl-NL" sz="1400" i="1" dirty="0">
                <a:latin typeface="Verdana" panose="020B0604030504040204" pitchFamily="34" charset="0"/>
                <a:ea typeface="Verdana" panose="020B0604030504040204" pitchFamily="34" charset="0"/>
                <a:cs typeface="Verdana" panose="020B0604030504040204" pitchFamily="34" charset="0"/>
              </a:rPr>
              <a:t>En de ​apostelen​ kwamen weder samen bij ​Jezus​ en berichtten Hem al </a:t>
            </a:r>
            <a:r>
              <a:rPr lang="nl-NL" sz="1400" b="1" i="1" dirty="0">
                <a:latin typeface="Verdana" panose="020B0604030504040204" pitchFamily="34" charset="0"/>
                <a:ea typeface="Verdana" panose="020B0604030504040204" pitchFamily="34" charset="0"/>
                <a:cs typeface="Verdana" panose="020B0604030504040204" pitchFamily="34" charset="0"/>
              </a:rPr>
              <a:t>wat zij gedaan en geleerd </a:t>
            </a:r>
            <a:r>
              <a:rPr lang="nl-NL" sz="1400" b="1" i="1" dirty="0" smtClean="0">
                <a:latin typeface="Verdana" panose="020B0604030504040204" pitchFamily="34" charset="0"/>
                <a:ea typeface="Verdana" panose="020B0604030504040204" pitchFamily="34" charset="0"/>
                <a:cs typeface="Verdana" panose="020B0604030504040204" pitchFamily="34" charset="0"/>
              </a:rPr>
              <a:t>hadden</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hthoek 21"/>
          <p:cNvSpPr/>
          <p:nvPr/>
        </p:nvSpPr>
        <p:spPr>
          <a:xfrm>
            <a:off x="-10096" y="4110980"/>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9:31 “</a:t>
            </a:r>
            <a:r>
              <a:rPr lang="nl-NL" sz="1400" i="1" dirty="0">
                <a:latin typeface="Verdana" panose="020B0604030504040204" pitchFamily="34" charset="0"/>
                <a:ea typeface="Verdana" panose="020B0604030504040204" pitchFamily="34" charset="0"/>
                <a:cs typeface="Verdana" panose="020B0604030504040204" pitchFamily="34" charset="0"/>
              </a:rPr>
              <a:t>Want </a:t>
            </a:r>
            <a:r>
              <a:rPr lang="nl-NL" sz="1400" b="1" i="1" dirty="0">
                <a:latin typeface="Verdana" panose="020B0604030504040204" pitchFamily="34" charset="0"/>
                <a:ea typeface="Verdana" panose="020B0604030504040204" pitchFamily="34" charset="0"/>
                <a:cs typeface="Verdana" panose="020B0604030504040204" pitchFamily="34" charset="0"/>
              </a:rPr>
              <a:t>Hij onderwees </a:t>
            </a:r>
            <a:r>
              <a:rPr lang="nl-NL" sz="1400" i="1" dirty="0">
                <a:latin typeface="Verdana" panose="020B0604030504040204" pitchFamily="34" charset="0"/>
                <a:ea typeface="Verdana" panose="020B0604030504040204" pitchFamily="34" charset="0"/>
                <a:cs typeface="Verdana" panose="020B0604030504040204" pitchFamily="34" charset="0"/>
              </a:rPr>
              <a:t>zijn </a:t>
            </a:r>
            <a:r>
              <a:rPr lang="nl-NL" sz="1400" i="1" dirty="0" smtClean="0">
                <a:latin typeface="Verdana" panose="020B0604030504040204" pitchFamily="34" charset="0"/>
                <a:ea typeface="Verdana" panose="020B0604030504040204" pitchFamily="34" charset="0"/>
                <a:cs typeface="Verdana" panose="020B0604030504040204" pitchFamily="34" charset="0"/>
              </a:rPr>
              <a:t>discipelen”</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hthoek 22"/>
          <p:cNvSpPr/>
          <p:nvPr/>
        </p:nvSpPr>
        <p:spPr>
          <a:xfrm>
            <a:off x="1588" y="4471020"/>
            <a:ext cx="9144000" cy="523220"/>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10:1 “</a:t>
            </a:r>
            <a:r>
              <a:rPr lang="nl-NL" sz="1400" i="1" dirty="0" smtClean="0">
                <a:latin typeface="Verdana" panose="020B0604030504040204" pitchFamily="34" charset="0"/>
                <a:ea typeface="Verdana" panose="020B0604030504040204" pitchFamily="34" charset="0"/>
                <a:cs typeface="Verdana" panose="020B0604030504040204" pitchFamily="34" charset="0"/>
              </a:rPr>
              <a:t>en </a:t>
            </a:r>
            <a:r>
              <a:rPr lang="nl-NL" sz="1400" i="1" dirty="0">
                <a:latin typeface="Verdana" panose="020B0604030504040204" pitchFamily="34" charset="0"/>
                <a:ea typeface="Verdana" panose="020B0604030504040204" pitchFamily="34" charset="0"/>
                <a:cs typeface="Verdana" panose="020B0604030504040204" pitchFamily="34" charset="0"/>
              </a:rPr>
              <a:t>weder kwamen de scharen bij Hem samen en weder </a:t>
            </a:r>
            <a:r>
              <a:rPr lang="nl-NL" sz="1400" b="1" i="1" dirty="0">
                <a:latin typeface="Verdana" panose="020B0604030504040204" pitchFamily="34" charset="0"/>
                <a:ea typeface="Verdana" panose="020B0604030504040204" pitchFamily="34" charset="0"/>
                <a:cs typeface="Verdana" panose="020B0604030504040204" pitchFamily="34" charset="0"/>
              </a:rPr>
              <a:t>leerde Hij </a:t>
            </a:r>
            <a:r>
              <a:rPr lang="nl-NL" sz="1400" i="1" dirty="0">
                <a:latin typeface="Verdana" panose="020B0604030504040204" pitchFamily="34" charset="0"/>
                <a:ea typeface="Verdana" panose="020B0604030504040204" pitchFamily="34" charset="0"/>
                <a:cs typeface="Verdana" panose="020B0604030504040204" pitchFamily="34" charset="0"/>
              </a:rPr>
              <a:t>hen, zoals Hij gewoon was</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Rechthoek 23"/>
          <p:cNvSpPr/>
          <p:nvPr/>
        </p:nvSpPr>
        <p:spPr>
          <a:xfrm>
            <a:off x="-11112" y="5008984"/>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11:17 “</a:t>
            </a:r>
            <a:r>
              <a:rPr lang="nl-NL" sz="1400" i="1" dirty="0">
                <a:latin typeface="Verdana" panose="020B0604030504040204" pitchFamily="34" charset="0"/>
                <a:ea typeface="Verdana" panose="020B0604030504040204" pitchFamily="34" charset="0"/>
                <a:cs typeface="Verdana" panose="020B0604030504040204" pitchFamily="34" charset="0"/>
              </a:rPr>
              <a:t>en </a:t>
            </a:r>
            <a:r>
              <a:rPr lang="nl-NL" sz="1400" b="1" i="1" dirty="0">
                <a:latin typeface="Verdana" panose="020B0604030504040204" pitchFamily="34" charset="0"/>
                <a:ea typeface="Verdana" panose="020B0604030504040204" pitchFamily="34" charset="0"/>
                <a:cs typeface="Verdana" panose="020B0604030504040204" pitchFamily="34" charset="0"/>
              </a:rPr>
              <a:t>Hij leerde </a:t>
            </a:r>
            <a:r>
              <a:rPr lang="nl-NL" sz="1400" i="1" dirty="0">
                <a:latin typeface="Verdana" panose="020B0604030504040204" pitchFamily="34" charset="0"/>
                <a:ea typeface="Verdana" panose="020B0604030504040204" pitchFamily="34" charset="0"/>
                <a:cs typeface="Verdana" panose="020B0604030504040204" pitchFamily="34" charset="0"/>
              </a:rPr>
              <a:t>en sprak tot hen: Staat er niet </a:t>
            </a:r>
            <a:r>
              <a:rPr lang="nl-NL" sz="1400" i="1" dirty="0" smtClean="0">
                <a:latin typeface="Verdana" panose="020B0604030504040204" pitchFamily="34" charset="0"/>
                <a:ea typeface="Verdana" panose="020B0604030504040204" pitchFamily="34" charset="0"/>
                <a:cs typeface="Verdana" panose="020B0604030504040204" pitchFamily="34" charset="0"/>
              </a:rPr>
              <a:t>geschreven”</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hthoek 24"/>
          <p:cNvSpPr/>
          <p:nvPr/>
        </p:nvSpPr>
        <p:spPr>
          <a:xfrm>
            <a:off x="-11112" y="5657056"/>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12:14 “</a:t>
            </a:r>
            <a:r>
              <a:rPr lang="nl-NL" sz="1400" i="1" dirty="0">
                <a:latin typeface="Verdana" panose="020B0604030504040204" pitchFamily="34" charset="0"/>
                <a:ea typeface="Verdana" panose="020B0604030504040204" pitchFamily="34" charset="0"/>
                <a:cs typeface="Verdana" panose="020B0604030504040204" pitchFamily="34" charset="0"/>
              </a:rPr>
              <a:t> maar Gij </a:t>
            </a:r>
            <a:r>
              <a:rPr lang="nl-NL" sz="1400" b="1" i="1" dirty="0">
                <a:latin typeface="Verdana" panose="020B0604030504040204" pitchFamily="34" charset="0"/>
                <a:ea typeface="Verdana" panose="020B0604030504040204" pitchFamily="34" charset="0"/>
                <a:cs typeface="Verdana" panose="020B0604030504040204" pitchFamily="34" charset="0"/>
              </a:rPr>
              <a:t>leert </a:t>
            </a:r>
            <a:r>
              <a:rPr lang="nl-NL" sz="1400" i="1" dirty="0">
                <a:latin typeface="Verdana" panose="020B0604030504040204" pitchFamily="34" charset="0"/>
                <a:ea typeface="Verdana" panose="020B0604030504040204" pitchFamily="34" charset="0"/>
                <a:cs typeface="Verdana" panose="020B0604030504040204" pitchFamily="34" charset="0"/>
              </a:rPr>
              <a:t>de weg Gods in waarheid</a:t>
            </a:r>
            <a:r>
              <a:rPr lang="nl-NL" sz="1400" i="1" dirty="0" smtClean="0">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hthoek 25"/>
          <p:cNvSpPr/>
          <p:nvPr/>
        </p:nvSpPr>
        <p:spPr>
          <a:xfrm>
            <a:off x="1588" y="6597352"/>
            <a:ext cx="9144000" cy="307777"/>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r>
              <a:rPr lang="nl-NL" sz="14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14:49 “</a:t>
            </a:r>
            <a:r>
              <a:rPr lang="nl-NL" sz="1400" i="1" dirty="0">
                <a:latin typeface="Verdana" panose="020B0604030504040204" pitchFamily="34" charset="0"/>
                <a:ea typeface="Verdana" panose="020B0604030504040204" pitchFamily="34" charset="0"/>
                <a:cs typeface="Verdana" panose="020B0604030504040204" pitchFamily="34" charset="0"/>
              </a:rPr>
              <a:t>Dagelijks was Ik bij u</a:t>
            </a:r>
            <a:r>
              <a:rPr lang="nl-NL" sz="1400" b="1" i="1" dirty="0">
                <a:latin typeface="Verdana" panose="020B0604030504040204" pitchFamily="34" charset="0"/>
                <a:ea typeface="Verdana" panose="020B0604030504040204" pitchFamily="34" charset="0"/>
                <a:cs typeface="Verdana" panose="020B0604030504040204" pitchFamily="34" charset="0"/>
              </a:rPr>
              <a:t>, lerende </a:t>
            </a:r>
            <a:r>
              <a:rPr lang="nl-NL" sz="1400" i="1" dirty="0">
                <a:latin typeface="Verdana" panose="020B0604030504040204" pitchFamily="34" charset="0"/>
                <a:ea typeface="Verdana" panose="020B0604030504040204" pitchFamily="34" charset="0"/>
                <a:cs typeface="Verdana" panose="020B0604030504040204" pitchFamily="34" charset="0"/>
              </a:rPr>
              <a:t>in de ​</a:t>
            </a:r>
            <a:r>
              <a:rPr lang="nl-NL" sz="1400" i="1" dirty="0" smtClean="0">
                <a:latin typeface="Verdana" panose="020B0604030504040204" pitchFamily="34" charset="0"/>
                <a:ea typeface="Verdana" panose="020B0604030504040204" pitchFamily="34" charset="0"/>
                <a:cs typeface="Verdana" panose="020B0604030504040204" pitchFamily="34" charset="0"/>
              </a:rPr>
              <a:t>tempel”</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hthoek 26"/>
          <p:cNvSpPr/>
          <p:nvPr/>
        </p:nvSpPr>
        <p:spPr>
          <a:xfrm>
            <a:off x="4355976" y="3140968"/>
            <a:ext cx="4798120" cy="1292662"/>
          </a:xfrm>
          <a:prstGeom prst="rect">
            <a:avLst/>
          </a:prstGeom>
          <a:solidFill>
            <a:srgbClr val="C00000"/>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19 x onderwijs/leer/leren</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Marcus, het kleinste Evangelie</a:t>
            </a:r>
          </a:p>
          <a:p>
            <a:pPr algn="ct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Leren is wat de </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G</a:t>
            </a:r>
            <a:r>
              <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oede Herder doet. </a:t>
            </a:r>
            <a:endPar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41993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ppt_x"/>
                                          </p:val>
                                        </p:tav>
                                        <p:tav tm="100000">
                                          <p:val>
                                            <p:strVal val="#ppt_x"/>
                                          </p:val>
                                        </p:tav>
                                      </p:tavLst>
                                    </p:anim>
                                    <p:anim calcmode="lin" valueType="num">
                                      <p:cBhvr additive="base">
                                        <p:cTn id="9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ppt_x"/>
                                          </p:val>
                                        </p:tav>
                                        <p:tav tm="100000">
                                          <p:val>
                                            <p:strVal val="#ppt_x"/>
                                          </p:val>
                                        </p:tav>
                                      </p:tavLst>
                                    </p:anim>
                                    <p:anim calcmode="lin" valueType="num">
                                      <p:cBhvr additive="base">
                                        <p:cTn id="9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additive="base">
                                        <p:cTn id="103" dur="500" fill="hold"/>
                                        <p:tgtEl>
                                          <p:spTgt spid="5"/>
                                        </p:tgtEl>
                                        <p:attrNameLst>
                                          <p:attrName>ppt_x</p:attrName>
                                        </p:attrNameLst>
                                      </p:cBhvr>
                                      <p:tavLst>
                                        <p:tav tm="0">
                                          <p:val>
                                            <p:strVal val="#ppt_x"/>
                                          </p:val>
                                        </p:tav>
                                        <p:tav tm="100000">
                                          <p:val>
                                            <p:strVal val="#ppt_x"/>
                                          </p:val>
                                        </p:tav>
                                      </p:tavLst>
                                    </p:anim>
                                    <p:anim calcmode="lin" valueType="num">
                                      <p:cBhvr additive="base">
                                        <p:cTn id="10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8"/>
                                        </p:tgtEl>
                                        <p:attrNameLst>
                                          <p:attrName>style.visibility</p:attrName>
                                        </p:attrNameLst>
                                      </p:cBhvr>
                                      <p:to>
                                        <p:strVal val="visible"/>
                                      </p:to>
                                    </p:set>
                                    <p:anim calcmode="lin" valueType="num">
                                      <p:cBhvr additive="base">
                                        <p:cTn id="109" dur="500" fill="hold"/>
                                        <p:tgtEl>
                                          <p:spTgt spid="8"/>
                                        </p:tgtEl>
                                        <p:attrNameLst>
                                          <p:attrName>ppt_x</p:attrName>
                                        </p:attrNameLst>
                                      </p:cBhvr>
                                      <p:tavLst>
                                        <p:tav tm="0">
                                          <p:val>
                                            <p:strVal val="#ppt_x"/>
                                          </p:val>
                                        </p:tav>
                                        <p:tav tm="100000">
                                          <p:val>
                                            <p:strVal val="#ppt_x"/>
                                          </p:val>
                                        </p:tav>
                                      </p:tavLst>
                                    </p:anim>
                                    <p:anim calcmode="lin" valueType="num">
                                      <p:cBhvr additive="base">
                                        <p:cTn id="11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1"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 calcmode="lin" valueType="num">
                                      <p:cBhvr additive="base">
                                        <p:cTn id="115" dur="500" fill="hold"/>
                                        <p:tgtEl>
                                          <p:spTgt spid="26"/>
                                        </p:tgtEl>
                                        <p:attrNameLst>
                                          <p:attrName>ppt_x</p:attrName>
                                        </p:attrNameLst>
                                      </p:cBhvr>
                                      <p:tavLst>
                                        <p:tav tm="0">
                                          <p:val>
                                            <p:strVal val="#ppt_x"/>
                                          </p:val>
                                        </p:tav>
                                        <p:tav tm="100000">
                                          <p:val>
                                            <p:strVal val="#ppt_x"/>
                                          </p:val>
                                        </p:tav>
                                      </p:tavLst>
                                    </p:anim>
                                    <p:anim calcmode="lin" valueType="num">
                                      <p:cBhvr additive="base">
                                        <p:cTn id="11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good shepherd galil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0553"/>
          <a:stretch/>
        </p:blipFill>
        <p:spPr bwMode="auto">
          <a:xfrm>
            <a:off x="-1092" y="-20340"/>
            <a:ext cx="9145092" cy="56687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 4"/>
          <p:cNvGraphicFramePr>
            <a:graphicFrameLocks noGrp="1"/>
          </p:cNvGraphicFramePr>
          <p:nvPr>
            <p:extLst>
              <p:ext uri="{D42A27DB-BD31-4B8C-83A1-F6EECF244321}">
                <p14:modId xmlns:p14="http://schemas.microsoft.com/office/powerpoint/2010/main" val="318856439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6" name="Rechthoek 5"/>
          <p:cNvSpPr/>
          <p:nvPr/>
        </p:nvSpPr>
        <p:spPr>
          <a:xfrm>
            <a:off x="0" y="5261138"/>
            <a:ext cx="9144000" cy="400110"/>
          </a:xfrm>
          <a:prstGeom prst="rect">
            <a:avLst/>
          </a:prstGeom>
          <a:no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Hoofdtaak: zorgen dat ze te eten hebben, zodat ze groeien. </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2709553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beeldingsresultaat voor yeshua rabbi tacher"/>
          <p:cNvPicPr>
            <a:picLocks noChangeAspect="1" noChangeArrowheads="1"/>
          </p:cNvPicPr>
          <p:nvPr/>
        </p:nvPicPr>
        <p:blipFill rotWithShape="1">
          <a:blip r:embed="rId3">
            <a:extLst>
              <a:ext uri="{28A0092B-C50C-407E-A947-70E740481C1C}">
                <a14:useLocalDpi xmlns:a14="http://schemas.microsoft.com/office/drawing/2010/main" val="0"/>
              </a:ext>
            </a:extLst>
          </a:blip>
          <a:srcRect l="2237" t="3517" r="1221" b="11543"/>
          <a:stretch/>
        </p:blipFill>
        <p:spPr bwMode="auto">
          <a:xfrm>
            <a:off x="1588" y="6513"/>
            <a:ext cx="9144000" cy="5683087"/>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10096" y="3848497"/>
            <a:ext cx="9144000" cy="1846659"/>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nl-NL" sz="2400" b="1" dirty="0">
                <a:latin typeface="Verdana" panose="020B0604030504040204" pitchFamily="34" charset="0"/>
                <a:ea typeface="Verdana" panose="020B0604030504040204" pitchFamily="34" charset="0"/>
                <a:cs typeface="Verdana" panose="020B0604030504040204" pitchFamily="34" charset="0"/>
              </a:rPr>
              <a:t>De functieomschrijving van de eerste </a:t>
            </a:r>
            <a:r>
              <a:rPr lang="nl-NL" sz="2400" b="1" dirty="0" err="1">
                <a:latin typeface="Verdana" panose="020B0604030504040204" pitchFamily="34" charset="0"/>
                <a:ea typeface="Verdana" panose="020B0604030504040204" pitchFamily="34" charset="0"/>
                <a:cs typeface="Verdana" panose="020B0604030504040204" pitchFamily="34" charset="0"/>
              </a:rPr>
              <a:t>eeuwse</a:t>
            </a:r>
            <a:r>
              <a:rPr lang="nl-NL" sz="2400" b="1" dirty="0">
                <a:latin typeface="Verdana" panose="020B0604030504040204" pitchFamily="34" charset="0"/>
                <a:ea typeface="Verdana" panose="020B0604030504040204" pitchFamily="34" charset="0"/>
                <a:cs typeface="Verdana" panose="020B0604030504040204" pitchFamily="34" charset="0"/>
              </a:rPr>
              <a:t> rabbi</a:t>
            </a:r>
            <a:r>
              <a:rPr lang="nl-NL" dirty="0">
                <a:latin typeface="Verdana" panose="020B0604030504040204" pitchFamily="34" charset="0"/>
                <a:ea typeface="Verdana" panose="020B0604030504040204" pitchFamily="34" charset="0"/>
                <a:cs typeface="Verdana" panose="020B0604030504040204" pitchFamily="34" charset="0"/>
              </a:rPr>
              <a:t>.</a:t>
            </a:r>
          </a:p>
          <a:p>
            <a:pPr algn="ctr"/>
            <a:r>
              <a:rPr lang="nl-NL" b="1" dirty="0" err="1" smtClean="0">
                <a:latin typeface="Verdana" panose="020B0604030504040204" pitchFamily="34" charset="0"/>
                <a:ea typeface="Verdana" panose="020B0604030504040204" pitchFamily="34" charset="0"/>
                <a:cs typeface="Verdana" panose="020B0604030504040204" pitchFamily="34" charset="0"/>
              </a:rPr>
              <a:t>Pirkei</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b="1" dirty="0" err="1">
                <a:latin typeface="Verdana" panose="020B0604030504040204" pitchFamily="34" charset="0"/>
                <a:ea typeface="Verdana" panose="020B0604030504040204" pitchFamily="34" charset="0"/>
                <a:cs typeface="Verdana" panose="020B0604030504040204" pitchFamily="34" charset="0"/>
              </a:rPr>
              <a:t>Avot</a:t>
            </a:r>
            <a:r>
              <a:rPr lang="nl-NL" b="1" dirty="0">
                <a:latin typeface="Verdana" panose="020B0604030504040204" pitchFamily="34" charset="0"/>
                <a:ea typeface="Verdana" panose="020B0604030504040204" pitchFamily="34" charset="0"/>
                <a:cs typeface="Verdana" panose="020B0604030504040204" pitchFamily="34" charset="0"/>
              </a:rPr>
              <a:t> </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b="1" i="1" dirty="0">
                <a:latin typeface="Verdana" panose="020B0604030504040204" pitchFamily="34" charset="0"/>
                <a:ea typeface="Verdana" panose="020B0604030504040204" pitchFamily="34" charset="0"/>
                <a:cs typeface="Verdana" panose="020B0604030504040204" pitchFamily="34" charset="0"/>
              </a:rPr>
              <a:t>Wijsheid der Vaderen</a:t>
            </a:r>
            <a:r>
              <a:rPr lang="nl-NL" b="1" dirty="0" smtClean="0">
                <a:latin typeface="Verdana" panose="020B0604030504040204" pitchFamily="34" charset="0"/>
                <a:ea typeface="Verdana" panose="020B0604030504040204" pitchFamily="34" charset="0"/>
                <a:cs typeface="Verdana" panose="020B0604030504040204" pitchFamily="34" charset="0"/>
              </a:rPr>
              <a:t>): </a:t>
            </a:r>
          </a:p>
          <a:p>
            <a:pPr algn="ctr"/>
            <a:r>
              <a:rPr lang="nl-NL" dirty="0" smtClean="0">
                <a:latin typeface="Verdana" panose="020B0604030504040204" pitchFamily="34" charset="0"/>
                <a:ea typeface="Verdana" panose="020B0604030504040204" pitchFamily="34" charset="0"/>
                <a:cs typeface="Verdana" panose="020B0604030504040204" pitchFamily="34" charset="0"/>
              </a:rPr>
              <a:t>"</a:t>
            </a:r>
            <a:r>
              <a:rPr lang="nl-NL" dirty="0">
                <a:latin typeface="Verdana" panose="020B0604030504040204" pitchFamily="34" charset="0"/>
                <a:ea typeface="Verdana" panose="020B0604030504040204" pitchFamily="34" charset="0"/>
                <a:cs typeface="Verdana" panose="020B0604030504040204" pitchFamily="34" charset="0"/>
              </a:rPr>
              <a:t>De mannen van de Grote Vergadering hebben drie dingen gezegd: </a:t>
            </a:r>
            <a:endParaRPr lang="nl-NL" dirty="0" smtClean="0">
              <a:latin typeface="Verdana" panose="020B0604030504040204" pitchFamily="34" charset="0"/>
              <a:ea typeface="Verdana" panose="020B0604030504040204" pitchFamily="34" charset="0"/>
              <a:cs typeface="Verdana" panose="020B0604030504040204" pitchFamily="34" charset="0"/>
            </a:endParaRPr>
          </a:p>
          <a:p>
            <a:pPr marL="342900" indent="-342900" algn="ctr">
              <a:buFont typeface="+mj-lt"/>
              <a:buAutoNum type="arabicPeriod"/>
            </a:pPr>
            <a:r>
              <a:rPr lang="nl-NL" dirty="0" smtClean="0">
                <a:latin typeface="Verdana" panose="020B0604030504040204" pitchFamily="34" charset="0"/>
                <a:ea typeface="Verdana" panose="020B0604030504040204" pitchFamily="34" charset="0"/>
                <a:cs typeface="Verdana" panose="020B0604030504040204" pitchFamily="34" charset="0"/>
              </a:rPr>
              <a:t>'Wees weloverwogen </a:t>
            </a:r>
            <a:r>
              <a:rPr lang="nl-NL" dirty="0">
                <a:latin typeface="Verdana" panose="020B0604030504040204" pitchFamily="34" charset="0"/>
                <a:ea typeface="Verdana" panose="020B0604030504040204" pitchFamily="34" charset="0"/>
                <a:cs typeface="Verdana" panose="020B0604030504040204" pitchFamily="34" charset="0"/>
              </a:rPr>
              <a:t>in het oordeel, </a:t>
            </a:r>
            <a:endParaRPr lang="nl-NL" dirty="0" smtClean="0">
              <a:latin typeface="Verdana" panose="020B0604030504040204" pitchFamily="34" charset="0"/>
              <a:ea typeface="Verdana" panose="020B0604030504040204" pitchFamily="34" charset="0"/>
              <a:cs typeface="Verdana" panose="020B0604030504040204" pitchFamily="34" charset="0"/>
            </a:endParaRPr>
          </a:p>
          <a:p>
            <a:pPr marL="342900" indent="-342900" algn="ctr">
              <a:buFont typeface="+mj-lt"/>
              <a:buAutoNum type="arabicPeriod"/>
            </a:pPr>
            <a:r>
              <a:rPr lang="nl-NL" dirty="0" smtClean="0">
                <a:latin typeface="Verdana" panose="020B0604030504040204" pitchFamily="34" charset="0"/>
                <a:ea typeface="Verdana" panose="020B0604030504040204" pitchFamily="34" charset="0"/>
                <a:cs typeface="Verdana" panose="020B0604030504040204" pitchFamily="34" charset="0"/>
              </a:rPr>
              <a:t>maak </a:t>
            </a:r>
            <a:r>
              <a:rPr lang="nl-NL" dirty="0">
                <a:latin typeface="Verdana" panose="020B0604030504040204" pitchFamily="34" charset="0"/>
                <a:ea typeface="Verdana" panose="020B0604030504040204" pitchFamily="34" charset="0"/>
                <a:cs typeface="Verdana" panose="020B0604030504040204" pitchFamily="34" charset="0"/>
              </a:rPr>
              <a:t>veel </a:t>
            </a:r>
            <a:r>
              <a:rPr lang="nl-NL" dirty="0" smtClean="0">
                <a:latin typeface="Verdana" panose="020B0604030504040204" pitchFamily="34" charset="0"/>
                <a:ea typeface="Verdana" panose="020B0604030504040204" pitchFamily="34" charset="0"/>
                <a:cs typeface="Verdana" panose="020B0604030504040204" pitchFamily="34" charset="0"/>
              </a:rPr>
              <a:t>discipelen, </a:t>
            </a:r>
          </a:p>
          <a:p>
            <a:pPr marL="342900" indent="-342900" algn="ctr">
              <a:buFont typeface="+mj-lt"/>
              <a:buAutoNum type="arabicPeriod"/>
            </a:pPr>
            <a:r>
              <a:rPr lang="nl-NL" dirty="0" smtClean="0">
                <a:latin typeface="Verdana" panose="020B0604030504040204" pitchFamily="34" charset="0"/>
                <a:ea typeface="Verdana" panose="020B0604030504040204" pitchFamily="34" charset="0"/>
                <a:cs typeface="Verdana" panose="020B0604030504040204" pitchFamily="34" charset="0"/>
              </a:rPr>
              <a:t>en </a:t>
            </a:r>
            <a:r>
              <a:rPr lang="nl-NL" dirty="0">
                <a:latin typeface="Verdana" panose="020B0604030504040204" pitchFamily="34" charset="0"/>
                <a:ea typeface="Verdana" panose="020B0604030504040204" pitchFamily="34" charset="0"/>
                <a:cs typeface="Verdana" panose="020B0604030504040204" pitchFamily="34" charset="0"/>
              </a:rPr>
              <a:t>maak een </a:t>
            </a:r>
            <a:r>
              <a:rPr lang="nl-NL" dirty="0" smtClean="0">
                <a:latin typeface="Verdana" panose="020B0604030504040204" pitchFamily="34" charset="0"/>
                <a:ea typeface="Verdana" panose="020B0604030504040204" pitchFamily="34" charset="0"/>
                <a:cs typeface="Verdana" panose="020B0604030504040204" pitchFamily="34" charset="0"/>
              </a:rPr>
              <a:t>omheining </a:t>
            </a:r>
            <a:r>
              <a:rPr lang="nl-NL" dirty="0">
                <a:latin typeface="Verdana" panose="020B0604030504040204" pitchFamily="34" charset="0"/>
                <a:ea typeface="Verdana" panose="020B0604030504040204" pitchFamily="34" charset="0"/>
                <a:cs typeface="Verdana" panose="020B0604030504040204" pitchFamily="34" charset="0"/>
              </a:rPr>
              <a:t>voor de </a:t>
            </a:r>
            <a:r>
              <a:rPr lang="nl-NL" dirty="0" smtClean="0">
                <a:latin typeface="Verdana" panose="020B0604030504040204" pitchFamily="34" charset="0"/>
                <a:ea typeface="Verdana" panose="020B0604030504040204" pitchFamily="34" charset="0"/>
                <a:cs typeface="Verdana" panose="020B0604030504040204" pitchFamily="34" charset="0"/>
              </a:rPr>
              <a:t>Torah (om  de Torah te beschermen).' </a:t>
            </a:r>
          </a:p>
        </p:txBody>
      </p:sp>
      <p:graphicFrame>
        <p:nvGraphicFramePr>
          <p:cNvPr id="5" name="Tabel 4"/>
          <p:cNvGraphicFramePr>
            <a:graphicFrameLocks noGrp="1"/>
          </p:cNvGraphicFramePr>
          <p:nvPr>
            <p:extLst>
              <p:ext uri="{D42A27DB-BD31-4B8C-83A1-F6EECF244321}">
                <p14:modId xmlns:p14="http://schemas.microsoft.com/office/powerpoint/2010/main" val="394982374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59804356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beeldingsresultaat voor yeshua rabbi tacher"/>
          <p:cNvPicPr>
            <a:picLocks noChangeAspect="1" noChangeArrowheads="1"/>
          </p:cNvPicPr>
          <p:nvPr/>
        </p:nvPicPr>
        <p:blipFill rotWithShape="1">
          <a:blip r:embed="rId3">
            <a:extLst>
              <a:ext uri="{28A0092B-C50C-407E-A947-70E740481C1C}">
                <a14:useLocalDpi xmlns:a14="http://schemas.microsoft.com/office/drawing/2010/main" val="0"/>
              </a:ext>
            </a:extLst>
          </a:blip>
          <a:srcRect l="2237" t="3517" r="1221" b="11543"/>
          <a:stretch/>
        </p:blipFill>
        <p:spPr bwMode="auto">
          <a:xfrm>
            <a:off x="1588" y="6513"/>
            <a:ext cx="9144000" cy="5683087"/>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10096" y="6524"/>
            <a:ext cx="9144000" cy="923330"/>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WEES WELOVERWOGEN IN  HET OORDEEL</a:t>
            </a:r>
            <a:endParaRPr lang="nl-NL" dirty="0" smtClean="0">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latin typeface="Verdana" panose="020B0604030504040204" pitchFamily="34" charset="0"/>
                <a:ea typeface="Verdana" panose="020B0604030504040204" pitchFamily="34" charset="0"/>
                <a:cs typeface="Verdana" panose="020B0604030504040204" pitchFamily="34" charset="0"/>
              </a:rPr>
              <a:t>Joh.8:8 </a:t>
            </a:r>
          </a:p>
          <a:p>
            <a:pPr algn="ctr"/>
            <a:r>
              <a:rPr lang="nl-NL" dirty="0" smtClean="0">
                <a:latin typeface="Verdana" panose="020B0604030504040204" pitchFamily="34" charset="0"/>
                <a:ea typeface="Verdana" panose="020B0604030504040204" pitchFamily="34" charset="0"/>
                <a:cs typeface="Verdana" panose="020B0604030504040204" pitchFamily="34" charset="0"/>
              </a:rPr>
              <a:t>“En </a:t>
            </a:r>
            <a:r>
              <a:rPr lang="nl-NL" dirty="0">
                <a:latin typeface="Verdana" panose="020B0604030504040204" pitchFamily="34" charset="0"/>
                <a:ea typeface="Verdana" panose="020B0604030504040204" pitchFamily="34" charset="0"/>
                <a:cs typeface="Verdana" panose="020B0604030504040204" pitchFamily="34" charset="0"/>
              </a:rPr>
              <a:t>weer bukte Hij neder en schreef op de grond</a:t>
            </a:r>
            <a:r>
              <a:rPr lang="nl-NL" dirty="0" smtClean="0">
                <a:latin typeface="Verdana" panose="020B0604030504040204" pitchFamily="34" charset="0"/>
                <a:ea typeface="Verdana" panose="020B0604030504040204" pitchFamily="34" charset="0"/>
                <a:cs typeface="Verdana" panose="020B0604030504040204" pitchFamily="34" charset="0"/>
              </a:rPr>
              <a:t>.” </a:t>
            </a:r>
          </a:p>
        </p:txBody>
      </p:sp>
      <p:sp>
        <p:nvSpPr>
          <p:cNvPr id="5" name="Rechthoek 4"/>
          <p:cNvSpPr/>
          <p:nvPr/>
        </p:nvSpPr>
        <p:spPr>
          <a:xfrm>
            <a:off x="10096" y="3688576"/>
            <a:ext cx="9144000" cy="892552"/>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MAAK VEEL DISCIPELEN (TALMIDIM)</a:t>
            </a:r>
          </a:p>
          <a:p>
            <a:pPr algn="ctr"/>
            <a:r>
              <a:rPr lang="nl-NL" sz="1600" i="1" dirty="0" smtClean="0">
                <a:latin typeface="Verdana" panose="020B0604030504040204" pitchFamily="34" charset="0"/>
                <a:ea typeface="Verdana" panose="020B0604030504040204" pitchFamily="34" charset="0"/>
                <a:cs typeface="Verdana" panose="020B0604030504040204" pitchFamily="34" charset="0"/>
              </a:rPr>
              <a:t>Marcus 10:46 </a:t>
            </a:r>
          </a:p>
          <a:p>
            <a:pPr algn="ctr"/>
            <a:r>
              <a:rPr lang="nl-NL" sz="1600" i="1" dirty="0" smtClean="0">
                <a:latin typeface="Verdana" panose="020B0604030504040204" pitchFamily="34" charset="0"/>
                <a:ea typeface="Verdana" panose="020B0604030504040204" pitchFamily="34" charset="0"/>
                <a:cs typeface="Verdana" panose="020B0604030504040204" pitchFamily="34" charset="0"/>
              </a:rPr>
              <a:t>“En </a:t>
            </a:r>
            <a:r>
              <a:rPr lang="nl-NL" sz="1600" i="1" dirty="0">
                <a:latin typeface="Verdana" panose="020B0604030504040204" pitchFamily="34" charset="0"/>
                <a:ea typeface="Verdana" panose="020B0604030504040204" pitchFamily="34" charset="0"/>
                <a:cs typeface="Verdana" panose="020B0604030504040204" pitchFamily="34" charset="0"/>
              </a:rPr>
              <a:t>toen Hij met zijn discipelen en een talrijke schare uit Jericho vertrok</a:t>
            </a:r>
            <a:r>
              <a:rPr lang="nl-NL" sz="1600" i="1" dirty="0" smtClean="0">
                <a:latin typeface="Verdana" panose="020B0604030504040204" pitchFamily="34" charset="0"/>
                <a:ea typeface="Verdana" panose="020B0604030504040204" pitchFamily="34" charset="0"/>
                <a:cs typeface="Verdana" panose="020B0604030504040204" pitchFamily="34" charset="0"/>
              </a:rPr>
              <a:t>,”</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smtClean="0">
                <a:latin typeface="Verdana" panose="020B0604030504040204" pitchFamily="34" charset="0"/>
                <a:ea typeface="Verdana" panose="020B0604030504040204" pitchFamily="34" charset="0"/>
                <a:cs typeface="Verdana" panose="020B0604030504040204" pitchFamily="34" charset="0"/>
              </a:rPr>
              <a:t> </a:t>
            </a:r>
          </a:p>
        </p:txBody>
      </p:sp>
      <p:sp>
        <p:nvSpPr>
          <p:cNvPr id="6" name="Rechthoek 5"/>
          <p:cNvSpPr/>
          <p:nvPr/>
        </p:nvSpPr>
        <p:spPr>
          <a:xfrm>
            <a:off x="10096" y="4558327"/>
            <a:ext cx="9144000" cy="1107996"/>
          </a:xfrm>
          <a:prstGeom prst="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MAAK EEN OMHEINING OM DE TORAH</a:t>
            </a:r>
          </a:p>
          <a:p>
            <a:pPr algn="ctr"/>
            <a:r>
              <a:rPr lang="nl-NL" sz="1600" i="1" dirty="0" smtClean="0">
                <a:latin typeface="Verdana" panose="020B0604030504040204" pitchFamily="34" charset="0"/>
                <a:ea typeface="Verdana" panose="020B0604030504040204" pitchFamily="34" charset="0"/>
                <a:cs typeface="Verdana" panose="020B0604030504040204" pitchFamily="34" charset="0"/>
              </a:rPr>
              <a:t>Matth.5:28 “</a:t>
            </a:r>
          </a:p>
          <a:p>
            <a:pPr algn="ctr"/>
            <a:r>
              <a:rPr lang="nl-NL" sz="1600" i="1" dirty="0" smtClean="0">
                <a:latin typeface="Verdana" panose="020B0604030504040204" pitchFamily="34" charset="0"/>
                <a:ea typeface="Verdana" panose="020B0604030504040204" pitchFamily="34" charset="0"/>
                <a:cs typeface="Verdana" panose="020B0604030504040204" pitchFamily="34" charset="0"/>
              </a:rPr>
              <a:t>Maar </a:t>
            </a:r>
            <a:r>
              <a:rPr lang="nl-NL" sz="1600" i="1" dirty="0">
                <a:latin typeface="Verdana" panose="020B0604030504040204" pitchFamily="34" charset="0"/>
                <a:ea typeface="Verdana" panose="020B0604030504040204" pitchFamily="34" charset="0"/>
                <a:cs typeface="Verdana" panose="020B0604030504040204" pitchFamily="34" charset="0"/>
              </a:rPr>
              <a:t>Ik zeg u: Een ieder, die een vrouw aanziet om haar te begeren, heeft in zijn hart reeds echtbreuk met haar gepleegd</a:t>
            </a:r>
            <a:r>
              <a:rPr lang="nl-NL" sz="1600" i="1" dirty="0" smtClean="0">
                <a:latin typeface="Verdana" panose="020B0604030504040204" pitchFamily="34" charset="0"/>
                <a:ea typeface="Verdana" panose="020B0604030504040204" pitchFamily="34" charset="0"/>
                <a:cs typeface="Verdana" panose="020B0604030504040204" pitchFamily="34" charset="0"/>
              </a:rPr>
              <a:t>.”</a:t>
            </a:r>
            <a:endParaRPr lang="nl-NL" sz="1600" i="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18856439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821461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327" y="-27384"/>
            <a:ext cx="9144000" cy="5688000"/>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vertrok vandaar en kwam in zijn vaderstad, en zijn discipelen volgden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de ​sabbat​ aangebroken was, begon Hij te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leren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in de ​synagoge. En zeer velen van die Hem hoorden, stonden versteld en zeiden: Waar heeft Hij deze dingen vandaan en wat is dat voor een wijsheid, die Hem gegeven is? En zulke krachten, als door zijn handen geschieden?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dit niet de timmerman, de zoon van ​Maria, en de broeder van ​Jakobus​ en Jozef en Judas en Simon? En behoren zijn zusters hier niet bij ons? En zij namen aanstoot aan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Een ​profeet​ is alleen in zijn vaderstad en onder zijn verwanten en in zijn huis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ongeëerd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kon daar geen enkele kracht doen; alleen genas Hij enige zieken door handoplegging.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verwonderde Zich over hun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ongeloof.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omliggende dorpen rond en leerde.</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riep de twaalven tot Zich en begon hen uit te zenden, twee aan twee, en gaf hun macht over de onreine geesten.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getuigenis.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en predikten, dat zij zich zouden bekeren.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dood van ​Johannes de Doper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a:t>
            </a:r>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kstvak 1"/>
          <p:cNvSpPr txBox="1"/>
          <p:nvPr/>
        </p:nvSpPr>
        <p:spPr>
          <a:xfrm>
            <a:off x="-2604" y="3594224"/>
            <a:ext cx="9144000" cy="360000"/>
          </a:xfrm>
          <a:prstGeom prst="rect">
            <a:avLst/>
          </a:prstGeom>
          <a:solidFill>
            <a:srgbClr val="303C18"/>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Wat kwam Jesjoea doen?</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2604" y="3991992"/>
            <a:ext cx="9144000" cy="324000"/>
          </a:xfrm>
          <a:prstGeom prst="rect">
            <a:avLst/>
          </a:prstGeom>
          <a:solidFill>
            <a:srgbClr val="303C18"/>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Hij kwam als rabbi, als leraar.</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2604" y="4346441"/>
            <a:ext cx="9144000" cy="1323439"/>
          </a:xfrm>
          <a:prstGeom prst="rect">
            <a:avLst/>
          </a:prstGeom>
          <a:solidFill>
            <a:srgbClr val="303C18"/>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Marcus 1: </a:t>
            </a:r>
            <a:r>
              <a:rPr lang="nl-NL" sz="2000" baseline="30000" dirty="0">
                <a:latin typeface="Verdana" panose="020B0604030504040204" pitchFamily="34" charset="0"/>
                <a:ea typeface="Verdana" panose="020B0604030504040204" pitchFamily="34" charset="0"/>
                <a:cs typeface="Verdana" panose="020B0604030504040204" pitchFamily="34" charset="0"/>
              </a:rPr>
              <a:t>14</a:t>
            </a:r>
            <a:r>
              <a:rPr lang="nl-NL" sz="2000" dirty="0">
                <a:latin typeface="Verdana" panose="020B0604030504040204" pitchFamily="34" charset="0"/>
                <a:ea typeface="Verdana" panose="020B0604030504040204" pitchFamily="34" charset="0"/>
                <a:cs typeface="Verdana" panose="020B0604030504040204" pitchFamily="34" charset="0"/>
              </a:rPr>
              <a:t>En nadat ​Johannes​ was overgeleverd, ging ​Jezus​ naar Galilea </a:t>
            </a:r>
            <a:r>
              <a:rPr lang="nl-NL" sz="2000" b="1" dirty="0">
                <a:latin typeface="Verdana" panose="020B0604030504040204" pitchFamily="34" charset="0"/>
                <a:ea typeface="Verdana" panose="020B0604030504040204" pitchFamily="34" charset="0"/>
                <a:cs typeface="Verdana" panose="020B0604030504040204" pitchFamily="34" charset="0"/>
              </a:rPr>
              <a:t>om het ​evangelie​ Gods te prediken</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baseline="30000" dirty="0">
                <a:latin typeface="Verdana" panose="020B0604030504040204" pitchFamily="34" charset="0"/>
                <a:ea typeface="Verdana" panose="020B0604030504040204" pitchFamily="34" charset="0"/>
                <a:cs typeface="Verdana" panose="020B0604030504040204" pitchFamily="34" charset="0"/>
              </a:rPr>
              <a:t>15</a:t>
            </a:r>
            <a:r>
              <a:rPr lang="nl-NL" sz="2000" dirty="0">
                <a:latin typeface="Verdana" panose="020B0604030504040204" pitchFamily="34" charset="0"/>
                <a:ea typeface="Verdana" panose="020B0604030504040204" pitchFamily="34" charset="0"/>
                <a:cs typeface="Verdana" panose="020B0604030504040204" pitchFamily="34" charset="0"/>
              </a:rPr>
              <a:t>[en Hij </a:t>
            </a:r>
            <a:r>
              <a:rPr lang="nl-NL" sz="2000" dirty="0" err="1">
                <a:latin typeface="Verdana" panose="020B0604030504040204" pitchFamily="34" charset="0"/>
                <a:ea typeface="Verdana" panose="020B0604030504040204" pitchFamily="34" charset="0"/>
                <a:cs typeface="Verdana" panose="020B0604030504040204" pitchFamily="34" charset="0"/>
              </a:rPr>
              <a:t>zeide</a:t>
            </a:r>
            <a:r>
              <a:rPr lang="nl-NL" sz="2000" dirty="0">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a:t>
            </a:r>
            <a:r>
              <a:rPr lang="nl-NL" sz="2000" b="1" dirty="0">
                <a:latin typeface="Verdana" panose="020B0604030504040204" pitchFamily="34" charset="0"/>
                <a:ea typeface="Verdana" panose="020B0604030504040204" pitchFamily="34" charset="0"/>
                <a:cs typeface="Verdana" panose="020B0604030504040204" pitchFamily="34" charset="0"/>
              </a:rPr>
              <a:t>Bekeert u en gelooft het ​</a:t>
            </a:r>
            <a:r>
              <a:rPr lang="nl-NL" sz="2000" b="1" dirty="0" smtClean="0">
                <a:latin typeface="Verdana" panose="020B0604030504040204" pitchFamily="34" charset="0"/>
                <a:ea typeface="Verdana" panose="020B0604030504040204" pitchFamily="34" charset="0"/>
                <a:cs typeface="Verdana" panose="020B0604030504040204" pitchFamily="34" charset="0"/>
              </a:rPr>
              <a:t>evangelie.</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318856439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9" y="-99393"/>
            <a:ext cx="3964196"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7384"/>
            <a:ext cx="5597248" cy="30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hoekige toelichting 7"/>
          <p:cNvSpPr/>
          <p:nvPr/>
        </p:nvSpPr>
        <p:spPr>
          <a:xfrm>
            <a:off x="5364088" y="5805368"/>
            <a:ext cx="3672408" cy="936000"/>
          </a:xfrm>
          <a:prstGeom prst="wedgeRectCallout">
            <a:avLst>
              <a:gd name="adj1" fmla="val -23884"/>
              <a:gd name="adj2" fmla="val -132928"/>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anchor="ctr">
            <a:spAutoFit/>
          </a:bodyPr>
          <a:lstStyle/>
          <a:p>
            <a:pPr lvl="0" algn="ct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lvl="0" algn="ctr"/>
            <a:r>
              <a:rPr lang="nl-NL" sz="2000" b="1" dirty="0" smtClean="0">
                <a:latin typeface="Verdana" panose="020B0604030504040204" pitchFamily="34" charset="0"/>
                <a:ea typeface="Verdana" panose="020B0604030504040204" pitchFamily="34" charset="0"/>
                <a:cs typeface="Verdana" panose="020B0604030504040204" pitchFamily="34" charset="0"/>
              </a:rPr>
              <a:t>Evangelie van het Koninkrijk</a:t>
            </a:r>
          </a:p>
          <a:p>
            <a:pPr lvl="0" algn="ctr"/>
            <a:endPar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1779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460"/>
                                        </p:tgtEl>
                                        <p:attrNameLst>
                                          <p:attrName>style.visibility</p:attrName>
                                        </p:attrNameLst>
                                      </p:cBhvr>
                                      <p:to>
                                        <p:strVal val="visible"/>
                                      </p:to>
                                    </p:set>
                                    <p:anim calcmode="lin" valueType="num">
                                      <p:cBhvr additive="base">
                                        <p:cTn id="18" dur="500" fill="hold"/>
                                        <p:tgtEl>
                                          <p:spTgt spid="19460"/>
                                        </p:tgtEl>
                                        <p:attrNameLst>
                                          <p:attrName>ppt_x</p:attrName>
                                        </p:attrNameLst>
                                      </p:cBhvr>
                                      <p:tavLst>
                                        <p:tav tm="0">
                                          <p:val>
                                            <p:strVal val="#ppt_x"/>
                                          </p:val>
                                        </p:tav>
                                        <p:tav tm="100000">
                                          <p:val>
                                            <p:strVal val="#ppt_x"/>
                                          </p:val>
                                        </p:tav>
                                      </p:tavLst>
                                    </p:anim>
                                    <p:anim calcmode="lin" valueType="num">
                                      <p:cBhvr additive="base">
                                        <p:cTn id="19"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459"/>
                                        </p:tgtEl>
                                        <p:attrNameLst>
                                          <p:attrName>style.visibility</p:attrName>
                                        </p:attrNameLst>
                                      </p:cBhvr>
                                      <p:to>
                                        <p:strVal val="visible"/>
                                      </p:to>
                                    </p:set>
                                    <p:anim calcmode="lin" valueType="num">
                                      <p:cBhvr additive="base">
                                        <p:cTn id="24" dur="500" fill="hold"/>
                                        <p:tgtEl>
                                          <p:spTgt spid="19459"/>
                                        </p:tgtEl>
                                        <p:attrNameLst>
                                          <p:attrName>ppt_x</p:attrName>
                                        </p:attrNameLst>
                                      </p:cBhvr>
                                      <p:tavLst>
                                        <p:tav tm="0">
                                          <p:val>
                                            <p:strVal val="#ppt_x"/>
                                          </p:val>
                                        </p:tav>
                                        <p:tav tm="100000">
                                          <p:val>
                                            <p:strVal val="#ppt_x"/>
                                          </p:val>
                                        </p:tav>
                                      </p:tavLst>
                                    </p:anim>
                                    <p:anim calcmode="lin" valueType="num">
                                      <p:cBhvr additive="base">
                                        <p:cTn id="25"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 10"/>
          <p:cNvGraphicFramePr>
            <a:graphicFrameLocks noGrp="1"/>
          </p:cNvGraphicFramePr>
          <p:nvPr>
            <p:extLst>
              <p:ext uri="{D42A27DB-BD31-4B8C-83A1-F6EECF244321}">
                <p14:modId xmlns:p14="http://schemas.microsoft.com/office/powerpoint/2010/main" val="2330136304"/>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8" name="Rechthoek 7"/>
          <p:cNvSpPr/>
          <p:nvPr/>
        </p:nvSpPr>
        <p:spPr>
          <a:xfrm>
            <a:off x="4788024" y="1362254"/>
            <a:ext cx="3672408" cy="1692771"/>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anchor="ctr">
            <a:spAutoFit/>
          </a:bodyPr>
          <a:lstStyle/>
          <a:p>
            <a:pPr lvl="0" algn="ctr"/>
            <a:r>
              <a:rPr lang="he-IL" sz="4400" b="1" dirty="0">
                <a:cs typeface="+mj-cs"/>
              </a:rPr>
              <a:t>בָּשָׂר</a:t>
            </a:r>
            <a:endParaRPr lang="nl-NL" sz="4400" b="1" dirty="0">
              <a:cs typeface="+mj-cs"/>
            </a:endParaRPr>
          </a:p>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BASAR</a:t>
            </a:r>
          </a:p>
          <a:p>
            <a:pPr lvl="0" algn="ctr"/>
            <a:r>
              <a:rPr lang="nl-NL" sz="2000" kern="0" dirty="0" smtClean="0">
                <a:latin typeface="Verdana" panose="020B0604030504040204" pitchFamily="34" charset="0"/>
                <a:ea typeface="Verdana" panose="020B0604030504040204" pitchFamily="34" charset="0"/>
                <a:cs typeface="Verdana" panose="020B0604030504040204" pitchFamily="34" charset="0"/>
              </a:rPr>
              <a:t>evangelie</a:t>
            </a:r>
          </a:p>
          <a:p>
            <a:pPr lvl="0" algn="ctr"/>
            <a:r>
              <a:rPr lang="nl-NL" sz="2000" kern="0" dirty="0">
                <a:latin typeface="Verdana" panose="020B0604030504040204" pitchFamily="34" charset="0"/>
                <a:ea typeface="Verdana" panose="020B0604030504040204" pitchFamily="34" charset="0"/>
                <a:cs typeface="Verdana" panose="020B0604030504040204" pitchFamily="34" charset="0"/>
              </a:rPr>
              <a:t>g</a:t>
            </a:r>
            <a:r>
              <a:rPr kumimoji="0" lang="nl-NL" sz="2000" b="0" i="0" u="none" strike="noStrike" kern="0" cap="none" spc="0" normalizeH="0" baseline="0" noProof="0" dirty="0" err="1" smtClean="0">
                <a:ln>
                  <a:noFill/>
                </a:ln>
                <a:effectLst/>
                <a:uLnTx/>
                <a:uFillTx/>
                <a:latin typeface="Verdana" panose="020B0604030504040204" pitchFamily="34" charset="0"/>
                <a:ea typeface="Verdana" panose="020B0604030504040204" pitchFamily="34" charset="0"/>
                <a:cs typeface="Verdana" panose="020B0604030504040204" pitchFamily="34" charset="0"/>
              </a:rPr>
              <a:t>oede</a:t>
            </a:r>
            <a:r>
              <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 boodschap</a:t>
            </a:r>
          </a:p>
        </p:txBody>
      </p:sp>
      <p:sp>
        <p:nvSpPr>
          <p:cNvPr id="10" name="Rechthoek 9"/>
          <p:cNvSpPr/>
          <p:nvPr/>
        </p:nvSpPr>
        <p:spPr>
          <a:xfrm>
            <a:off x="683568" y="1376189"/>
            <a:ext cx="3672408" cy="1692771"/>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anchor="ctr">
            <a:spAutoFit/>
          </a:bodyPr>
          <a:lstStyle/>
          <a:p>
            <a:pPr lvl="0" algn="ctr"/>
            <a:r>
              <a:rPr lang="he-IL" sz="4400" b="1" dirty="0" smtClean="0">
                <a:cs typeface="+mj-cs"/>
              </a:rPr>
              <a:t>בָּשָׂר</a:t>
            </a:r>
            <a:endParaRPr lang="nl-NL" sz="4400" b="1" dirty="0" smtClean="0">
              <a:cs typeface="+mj-cs"/>
            </a:endParaRPr>
          </a:p>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BASAR</a:t>
            </a:r>
          </a:p>
          <a:p>
            <a:pPr lvl="0" algn="ctr"/>
            <a:r>
              <a:rPr lang="nl-NL" sz="2000" kern="0" noProof="0" dirty="0" smtClean="0">
                <a:latin typeface="Verdana" panose="020B0604030504040204" pitchFamily="34" charset="0"/>
                <a:ea typeface="Verdana" panose="020B0604030504040204" pitchFamily="34" charset="0"/>
                <a:cs typeface="Verdana" panose="020B0604030504040204" pitchFamily="34" charset="0"/>
              </a:rPr>
              <a:t>Vlees</a:t>
            </a:r>
          </a:p>
          <a:p>
            <a:pPr lvl="0" algn="ctr"/>
            <a:endPar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Rechthoek 11"/>
          <p:cNvSpPr/>
          <p:nvPr/>
        </p:nvSpPr>
        <p:spPr>
          <a:xfrm>
            <a:off x="683568" y="466174"/>
            <a:ext cx="7776864"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anchor="ctr">
            <a:spAutoFit/>
          </a:bodyPr>
          <a:lstStyle/>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VERBAND?????</a:t>
            </a:r>
            <a:endParaRPr lang="nl-NL" sz="2000" kern="0" noProof="0" dirty="0" smtClean="0">
              <a:latin typeface="Verdana" panose="020B0604030504040204" pitchFamily="34" charset="0"/>
              <a:ea typeface="Verdana" panose="020B0604030504040204" pitchFamily="34" charset="0"/>
              <a:cs typeface="Verdana" panose="020B0604030504040204" pitchFamily="34" charset="0"/>
            </a:endParaRPr>
          </a:p>
          <a:p>
            <a:pPr lvl="0" algn="ctr"/>
            <a:endPar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Rechthoek 13"/>
          <p:cNvSpPr/>
          <p:nvPr/>
        </p:nvSpPr>
        <p:spPr>
          <a:xfrm>
            <a:off x="683568" y="3212976"/>
            <a:ext cx="3708000" cy="1323439"/>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anchor="ctr">
            <a:spAutoFit/>
          </a:bodyPr>
          <a:lstStyle/>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Om vlees te ontvangen is er een offer nodig, moet er bloed vloeien.</a:t>
            </a:r>
          </a:p>
          <a:p>
            <a:pPr lvl="0" algn="ctr"/>
            <a:endPar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Rechthoek 14"/>
          <p:cNvSpPr/>
          <p:nvPr/>
        </p:nvSpPr>
        <p:spPr>
          <a:xfrm>
            <a:off x="4762252" y="3212976"/>
            <a:ext cx="3744000" cy="1323439"/>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anchor="ctr">
            <a:spAutoFit/>
          </a:bodyPr>
          <a:lstStyle/>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Om het</a:t>
            </a:r>
            <a:r>
              <a:rPr kumimoji="0" lang="nl-NL" sz="2000" b="1" i="0" u="none" strike="noStrike" kern="0" cap="none" spc="0" normalizeH="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 evangelie</a:t>
            </a: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 te ontvangen is er een offer nodig, </a:t>
            </a:r>
          </a:p>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moet er bloed vloeien.</a:t>
            </a:r>
            <a:endPar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Rechthoek 15"/>
          <p:cNvSpPr/>
          <p:nvPr/>
        </p:nvSpPr>
        <p:spPr>
          <a:xfrm>
            <a:off x="683568" y="4653136"/>
            <a:ext cx="781200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anchor="ctr">
            <a:spAutoFit/>
          </a:bodyPr>
          <a:lstStyle/>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HET OFFER </a:t>
            </a:r>
          </a:p>
          <a:p>
            <a:pPr lvl="0" algn="ctr"/>
            <a:r>
              <a:rPr kumimoji="0" lang="nl-NL" sz="2000" b="1"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IS DE VERBINDING TUSSEN VLEES EN EVANGELIE</a:t>
            </a:r>
            <a:endPar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45083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327" y="-27384"/>
            <a:ext cx="9144000" cy="5816977"/>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vertrok vandaar en kwam in zijn vaderstad, en zijn discipelen volgden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de ​sabbat​ aangebroken was, begon Hij te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leren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in de ​synagoge. En zeer velen van die Hem hoorden, stonden versteld en zeiden: Waar heeft Hij deze dingen vandaan en wat is dat voor een wijsheid, die Hem gegeven is? En zulke krachten, als door zijn handen geschieden?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dit niet de timmerman, de zoon van ​Maria, en de broeder van ​Jakobus​ en Jozef en Judas en Simon? En behoren zijn zusters hier niet bij ons?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zij namen aanstoot aan Hem.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Een ​profeet​ is alleen in zijn vaderstad en onder zijn verwanten en in zijn huis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ongeëerd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kon daar geen enkele kracht doen; alleen genas Hij enige zieken door handoplegging.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verwonderde Zich over hun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ongeloof. 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omliggende dorpen rond en leerde.</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riep de twaalven tot Zich en begon hen uit te zenden, twee aan twee, en gaf hun macht over de onreine geesten.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getuigenis.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en predikten, dat zij zich zouden bekeren.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dood van ​Johannes de Doper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a:t>
            </a:r>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5683932" y="3421449"/>
            <a:ext cx="3424572"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de geest van het volk</a:t>
            </a: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 ethos</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 zedelijke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houding</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graphicFrame>
        <p:nvGraphicFramePr>
          <p:cNvPr id="5" name="Tabel 4"/>
          <p:cNvGraphicFramePr>
            <a:graphicFrameLocks noGrp="1"/>
          </p:cNvGraphicFramePr>
          <p:nvPr>
            <p:extLst>
              <p:ext uri="{D42A27DB-BD31-4B8C-83A1-F6EECF244321}">
                <p14:modId xmlns:p14="http://schemas.microsoft.com/office/powerpoint/2010/main" val="318856439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808782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86199"/>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riep de twaalven tot Zich 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begon hen uit te zenden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twee aan twee, en gaf hun macht over de onreine geesten.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getuigenis.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vertrokken en predikten, dat zij zich zouden bekeren.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en onthoofdde hem in de ​gevangenis,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​apostelen​ kwamen weder samen bij ​Jezus​ en berichtten Hem al wat zij gedaan en geleerd hadden.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en rust een weinig. Want er waren velen, die kwamen en gingen, en zij hadden zelfs geen tijd om te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het schip ging, zag Hij een grote schare en werd met ontferming over hen bewogen, omdat zij waren als schapen, die geen ​herder​ hebben, en Hij begon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hun</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07504" y="3356992"/>
            <a:ext cx="4608512" cy="163121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Lucas 9:2 “En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Hij zond hen uit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om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het Koninkrijk Gods </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te verkondigen[…]”</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Niet het evangelie,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maar het koninkrijk van God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25760" y="5025370"/>
            <a:ext cx="4608000"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evangelie is de verkondiging van het Koninkrijk Gods</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1882763573"/>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06501"/>
            <a:ext cx="4681537"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486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2"/>
                                        </p:tgtEl>
                                        <p:attrNameLst>
                                          <p:attrName>style.visibility</p:attrName>
                                        </p:attrNameLst>
                                      </p:cBhvr>
                                      <p:to>
                                        <p:strVal val="visible"/>
                                      </p:to>
                                    </p:set>
                                    <p:anim calcmode="lin" valueType="num">
                                      <p:cBhvr additive="base">
                                        <p:cTn id="19" dur="500" fill="hold"/>
                                        <p:tgtEl>
                                          <p:spTgt spid="20482"/>
                                        </p:tgtEl>
                                        <p:attrNameLst>
                                          <p:attrName>ppt_x</p:attrName>
                                        </p:attrNameLst>
                                      </p:cBhvr>
                                      <p:tavLst>
                                        <p:tav tm="0">
                                          <p:val>
                                            <p:strVal val="#ppt_x"/>
                                          </p:val>
                                        </p:tav>
                                        <p:tav tm="100000">
                                          <p:val>
                                            <p:strVal val="#ppt_x"/>
                                          </p:val>
                                        </p:tav>
                                      </p:tavLst>
                                    </p:anim>
                                    <p:anim calcmode="lin" valueType="num">
                                      <p:cBhvr additive="base">
                                        <p:cTn id="20"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2844448" y="1884200"/>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doop en de verzoeking in de woestijn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naar Galilea – De roeping der eerste discipelen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20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graphicFrame>
        <p:nvGraphicFramePr>
          <p:cNvPr id="19" name="Tabel 18"/>
          <p:cNvGraphicFramePr>
            <a:graphicFrameLocks noGrp="1"/>
          </p:cNvGraphicFramePr>
          <p:nvPr>
            <p:extLst>
              <p:ext uri="{D42A27DB-BD31-4B8C-83A1-F6EECF244321}">
                <p14:modId xmlns:p14="http://schemas.microsoft.com/office/powerpoint/2010/main" val="3810001"/>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lumMod val="50000"/>
                            </a:schemeClr>
                          </a:solidFill>
                        </a:rPr>
                        <a:t>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3-9</a:t>
                      </a:r>
                    </a:p>
                    <a:p>
                      <a:pPr algn="ctr"/>
                      <a:r>
                        <a:rPr lang="nl-NL" sz="1000" dirty="0" smtClean="0">
                          <a:solidFill>
                            <a:schemeClr val="bg1">
                              <a:lumMod val="50000"/>
                            </a:schemeClr>
                          </a:solidFill>
                        </a:rPr>
                        <a:t>de 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10-12</a:t>
                      </a:r>
                    </a:p>
                    <a:p>
                      <a:pPr algn="ctr"/>
                      <a:r>
                        <a:rPr lang="nl-NL" sz="1000" dirty="0" smtClean="0">
                          <a:solidFill>
                            <a:schemeClr val="bg1">
                              <a:lumMod val="50000"/>
                            </a:schemeClr>
                          </a:solidFill>
                        </a:rPr>
                        <a:t>gelijkenissen</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13-20</a:t>
                      </a:r>
                    </a:p>
                    <a:p>
                      <a:pPr algn="ctr"/>
                      <a:r>
                        <a:rPr lang="nl-NL" sz="1000" dirty="0" smtClean="0">
                          <a:solidFill>
                            <a:schemeClr val="bg1">
                              <a:lumMod val="50000"/>
                            </a:schemeClr>
                          </a:solidFill>
                        </a:rPr>
                        <a:t>uitleg </a:t>
                      </a:r>
                      <a:r>
                        <a:rPr lang="nl-NL" sz="1000" baseline="0" dirty="0" smtClean="0">
                          <a:solidFill>
                            <a:schemeClr val="bg1">
                              <a:lumMod val="50000"/>
                            </a:schemeClr>
                          </a:solidFill>
                        </a:rPr>
                        <a:t> </a:t>
                      </a:r>
                      <a:r>
                        <a:rPr lang="nl-NL" sz="1000" dirty="0" smtClean="0">
                          <a:solidFill>
                            <a:schemeClr val="bg1">
                              <a:lumMod val="50000"/>
                            </a:schemeClr>
                          </a:solidFill>
                        </a:rPr>
                        <a:t>zaaier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21-23</a:t>
                      </a:r>
                    </a:p>
                    <a:p>
                      <a:pPr algn="ctr"/>
                      <a:r>
                        <a:rPr lang="nl-NL" sz="1000" dirty="0" smtClean="0">
                          <a:solidFill>
                            <a:schemeClr val="bg1">
                              <a:lumMod val="50000"/>
                            </a:schemeClr>
                          </a:solidFill>
                        </a:rPr>
                        <a:t>de lamp</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24-25</a:t>
                      </a:r>
                    </a:p>
                    <a:p>
                      <a:pPr algn="ctr"/>
                      <a:r>
                        <a:rPr lang="nl-NL" sz="1000" dirty="0" smtClean="0">
                          <a:solidFill>
                            <a:schemeClr val="bg1">
                              <a:lumMod val="50000"/>
                            </a:schemeClr>
                          </a:solidFill>
                        </a:rPr>
                        <a:t>de</a:t>
                      </a:r>
                      <a:r>
                        <a:rPr lang="nl-NL" sz="1000" baseline="0" dirty="0" smtClean="0">
                          <a:solidFill>
                            <a:schemeClr val="bg1">
                              <a:lumMod val="50000"/>
                            </a:schemeClr>
                          </a:solidFill>
                        </a:rPr>
                        <a:t> maat</a:t>
                      </a:r>
                      <a:endParaRPr lang="nl-NL" sz="1000" dirty="0" smtClean="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26-29</a:t>
                      </a:r>
                    </a:p>
                    <a:p>
                      <a:pPr algn="ctr"/>
                      <a:r>
                        <a:rPr lang="nl-NL" sz="1000" dirty="0" smtClean="0">
                          <a:solidFill>
                            <a:schemeClr val="bg1">
                              <a:lumMod val="50000"/>
                            </a:schemeClr>
                          </a:solidFill>
                        </a:rPr>
                        <a:t>het wonder</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30-32</a:t>
                      </a:r>
                    </a:p>
                    <a:p>
                      <a:pPr algn="ctr"/>
                      <a:r>
                        <a:rPr lang="nl-NL" sz="1000" dirty="0" smtClean="0">
                          <a:solidFill>
                            <a:schemeClr val="bg1">
                              <a:lumMod val="50000"/>
                            </a:schemeClr>
                          </a:solidFill>
                        </a:rPr>
                        <a:t>Mosterdzaad</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lumMod val="50000"/>
                            </a:schemeClr>
                          </a:solidFill>
                        </a:rPr>
                        <a:t>35-41</a:t>
                      </a:r>
                    </a:p>
                    <a:p>
                      <a:pPr algn="ctr"/>
                      <a:r>
                        <a:rPr lang="nl-NL" sz="1000" dirty="0" smtClean="0">
                          <a:solidFill>
                            <a:schemeClr val="bg1">
                              <a:lumMod val="50000"/>
                            </a:schemeClr>
                          </a:solidFill>
                        </a:rPr>
                        <a:t>storm</a:t>
                      </a:r>
                      <a:endParaRPr lang="nl-NL" sz="1000" dirty="0">
                        <a:solidFill>
                          <a:schemeClr val="bg1">
                            <a:lumMod val="50000"/>
                          </a:schemeClr>
                        </a:solidFill>
                      </a:endParaRPr>
                    </a:p>
                  </a:txBody>
                  <a:tcPr>
                    <a:cell3D prstMaterial="dkEdge">
                      <a:bevel w="25400" h="25400" prst="angle"/>
                      <a:lightRig rig="flood" dir="t"/>
                    </a:cell3D>
                    <a:solidFill>
                      <a:srgbClr val="220B00"/>
                    </a:solidFill>
                  </a:tcPr>
                </a:tc>
              </a:tr>
            </a:tbl>
          </a:graphicData>
        </a:graphic>
      </p:graphicFrame>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1288"/>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23034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86199"/>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riep de twaalven tot Zich 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begon hen uit te zenden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twee aan twee, en gaf hun macht over de onreine geesten.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getuigenis.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vertrokken en predikten, dat zij zich zouden bekeren.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en onthoofdde hem in de ​gevangenis,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​apostelen​ kwamen weder samen bij ​Jezus​ en berichtten Hem al wat zij gedaan en geleerd hadden.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en rust een weinig. Want er waren velen, die kwamen en gingen, en zij hadden zelfs geen tijd om te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het schip ging, zag Hij een grote schare en werd met ontferming over hen bewogen, omdat zij waren als schapen, die geen ​herder​ hebben, en Hij begon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hun</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7910" y="-27384"/>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Matth.4:23 </a:t>
            </a:r>
            <a:r>
              <a:rPr lang="nl-NL" sz="1600" dirty="0">
                <a:latin typeface="Verdana" panose="020B0604030504040204" pitchFamily="34" charset="0"/>
                <a:ea typeface="Verdana" panose="020B0604030504040204" pitchFamily="34" charset="0"/>
                <a:cs typeface="Verdana" panose="020B0604030504040204" pitchFamily="34" charset="0"/>
              </a:rPr>
              <a:t>en verkondigde </a:t>
            </a:r>
            <a:r>
              <a:rPr lang="nl-NL" sz="1600" b="1" dirty="0">
                <a:latin typeface="Verdana" panose="020B0604030504040204" pitchFamily="34" charset="0"/>
                <a:ea typeface="Verdana" panose="020B0604030504040204" pitchFamily="34" charset="0"/>
                <a:cs typeface="Verdana" panose="020B0604030504040204" pitchFamily="34" charset="0"/>
              </a:rPr>
              <a:t>het evangelie van het Koninkrijk</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1603629397"/>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9" name="Rechthoek 8"/>
          <p:cNvSpPr/>
          <p:nvPr/>
        </p:nvSpPr>
        <p:spPr>
          <a:xfrm>
            <a:off x="17910" y="301094"/>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Matth.9:35 </a:t>
            </a:r>
            <a:r>
              <a:rPr lang="nl-NL" sz="1600" dirty="0">
                <a:latin typeface="Verdana" panose="020B0604030504040204" pitchFamily="34" charset="0"/>
                <a:ea typeface="Verdana" panose="020B0604030504040204" pitchFamily="34" charset="0"/>
                <a:cs typeface="Verdana" panose="020B0604030504040204" pitchFamily="34" charset="0"/>
              </a:rPr>
              <a:t>en verkondigde </a:t>
            </a:r>
            <a:r>
              <a:rPr lang="nl-NL" sz="1600" b="1" dirty="0">
                <a:latin typeface="Verdana" panose="020B0604030504040204" pitchFamily="34" charset="0"/>
                <a:ea typeface="Verdana" panose="020B0604030504040204" pitchFamily="34" charset="0"/>
                <a:cs typeface="Verdana" panose="020B0604030504040204" pitchFamily="34" charset="0"/>
              </a:rPr>
              <a:t>het evangelie van het Koninkrijk</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17910" y="641896"/>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Matth.11:5 </a:t>
            </a:r>
            <a:r>
              <a:rPr lang="nl-NL" sz="1600" dirty="0">
                <a:latin typeface="Verdana" panose="020B0604030504040204" pitchFamily="34" charset="0"/>
                <a:ea typeface="Verdana" panose="020B0604030504040204" pitchFamily="34" charset="0"/>
                <a:cs typeface="Verdana" panose="020B0604030504040204" pitchFamily="34" charset="0"/>
              </a:rPr>
              <a:t>ontvangen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echthoek 10"/>
          <p:cNvSpPr/>
          <p:nvPr/>
        </p:nvSpPr>
        <p:spPr>
          <a:xfrm>
            <a:off x="17910" y="968028"/>
            <a:ext cx="9144000" cy="584775"/>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Matth.24:14 </a:t>
            </a:r>
            <a:r>
              <a:rPr lang="nl-NL" sz="1600" dirty="0">
                <a:latin typeface="Verdana" panose="020B0604030504040204" pitchFamily="34" charset="0"/>
                <a:ea typeface="Verdana" panose="020B0604030504040204" pitchFamily="34" charset="0"/>
                <a:cs typeface="Verdana" panose="020B0604030504040204" pitchFamily="34" charset="0"/>
              </a:rPr>
              <a:t>En dit </a:t>
            </a:r>
            <a:r>
              <a:rPr lang="nl-NL" sz="1600" b="1" dirty="0">
                <a:latin typeface="Verdana" panose="020B0604030504040204" pitchFamily="34" charset="0"/>
                <a:ea typeface="Verdana" panose="020B0604030504040204" pitchFamily="34" charset="0"/>
                <a:cs typeface="Verdana" panose="020B0604030504040204" pitchFamily="34" charset="0"/>
              </a:rPr>
              <a:t>evangelie van het Koninkrijk </a:t>
            </a:r>
            <a:r>
              <a:rPr lang="nl-NL" sz="1600" dirty="0">
                <a:latin typeface="Verdana" panose="020B0604030504040204" pitchFamily="34" charset="0"/>
                <a:ea typeface="Verdana" panose="020B0604030504040204" pitchFamily="34" charset="0"/>
                <a:cs typeface="Verdana" panose="020B0604030504040204" pitchFamily="34" charset="0"/>
              </a:rPr>
              <a:t>zal in de gehele wereld gepredikt worden tot een getuigenis voor alle volken, en dan zal het einde gekomen zijn.</a:t>
            </a:r>
            <a:endPar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hthoek 11"/>
          <p:cNvSpPr/>
          <p:nvPr/>
        </p:nvSpPr>
        <p:spPr>
          <a:xfrm>
            <a:off x="17910" y="1552600"/>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Matth.26:13 </a:t>
            </a:r>
            <a:r>
              <a:rPr lang="nl-NL" sz="1600" dirty="0">
                <a:latin typeface="Verdana" panose="020B0604030504040204" pitchFamily="34" charset="0"/>
                <a:ea typeface="Verdana" panose="020B0604030504040204" pitchFamily="34" charset="0"/>
                <a:cs typeface="Verdana" panose="020B0604030504040204" pitchFamily="34" charset="0"/>
              </a:rPr>
              <a:t>overal waar </a:t>
            </a:r>
            <a:r>
              <a:rPr lang="nl-NL" sz="1600" b="1" dirty="0">
                <a:latin typeface="Verdana" panose="020B0604030504040204" pitchFamily="34" charset="0"/>
                <a:ea typeface="Verdana" panose="020B0604030504040204" pitchFamily="34" charset="0"/>
                <a:cs typeface="Verdana" panose="020B0604030504040204" pitchFamily="34" charset="0"/>
              </a:rPr>
              <a:t>dit evangelie</a:t>
            </a:r>
            <a:r>
              <a:rPr lang="nl-NL" sz="1600" dirty="0">
                <a:latin typeface="Verdana" panose="020B0604030504040204" pitchFamily="34" charset="0"/>
                <a:ea typeface="Verdana" panose="020B0604030504040204" pitchFamily="34" charset="0"/>
                <a:cs typeface="Verdana" panose="020B0604030504040204" pitchFamily="34" charset="0"/>
              </a:rPr>
              <a:t> verkondigd zal worden in de gehele wereld</a:t>
            </a:r>
            <a:endPar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hthoek 12"/>
          <p:cNvSpPr/>
          <p:nvPr/>
        </p:nvSpPr>
        <p:spPr>
          <a:xfrm>
            <a:off x="17910" y="1878732"/>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Marc.1:1 </a:t>
            </a:r>
            <a:r>
              <a:rPr lang="nl-NL" sz="1600" dirty="0">
                <a:latin typeface="Verdana" panose="020B0604030504040204" pitchFamily="34" charset="0"/>
                <a:ea typeface="Verdana" panose="020B0604030504040204" pitchFamily="34" charset="0"/>
                <a:cs typeface="Verdana" panose="020B0604030504040204" pitchFamily="34" charset="0"/>
              </a:rPr>
              <a:t>Begin van </a:t>
            </a:r>
            <a:r>
              <a:rPr lang="nl-NL" sz="1600" b="1" dirty="0">
                <a:latin typeface="Verdana" panose="020B0604030504040204" pitchFamily="34" charset="0"/>
                <a:ea typeface="Verdana" panose="020B0604030504040204" pitchFamily="34" charset="0"/>
                <a:cs typeface="Verdana" panose="020B0604030504040204" pitchFamily="34" charset="0"/>
              </a:rPr>
              <a:t>het Evangelie van Jezus Christus</a:t>
            </a:r>
            <a:r>
              <a:rPr lang="nl-NL" sz="1600" dirty="0">
                <a:latin typeface="Verdana" panose="020B0604030504040204" pitchFamily="34" charset="0"/>
                <a:ea typeface="Verdana" panose="020B0604030504040204" pitchFamily="34" charset="0"/>
                <a:cs typeface="Verdana" panose="020B0604030504040204" pitchFamily="34" charset="0"/>
              </a:rPr>
              <a:t>.</a:t>
            </a:r>
            <a:endPar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hthoek 13"/>
          <p:cNvSpPr/>
          <p:nvPr/>
        </p:nvSpPr>
        <p:spPr>
          <a:xfrm>
            <a:off x="17910" y="2209180"/>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Marc.1:14 </a:t>
            </a:r>
            <a:r>
              <a:rPr lang="nl-NL" sz="1600" dirty="0">
                <a:latin typeface="Verdana" panose="020B0604030504040204" pitchFamily="34" charset="0"/>
                <a:ea typeface="Verdana" panose="020B0604030504040204" pitchFamily="34" charset="0"/>
                <a:cs typeface="Verdana" panose="020B0604030504040204" pitchFamily="34" charset="0"/>
              </a:rPr>
              <a:t> om </a:t>
            </a:r>
            <a:r>
              <a:rPr lang="nl-NL" sz="1600" b="1" dirty="0">
                <a:latin typeface="Verdana" panose="020B0604030504040204" pitchFamily="34" charset="0"/>
                <a:ea typeface="Verdana" panose="020B0604030504040204" pitchFamily="34" charset="0"/>
                <a:cs typeface="Verdana" panose="020B0604030504040204" pitchFamily="34" charset="0"/>
              </a:rPr>
              <a:t>het evangelie Gods </a:t>
            </a:r>
            <a:r>
              <a:rPr lang="nl-NL" sz="1600" dirty="0">
                <a:latin typeface="Verdana" panose="020B0604030504040204" pitchFamily="34" charset="0"/>
                <a:ea typeface="Verdana" panose="020B0604030504040204" pitchFamily="34" charset="0"/>
                <a:cs typeface="Verdana" panose="020B0604030504040204" pitchFamily="34" charset="0"/>
              </a:rPr>
              <a:t>te prediken,</a:t>
            </a:r>
            <a:endPar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hthoek 14"/>
          <p:cNvSpPr/>
          <p:nvPr/>
        </p:nvSpPr>
        <p:spPr>
          <a:xfrm>
            <a:off x="17910" y="2543820"/>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Marc.1:15 </a:t>
            </a:r>
            <a:r>
              <a:rPr lang="nl-NL" sz="1600" dirty="0">
                <a:latin typeface="Verdana" panose="020B0604030504040204" pitchFamily="34" charset="0"/>
                <a:ea typeface="Verdana" panose="020B0604030504040204" pitchFamily="34" charset="0"/>
                <a:cs typeface="Verdana" panose="020B0604030504040204" pitchFamily="34" charset="0"/>
              </a:rPr>
              <a:t> Bekeert u en gelooft </a:t>
            </a:r>
            <a:r>
              <a:rPr lang="nl-NL" sz="1600" b="1" dirty="0">
                <a:latin typeface="Verdana" panose="020B0604030504040204" pitchFamily="34" charset="0"/>
                <a:ea typeface="Verdana" panose="020B0604030504040204" pitchFamily="34" charset="0"/>
                <a:cs typeface="Verdana" panose="020B0604030504040204" pitchFamily="34" charset="0"/>
              </a:rPr>
              <a:t>het </a:t>
            </a:r>
            <a:r>
              <a:rPr lang="nl-NL" sz="1600" b="1" i="1" dirty="0">
                <a:latin typeface="Verdana" panose="020B0604030504040204" pitchFamily="34" charset="0"/>
                <a:ea typeface="Verdana" panose="020B0604030504040204" pitchFamily="34" charset="0"/>
                <a:cs typeface="Verdana" panose="020B0604030504040204" pitchFamily="34" charset="0"/>
              </a:rPr>
              <a:t>evangelie</a:t>
            </a:r>
            <a:r>
              <a:rPr lang="nl-NL" sz="1600" b="1" dirty="0" smtClean="0">
                <a:latin typeface="Verdana" panose="020B0604030504040204" pitchFamily="34" charset="0"/>
                <a:ea typeface="Verdana" panose="020B0604030504040204" pitchFamily="34" charset="0"/>
                <a:cs typeface="Verdana" panose="020B0604030504040204" pitchFamily="34" charset="0"/>
              </a:rPr>
              <a:t>.</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hthoek 15"/>
          <p:cNvSpPr/>
          <p:nvPr/>
        </p:nvSpPr>
        <p:spPr>
          <a:xfrm>
            <a:off x="17910" y="2874144"/>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Marc.10:29 </a:t>
            </a:r>
            <a:r>
              <a:rPr lang="nl-NL" sz="1600" dirty="0">
                <a:latin typeface="Verdana" panose="020B0604030504040204" pitchFamily="34" charset="0"/>
                <a:ea typeface="Verdana" panose="020B0604030504040204" pitchFamily="34" charset="0"/>
                <a:cs typeface="Verdana" panose="020B0604030504040204" pitchFamily="34" charset="0"/>
              </a:rPr>
              <a:t> om Mij en om </a:t>
            </a:r>
            <a:r>
              <a:rPr lang="nl-NL" sz="1600" b="1" dirty="0">
                <a:latin typeface="Verdana" panose="020B0604030504040204" pitchFamily="34" charset="0"/>
                <a:ea typeface="Verdana" panose="020B0604030504040204" pitchFamily="34" charset="0"/>
                <a:cs typeface="Verdana" panose="020B0604030504040204" pitchFamily="34" charset="0"/>
              </a:rPr>
              <a:t>het </a:t>
            </a:r>
            <a:r>
              <a:rPr lang="nl-NL" sz="1600" b="1" i="1" dirty="0">
                <a:latin typeface="Verdana" panose="020B0604030504040204" pitchFamily="34" charset="0"/>
                <a:ea typeface="Verdana" panose="020B0604030504040204" pitchFamily="34" charset="0"/>
                <a:cs typeface="Verdana" panose="020B0604030504040204" pitchFamily="34" charset="0"/>
              </a:rPr>
              <a:t>evangelie</a:t>
            </a:r>
            <a:r>
              <a:rPr lang="nl-NL" sz="1600" b="1" dirty="0" smtClean="0">
                <a:latin typeface="Verdana" panose="020B0604030504040204" pitchFamily="34" charset="0"/>
                <a:ea typeface="Verdana" panose="020B0604030504040204" pitchFamily="34" charset="0"/>
                <a:cs typeface="Verdana" panose="020B0604030504040204" pitchFamily="34" charset="0"/>
              </a:rPr>
              <a:t>.</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Rechthoek 16"/>
          <p:cNvSpPr/>
          <p:nvPr/>
        </p:nvSpPr>
        <p:spPr>
          <a:xfrm>
            <a:off x="17910" y="3208784"/>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Marc.13:10 </a:t>
            </a:r>
            <a:r>
              <a:rPr lang="nl-NL" sz="1600" dirty="0">
                <a:latin typeface="Verdana" panose="020B0604030504040204" pitchFamily="34" charset="0"/>
                <a:ea typeface="Verdana" panose="020B0604030504040204" pitchFamily="34" charset="0"/>
                <a:cs typeface="Verdana" panose="020B0604030504040204" pitchFamily="34" charset="0"/>
              </a:rPr>
              <a:t> En aan alle volken moet eerst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a:latin typeface="Verdana" panose="020B0604030504040204" pitchFamily="34" charset="0"/>
                <a:ea typeface="Verdana" panose="020B0604030504040204" pitchFamily="34" charset="0"/>
                <a:cs typeface="Verdana" panose="020B0604030504040204" pitchFamily="34" charset="0"/>
              </a:rPr>
              <a:t> gepredikt worden</a:t>
            </a:r>
            <a:r>
              <a:rPr lang="nl-NL" sz="1600" b="1" dirty="0" smtClean="0">
                <a:latin typeface="Verdana" panose="020B0604030504040204" pitchFamily="34" charset="0"/>
                <a:ea typeface="Verdana" panose="020B0604030504040204" pitchFamily="34" charset="0"/>
                <a:cs typeface="Verdana" panose="020B0604030504040204" pitchFamily="34" charset="0"/>
              </a:rPr>
              <a:t>.</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Rechthoek 17"/>
          <p:cNvSpPr/>
          <p:nvPr/>
        </p:nvSpPr>
        <p:spPr>
          <a:xfrm>
            <a:off x="17910" y="3547616"/>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Marc.14:9 </a:t>
            </a:r>
            <a:r>
              <a:rPr lang="nl-NL" sz="1600" dirty="0">
                <a:latin typeface="Verdana" panose="020B0604030504040204" pitchFamily="34" charset="0"/>
                <a:ea typeface="Verdana" panose="020B0604030504040204" pitchFamily="34" charset="0"/>
                <a:cs typeface="Verdana" panose="020B0604030504040204" pitchFamily="34" charset="0"/>
              </a:rPr>
              <a:t> overal waar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a:latin typeface="Verdana" panose="020B0604030504040204" pitchFamily="34" charset="0"/>
                <a:ea typeface="Verdana" panose="020B0604030504040204" pitchFamily="34" charset="0"/>
                <a:cs typeface="Verdana" panose="020B0604030504040204" pitchFamily="34" charset="0"/>
              </a:rPr>
              <a:t> verkondigd zal worden</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Rechthoek 18"/>
          <p:cNvSpPr/>
          <p:nvPr/>
        </p:nvSpPr>
        <p:spPr>
          <a:xfrm>
            <a:off x="17910" y="3882256"/>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Marc.16:15 </a:t>
            </a:r>
            <a:r>
              <a:rPr lang="nl-NL" sz="1600" dirty="0">
                <a:latin typeface="Verdana" panose="020B0604030504040204" pitchFamily="34" charset="0"/>
                <a:ea typeface="Verdana" panose="020B0604030504040204" pitchFamily="34" charset="0"/>
                <a:cs typeface="Verdana" panose="020B0604030504040204" pitchFamily="34" charset="0"/>
              </a:rPr>
              <a:t> verkondigt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a:latin typeface="Verdana" panose="020B0604030504040204" pitchFamily="34" charset="0"/>
                <a:ea typeface="Verdana" panose="020B0604030504040204" pitchFamily="34" charset="0"/>
                <a:cs typeface="Verdana" panose="020B0604030504040204" pitchFamily="34" charset="0"/>
              </a:rPr>
              <a:t> aan de ganse schepping.</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echthoek 19"/>
          <p:cNvSpPr/>
          <p:nvPr/>
        </p:nvSpPr>
        <p:spPr>
          <a:xfrm>
            <a:off x="17910" y="4216896"/>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Luc.3:18 </a:t>
            </a:r>
            <a:r>
              <a:rPr lang="nl-NL" sz="1600" dirty="0">
                <a:latin typeface="Verdana" panose="020B0604030504040204" pitchFamily="34" charset="0"/>
                <a:ea typeface="Verdana" panose="020B0604030504040204" pitchFamily="34" charset="0"/>
                <a:cs typeface="Verdana" panose="020B0604030504040204" pitchFamily="34" charset="0"/>
              </a:rPr>
              <a:t> Met nog vele andere vermaningen bracht hij aan het volk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smtClean="0">
                <a:latin typeface="Verdana" panose="020B0604030504040204" pitchFamily="34" charset="0"/>
                <a:ea typeface="Verdana" panose="020B0604030504040204" pitchFamily="34" charset="0"/>
                <a:cs typeface="Verdana" panose="020B0604030504040204" pitchFamily="34" charset="0"/>
              </a:rPr>
              <a:t>.</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Rechthoek 20"/>
          <p:cNvSpPr/>
          <p:nvPr/>
        </p:nvSpPr>
        <p:spPr>
          <a:xfrm>
            <a:off x="17910" y="4564236"/>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Luc.4:18 </a:t>
            </a:r>
            <a:r>
              <a:rPr lang="nl-NL" sz="1600" dirty="0">
                <a:latin typeface="Verdana" panose="020B0604030504040204" pitchFamily="34" charset="0"/>
                <a:ea typeface="Verdana" panose="020B0604030504040204" pitchFamily="34" charset="0"/>
                <a:cs typeface="Verdana" panose="020B0604030504040204" pitchFamily="34" charset="0"/>
              </a:rPr>
              <a:t> om aan armen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a:latin typeface="Verdana" panose="020B0604030504040204" pitchFamily="34" charset="0"/>
                <a:ea typeface="Verdana" panose="020B0604030504040204" pitchFamily="34" charset="0"/>
                <a:cs typeface="Verdana" panose="020B0604030504040204" pitchFamily="34" charset="0"/>
              </a:rPr>
              <a:t> te brengen;</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hthoek 21"/>
          <p:cNvSpPr/>
          <p:nvPr/>
        </p:nvSpPr>
        <p:spPr>
          <a:xfrm>
            <a:off x="17910" y="4890368"/>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Luc.4:43 </a:t>
            </a:r>
            <a:r>
              <a:rPr lang="nl-NL" sz="1600" dirty="0">
                <a:latin typeface="Verdana" panose="020B0604030504040204" pitchFamily="34" charset="0"/>
                <a:ea typeface="Verdana" panose="020B0604030504040204" pitchFamily="34" charset="0"/>
                <a:cs typeface="Verdana" panose="020B0604030504040204" pitchFamily="34" charset="0"/>
              </a:rPr>
              <a:t> moet Ik </a:t>
            </a:r>
            <a:r>
              <a:rPr lang="nl-NL" sz="1600" b="1" dirty="0">
                <a:latin typeface="Verdana" panose="020B0604030504040204" pitchFamily="34" charset="0"/>
                <a:ea typeface="Verdana" panose="020B0604030504040204" pitchFamily="34" charset="0"/>
                <a:cs typeface="Verdana" panose="020B0604030504040204" pitchFamily="34" charset="0"/>
              </a:rPr>
              <a:t>het evangelie van het Koninkrijk Gods </a:t>
            </a:r>
            <a:r>
              <a:rPr lang="nl-NL" sz="1600" dirty="0" smtClean="0">
                <a:latin typeface="Verdana" panose="020B0604030504040204" pitchFamily="34" charset="0"/>
                <a:ea typeface="Verdana" panose="020B0604030504040204" pitchFamily="34" charset="0"/>
                <a:cs typeface="Verdana" panose="020B0604030504040204" pitchFamily="34" charset="0"/>
              </a:rPr>
              <a:t>verkondigen</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Rechthoek 22"/>
          <p:cNvSpPr/>
          <p:nvPr/>
        </p:nvSpPr>
        <p:spPr>
          <a:xfrm>
            <a:off x="17910" y="5225008"/>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Luc.7:22 </a:t>
            </a:r>
            <a:r>
              <a:rPr lang="nl-NL" sz="1600" dirty="0">
                <a:latin typeface="Verdana" panose="020B0604030504040204" pitchFamily="34" charset="0"/>
                <a:ea typeface="Verdana" panose="020B0604030504040204" pitchFamily="34" charset="0"/>
                <a:cs typeface="Verdana" panose="020B0604030504040204" pitchFamily="34" charset="0"/>
              </a:rPr>
              <a:t> armen ontvangen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Rechthoek 23"/>
          <p:cNvSpPr/>
          <p:nvPr/>
        </p:nvSpPr>
        <p:spPr>
          <a:xfrm>
            <a:off x="1588" y="5551140"/>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Luc.8:1 </a:t>
            </a:r>
            <a:r>
              <a:rPr lang="nl-NL" sz="1600" dirty="0">
                <a:latin typeface="Verdana" panose="020B0604030504040204" pitchFamily="34" charset="0"/>
                <a:ea typeface="Verdana" panose="020B0604030504040204" pitchFamily="34" charset="0"/>
                <a:cs typeface="Verdana" panose="020B0604030504040204" pitchFamily="34" charset="0"/>
              </a:rPr>
              <a:t> verkondigende het </a:t>
            </a:r>
            <a:r>
              <a:rPr lang="nl-NL" sz="1600" b="1" dirty="0">
                <a:latin typeface="Verdana" panose="020B0604030504040204" pitchFamily="34" charset="0"/>
                <a:ea typeface="Verdana" panose="020B0604030504040204" pitchFamily="34" charset="0"/>
                <a:cs typeface="Verdana" panose="020B0604030504040204" pitchFamily="34" charset="0"/>
              </a:rPr>
              <a:t>evangelie van het Koninkrijk Gods</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hthoek 24"/>
          <p:cNvSpPr/>
          <p:nvPr/>
        </p:nvSpPr>
        <p:spPr>
          <a:xfrm>
            <a:off x="1588" y="5898758"/>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Luc.8:6 </a:t>
            </a:r>
            <a:r>
              <a:rPr lang="nl-NL" sz="1600" dirty="0">
                <a:latin typeface="Verdana" panose="020B0604030504040204" pitchFamily="34" charset="0"/>
                <a:ea typeface="Verdana" panose="020B0604030504040204" pitchFamily="34" charset="0"/>
                <a:cs typeface="Verdana" panose="020B0604030504040204" pitchFamily="34" charset="0"/>
              </a:rPr>
              <a:t>  overal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a:latin typeface="Verdana" panose="020B0604030504040204" pitchFamily="34" charset="0"/>
                <a:ea typeface="Verdana" panose="020B0604030504040204" pitchFamily="34" charset="0"/>
                <a:cs typeface="Verdana" panose="020B0604030504040204" pitchFamily="34" charset="0"/>
              </a:rPr>
              <a:t> predikende</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hthoek 25"/>
          <p:cNvSpPr/>
          <p:nvPr/>
        </p:nvSpPr>
        <p:spPr>
          <a:xfrm>
            <a:off x="-36512" y="6258798"/>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Luc.16:16 </a:t>
            </a:r>
            <a:r>
              <a:rPr lang="nl-NL" sz="1600" dirty="0">
                <a:latin typeface="Verdana" panose="020B0604030504040204" pitchFamily="34" charset="0"/>
                <a:ea typeface="Verdana" panose="020B0604030504040204" pitchFamily="34" charset="0"/>
                <a:cs typeface="Verdana" panose="020B0604030504040204" pitchFamily="34" charset="0"/>
              </a:rPr>
              <a:t>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a:latin typeface="Verdana" panose="020B0604030504040204" pitchFamily="34" charset="0"/>
                <a:ea typeface="Verdana" panose="020B0604030504040204" pitchFamily="34" charset="0"/>
                <a:cs typeface="Verdana" panose="020B0604030504040204" pitchFamily="34" charset="0"/>
              </a:rPr>
              <a:t> gepredikt </a:t>
            </a:r>
            <a:r>
              <a:rPr lang="nl-NL" sz="1600" b="1" dirty="0">
                <a:latin typeface="Verdana" panose="020B0604030504040204" pitchFamily="34" charset="0"/>
                <a:ea typeface="Verdana" panose="020B0604030504040204" pitchFamily="34" charset="0"/>
                <a:cs typeface="Verdana" panose="020B0604030504040204" pitchFamily="34" charset="0"/>
              </a:rPr>
              <a:t>van het Koninkrijk Gods</a:t>
            </a:r>
            <a:r>
              <a:rPr lang="nl-NL" sz="1600" dirty="0">
                <a:latin typeface="Verdana" panose="020B0604030504040204" pitchFamily="34" charset="0"/>
                <a:ea typeface="Verdana" panose="020B0604030504040204" pitchFamily="34" charset="0"/>
                <a:cs typeface="Verdana" panose="020B0604030504040204" pitchFamily="34" charset="0"/>
              </a:rPr>
              <a:t> </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hthoek 26"/>
          <p:cNvSpPr/>
          <p:nvPr/>
        </p:nvSpPr>
        <p:spPr>
          <a:xfrm>
            <a:off x="-28004" y="6618838"/>
            <a:ext cx="9144000" cy="33855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Luc.20:1 </a:t>
            </a:r>
            <a:r>
              <a:rPr lang="nl-NL" sz="1600" dirty="0">
                <a:latin typeface="Verdana" panose="020B0604030504040204" pitchFamily="34" charset="0"/>
                <a:ea typeface="Verdana" panose="020B0604030504040204" pitchFamily="34" charset="0"/>
                <a:cs typeface="Verdana" panose="020B0604030504040204" pitchFamily="34" charset="0"/>
              </a:rPr>
              <a:t>  Hij het volk in de tempel leerde en </a:t>
            </a:r>
            <a:r>
              <a:rPr lang="nl-NL" sz="1600" b="1" dirty="0">
                <a:latin typeface="Verdana" panose="020B0604030504040204" pitchFamily="34" charset="0"/>
                <a:ea typeface="Verdana" panose="020B0604030504040204" pitchFamily="34" charset="0"/>
                <a:cs typeface="Verdana" panose="020B0604030504040204" pitchFamily="34" charset="0"/>
              </a:rPr>
              <a:t>het evangelie</a:t>
            </a:r>
            <a:r>
              <a:rPr lang="nl-NL" sz="1600" dirty="0">
                <a:latin typeface="Verdana" panose="020B0604030504040204" pitchFamily="34" charset="0"/>
                <a:ea typeface="Verdana" panose="020B0604030504040204" pitchFamily="34" charset="0"/>
                <a:cs typeface="Verdana" panose="020B0604030504040204" pitchFamily="34" charset="0"/>
              </a:rPr>
              <a:t> verkondigde </a:t>
            </a:r>
            <a:endParaRPr lang="nl-NL"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echthoek 27"/>
          <p:cNvSpPr/>
          <p:nvPr/>
        </p:nvSpPr>
        <p:spPr>
          <a:xfrm>
            <a:off x="5760512" y="2132856"/>
            <a:ext cx="3420000" cy="116955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evangelie</a:t>
            </a:r>
            <a:endPar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het Koninkrijk</a:t>
            </a:r>
            <a:endPar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Jesjoea de Messias</a:t>
            </a:r>
            <a:endPar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1400" b="1" dirty="0" smtClean="0">
                <a:latin typeface="Verdana" panose="020B0604030504040204" pitchFamily="34" charset="0"/>
                <a:ea typeface="Verdana" panose="020B0604030504040204" pitchFamily="34" charset="0"/>
                <a:cs typeface="Verdana" panose="020B0604030504040204" pitchFamily="34" charset="0"/>
              </a:rPr>
              <a:t>Van God</a:t>
            </a:r>
            <a:endParaRPr lang="nl-NL" sz="1400" b="1" dirty="0" smtClean="0">
              <a:latin typeface="Verdana" panose="020B0604030504040204" pitchFamily="34" charset="0"/>
              <a:ea typeface="Verdana" panose="020B0604030504040204" pitchFamily="34" charset="0"/>
              <a:cs typeface="Verdana" panose="020B0604030504040204" pitchFamily="34" charset="0"/>
            </a:endParaRPr>
          </a:p>
          <a:p>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HET KONINKRIJK VAN GOD</a:t>
            </a:r>
            <a:endPar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58449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additive="base">
                                        <p:cTn id="109" dur="500" fill="hold"/>
                                        <p:tgtEl>
                                          <p:spTgt spid="25"/>
                                        </p:tgtEl>
                                        <p:attrNameLst>
                                          <p:attrName>ppt_x</p:attrName>
                                        </p:attrNameLst>
                                      </p:cBhvr>
                                      <p:tavLst>
                                        <p:tav tm="0">
                                          <p:val>
                                            <p:strVal val="#ppt_x"/>
                                          </p:val>
                                        </p:tav>
                                        <p:tav tm="100000">
                                          <p:val>
                                            <p:strVal val="#ppt_x"/>
                                          </p:val>
                                        </p:tav>
                                      </p:tavLst>
                                    </p:anim>
                                    <p:anim calcmode="lin" valueType="num">
                                      <p:cBhvr additive="base">
                                        <p:cTn id="11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 calcmode="lin" valueType="num">
                                      <p:cBhvr additive="base">
                                        <p:cTn id="115" dur="500" fill="hold"/>
                                        <p:tgtEl>
                                          <p:spTgt spid="26"/>
                                        </p:tgtEl>
                                        <p:attrNameLst>
                                          <p:attrName>ppt_x</p:attrName>
                                        </p:attrNameLst>
                                      </p:cBhvr>
                                      <p:tavLst>
                                        <p:tav tm="0">
                                          <p:val>
                                            <p:strVal val="#ppt_x"/>
                                          </p:val>
                                        </p:tav>
                                        <p:tav tm="100000">
                                          <p:val>
                                            <p:strVal val="#ppt_x"/>
                                          </p:val>
                                        </p:tav>
                                      </p:tavLst>
                                    </p:anim>
                                    <p:anim calcmode="lin" valueType="num">
                                      <p:cBhvr additive="base">
                                        <p:cTn id="1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7"/>
                                        </p:tgtEl>
                                        <p:attrNameLst>
                                          <p:attrName>style.visibility</p:attrName>
                                        </p:attrNameLst>
                                      </p:cBhvr>
                                      <p:to>
                                        <p:strVal val="visible"/>
                                      </p:to>
                                    </p:set>
                                    <p:anim calcmode="lin" valueType="num">
                                      <p:cBhvr additive="base">
                                        <p:cTn id="121" dur="500" fill="hold"/>
                                        <p:tgtEl>
                                          <p:spTgt spid="27"/>
                                        </p:tgtEl>
                                        <p:attrNameLst>
                                          <p:attrName>ppt_x</p:attrName>
                                        </p:attrNameLst>
                                      </p:cBhvr>
                                      <p:tavLst>
                                        <p:tav tm="0">
                                          <p:val>
                                            <p:strVal val="#ppt_x"/>
                                          </p:val>
                                        </p:tav>
                                        <p:tav tm="100000">
                                          <p:val>
                                            <p:strVal val="#ppt_x"/>
                                          </p:val>
                                        </p:tav>
                                      </p:tavLst>
                                    </p:anim>
                                    <p:anim calcmode="lin" valueType="num">
                                      <p:cBhvr additive="base">
                                        <p:cTn id="1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additive="base">
                                        <p:cTn id="127" dur="500" fill="hold"/>
                                        <p:tgtEl>
                                          <p:spTgt spid="28"/>
                                        </p:tgtEl>
                                        <p:attrNameLst>
                                          <p:attrName>ppt_x</p:attrName>
                                        </p:attrNameLst>
                                      </p:cBhvr>
                                      <p:tavLst>
                                        <p:tav tm="0">
                                          <p:val>
                                            <p:strVal val="#ppt_x"/>
                                          </p:val>
                                        </p:tav>
                                        <p:tav tm="100000">
                                          <p:val>
                                            <p:strVal val="#ppt_x"/>
                                          </p:val>
                                        </p:tav>
                                      </p:tavLst>
                                    </p:anim>
                                    <p:anim calcmode="lin" valueType="num">
                                      <p:cBhvr additive="base">
                                        <p:cTn id="1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688000"/>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riep de twaalven tot Zich en begon hen uit te zenden,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twee aan twee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gaf hun macht over de onreine geesten.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getuigenis.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vertrokken en predikten, dat zij zich zouden bekeren.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en onthoofdde hem in de ​gevangenis,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terugkeer der ​apostelen​ – De eerste wonderbare spijziging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​apostelen​ kwamen weder samen bij ​Jezus​ en berichtten Hem al wat zij gedaan en geleerd hadden.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en rust een weinig. Want er waren velen, die kwamen en gingen, en zij hadden zelfs geen tijd om te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60896" y="3393574"/>
            <a:ext cx="9036000" cy="2123658"/>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PARALLELLEN MET TENACH</a:t>
            </a:r>
          </a:p>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Num.13:23 </a:t>
            </a:r>
            <a:r>
              <a:rPr lang="nl-NL" sz="1600" dirty="0">
                <a:latin typeface="Verdana" panose="020B0604030504040204" pitchFamily="34" charset="0"/>
                <a:ea typeface="Verdana" panose="020B0604030504040204" pitchFamily="34" charset="0"/>
                <a:cs typeface="Verdana" panose="020B0604030504040204" pitchFamily="34" charset="0"/>
              </a:rPr>
              <a:t>één tros ​druiven​ af, die zij met hun </a:t>
            </a:r>
            <a:r>
              <a:rPr lang="nl-NL" sz="1600" b="1" dirty="0">
                <a:latin typeface="Verdana" panose="020B0604030504040204" pitchFamily="34" charset="0"/>
                <a:ea typeface="Verdana" panose="020B0604030504040204" pitchFamily="34" charset="0"/>
                <a:cs typeface="Verdana" panose="020B0604030504040204" pitchFamily="34" charset="0"/>
              </a:rPr>
              <a:t>tweeën</a:t>
            </a:r>
            <a:r>
              <a:rPr lang="nl-NL" sz="1600" dirty="0">
                <a:latin typeface="Verdana" panose="020B0604030504040204" pitchFamily="34" charset="0"/>
                <a:ea typeface="Verdana" panose="020B0604030504040204" pitchFamily="34" charset="0"/>
                <a:cs typeface="Verdana" panose="020B0604030504040204" pitchFamily="34" charset="0"/>
              </a:rPr>
              <a:t> </a:t>
            </a:r>
            <a:r>
              <a:rPr lang="nl-NL" sz="1600" dirty="0" smtClean="0">
                <a:latin typeface="Verdana" panose="020B0604030504040204" pitchFamily="34" charset="0"/>
                <a:ea typeface="Verdana" panose="020B0604030504040204" pitchFamily="34" charset="0"/>
                <a:cs typeface="Verdana" panose="020B0604030504040204" pitchFamily="34" charset="0"/>
              </a:rPr>
              <a:t>aan </a:t>
            </a:r>
            <a:r>
              <a:rPr lang="nl-NL" sz="1600" dirty="0">
                <a:latin typeface="Verdana" panose="020B0604030504040204" pitchFamily="34" charset="0"/>
                <a:ea typeface="Verdana" panose="020B0604030504040204" pitchFamily="34" charset="0"/>
                <a:cs typeface="Verdana" panose="020B0604030504040204" pitchFamily="34" charset="0"/>
              </a:rPr>
              <a:t>een draagstok </a:t>
            </a:r>
            <a:r>
              <a:rPr lang="nl-NL" sz="1600" dirty="0" smtClean="0">
                <a:latin typeface="Verdana" panose="020B0604030504040204" pitchFamily="34" charset="0"/>
                <a:ea typeface="Verdana" panose="020B0604030504040204" pitchFamily="34" charset="0"/>
                <a:cs typeface="Verdana" panose="020B0604030504040204" pitchFamily="34" charset="0"/>
              </a:rPr>
              <a:t>droegen</a:t>
            </a:r>
            <a:endPar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Num.14:6 </a:t>
            </a:r>
            <a:r>
              <a:rPr lang="nl-NL" sz="1600" dirty="0">
                <a:latin typeface="Verdana" panose="020B0604030504040204" pitchFamily="34" charset="0"/>
                <a:ea typeface="Verdana" panose="020B0604030504040204" pitchFamily="34" charset="0"/>
                <a:cs typeface="Verdana" panose="020B0604030504040204" pitchFamily="34" charset="0"/>
              </a:rPr>
              <a:t>En </a:t>
            </a:r>
            <a:r>
              <a:rPr lang="nl-NL" sz="1600" b="1" dirty="0">
                <a:latin typeface="Verdana" panose="020B0604030504040204" pitchFamily="34" charset="0"/>
                <a:ea typeface="Verdana" panose="020B0604030504040204" pitchFamily="34" charset="0"/>
                <a:cs typeface="Verdana" panose="020B0604030504040204" pitchFamily="34" charset="0"/>
              </a:rPr>
              <a:t>​</a:t>
            </a:r>
            <a:r>
              <a:rPr lang="nl-NL" sz="1600" b="1" dirty="0" smtClean="0">
                <a:latin typeface="Verdana" panose="020B0604030504040204" pitchFamily="34" charset="0"/>
                <a:ea typeface="Verdana" panose="020B0604030504040204" pitchFamily="34" charset="0"/>
                <a:cs typeface="Verdana" panose="020B0604030504040204" pitchFamily="34" charset="0"/>
              </a:rPr>
              <a:t>Jozua </a:t>
            </a:r>
            <a:r>
              <a:rPr lang="nl-NL" sz="1600" dirty="0" smtClean="0">
                <a:latin typeface="Verdana" panose="020B0604030504040204" pitchFamily="34" charset="0"/>
                <a:ea typeface="Verdana" panose="020B0604030504040204" pitchFamily="34" charset="0"/>
                <a:cs typeface="Verdana" panose="020B0604030504040204" pitchFamily="34" charset="0"/>
              </a:rPr>
              <a:t>(Efraïm), </a:t>
            </a:r>
            <a:r>
              <a:rPr lang="nl-NL" sz="1600" dirty="0">
                <a:latin typeface="Verdana" panose="020B0604030504040204" pitchFamily="34" charset="0"/>
                <a:ea typeface="Verdana" panose="020B0604030504040204" pitchFamily="34" charset="0"/>
                <a:cs typeface="Verdana" panose="020B0604030504040204" pitchFamily="34" charset="0"/>
              </a:rPr>
              <a:t>de zoon van </a:t>
            </a:r>
            <a:r>
              <a:rPr lang="nl-NL" sz="1600" dirty="0" err="1">
                <a:latin typeface="Verdana" panose="020B0604030504040204" pitchFamily="34" charset="0"/>
                <a:ea typeface="Verdana" panose="020B0604030504040204" pitchFamily="34" charset="0"/>
                <a:cs typeface="Verdana" panose="020B0604030504040204" pitchFamily="34" charset="0"/>
              </a:rPr>
              <a:t>Nun</a:t>
            </a:r>
            <a:r>
              <a:rPr lang="nl-NL" sz="1600" dirty="0">
                <a:latin typeface="Verdana" panose="020B0604030504040204" pitchFamily="34" charset="0"/>
                <a:ea typeface="Verdana" panose="020B0604030504040204" pitchFamily="34" charset="0"/>
                <a:cs typeface="Verdana" panose="020B0604030504040204" pitchFamily="34" charset="0"/>
              </a:rPr>
              <a:t>, en </a:t>
            </a:r>
            <a:r>
              <a:rPr lang="nl-NL" sz="1600" b="1" dirty="0" err="1" smtClean="0">
                <a:latin typeface="Verdana" panose="020B0604030504040204" pitchFamily="34" charset="0"/>
                <a:ea typeface="Verdana" panose="020B0604030504040204" pitchFamily="34" charset="0"/>
                <a:cs typeface="Verdana" panose="020B0604030504040204" pitchFamily="34" charset="0"/>
              </a:rPr>
              <a:t>Kaleb</a:t>
            </a:r>
            <a:r>
              <a:rPr lang="nl-NL" sz="1600" dirty="0" smtClean="0">
                <a:latin typeface="Verdana" panose="020B0604030504040204" pitchFamily="34" charset="0"/>
                <a:ea typeface="Verdana" panose="020B0604030504040204" pitchFamily="34" charset="0"/>
                <a:cs typeface="Verdana" panose="020B0604030504040204" pitchFamily="34" charset="0"/>
              </a:rPr>
              <a:t> (</a:t>
            </a:r>
            <a:r>
              <a:rPr lang="nl-NL" sz="1600" dirty="0" err="1" smtClean="0">
                <a:latin typeface="Verdana" panose="020B0604030504040204" pitchFamily="34" charset="0"/>
                <a:ea typeface="Verdana" panose="020B0604030504040204" pitchFamily="34" charset="0"/>
                <a:cs typeface="Verdana" panose="020B0604030504040204" pitchFamily="34" charset="0"/>
              </a:rPr>
              <a:t>Judah</a:t>
            </a:r>
            <a:r>
              <a:rPr lang="nl-NL" sz="1600" dirty="0" smtClean="0">
                <a:latin typeface="Verdana" panose="020B0604030504040204" pitchFamily="34" charset="0"/>
                <a:ea typeface="Verdana" panose="020B0604030504040204" pitchFamily="34" charset="0"/>
                <a:cs typeface="Verdana" panose="020B0604030504040204" pitchFamily="34" charset="0"/>
              </a:rPr>
              <a:t>)</a:t>
            </a:r>
            <a:endPar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Joz.2:1 </a:t>
            </a:r>
            <a:r>
              <a:rPr lang="nl-NL" sz="1600" dirty="0">
                <a:latin typeface="Verdana" panose="020B0604030504040204" pitchFamily="34" charset="0"/>
                <a:ea typeface="Verdana" panose="020B0604030504040204" pitchFamily="34" charset="0"/>
                <a:cs typeface="Verdana" panose="020B0604030504040204" pitchFamily="34" charset="0"/>
              </a:rPr>
              <a:t>Jozua, de zoon van </a:t>
            </a:r>
            <a:r>
              <a:rPr lang="nl-NL" sz="1600" dirty="0" err="1">
                <a:latin typeface="Verdana" panose="020B0604030504040204" pitchFamily="34" charset="0"/>
                <a:ea typeface="Verdana" panose="020B0604030504040204" pitchFamily="34" charset="0"/>
                <a:cs typeface="Verdana" panose="020B0604030504040204" pitchFamily="34" charset="0"/>
              </a:rPr>
              <a:t>Nun</a:t>
            </a:r>
            <a:r>
              <a:rPr lang="nl-NL" sz="1600" dirty="0">
                <a:latin typeface="Verdana" panose="020B0604030504040204" pitchFamily="34" charset="0"/>
                <a:ea typeface="Verdana" panose="020B0604030504040204" pitchFamily="34" charset="0"/>
                <a:cs typeface="Verdana" panose="020B0604030504040204" pitchFamily="34" charset="0"/>
              </a:rPr>
              <a:t>, zond van </a:t>
            </a:r>
            <a:r>
              <a:rPr lang="nl-NL" sz="1600" dirty="0" err="1">
                <a:latin typeface="Verdana" panose="020B0604030504040204" pitchFamily="34" charset="0"/>
                <a:ea typeface="Verdana" panose="020B0604030504040204" pitchFamily="34" charset="0"/>
                <a:cs typeface="Verdana" panose="020B0604030504040204" pitchFamily="34" charset="0"/>
              </a:rPr>
              <a:t>Sittim</a:t>
            </a:r>
            <a:r>
              <a:rPr lang="nl-NL" sz="1600" dirty="0">
                <a:latin typeface="Verdana" panose="020B0604030504040204" pitchFamily="34" charset="0"/>
                <a:ea typeface="Verdana" panose="020B0604030504040204" pitchFamily="34" charset="0"/>
                <a:cs typeface="Verdana" panose="020B0604030504040204" pitchFamily="34" charset="0"/>
              </a:rPr>
              <a:t> heimelijk </a:t>
            </a:r>
            <a:r>
              <a:rPr lang="nl-NL" sz="1600" b="1" dirty="0" smtClean="0">
                <a:latin typeface="Verdana" panose="020B0604030504040204" pitchFamily="34" charset="0"/>
                <a:ea typeface="Verdana" panose="020B0604030504040204" pitchFamily="34" charset="0"/>
                <a:cs typeface="Verdana" panose="020B0604030504040204" pitchFamily="34" charset="0"/>
              </a:rPr>
              <a:t>twee </a:t>
            </a:r>
            <a:r>
              <a:rPr lang="nl-NL" sz="1600" b="1" dirty="0">
                <a:latin typeface="Verdana" panose="020B0604030504040204" pitchFamily="34" charset="0"/>
                <a:ea typeface="Verdana" panose="020B0604030504040204" pitchFamily="34" charset="0"/>
                <a:cs typeface="Verdana" panose="020B0604030504040204" pitchFamily="34" charset="0"/>
              </a:rPr>
              <a:t>verspieders </a:t>
            </a:r>
            <a:r>
              <a:rPr lang="nl-NL" sz="1600" dirty="0" smtClean="0">
                <a:latin typeface="Verdana" panose="020B0604030504040204" pitchFamily="34" charset="0"/>
                <a:ea typeface="Verdana" panose="020B0604030504040204" pitchFamily="34" charset="0"/>
                <a:cs typeface="Verdana" panose="020B0604030504040204" pitchFamily="34" charset="0"/>
              </a:rPr>
              <a:t>uit</a:t>
            </a:r>
          </a:p>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Matth.18:16 </a:t>
            </a:r>
            <a:r>
              <a:rPr lang="nl-NL" sz="1600" dirty="0">
                <a:latin typeface="Verdana" panose="020B0604030504040204" pitchFamily="34" charset="0"/>
                <a:ea typeface="Verdana" panose="020B0604030504040204" pitchFamily="34" charset="0"/>
                <a:cs typeface="Verdana" panose="020B0604030504040204" pitchFamily="34" charset="0"/>
              </a:rPr>
              <a:t>opdat op de verklaring van </a:t>
            </a:r>
            <a:r>
              <a:rPr lang="nl-NL" sz="1600" b="1" i="1" dirty="0">
                <a:latin typeface="Verdana" panose="020B0604030504040204" pitchFamily="34" charset="0"/>
                <a:ea typeface="Verdana" panose="020B0604030504040204" pitchFamily="34" charset="0"/>
                <a:cs typeface="Verdana" panose="020B0604030504040204" pitchFamily="34" charset="0"/>
              </a:rPr>
              <a:t>twee getuigen</a:t>
            </a:r>
            <a:r>
              <a:rPr lang="nl-NL" sz="1600" dirty="0">
                <a:latin typeface="Verdana" panose="020B0604030504040204" pitchFamily="34" charset="0"/>
                <a:ea typeface="Verdana" panose="020B0604030504040204" pitchFamily="34" charset="0"/>
                <a:cs typeface="Verdana" panose="020B0604030504040204" pitchFamily="34" charset="0"/>
              </a:rPr>
              <a:t> </a:t>
            </a:r>
            <a:r>
              <a:rPr lang="nl-NL" sz="1600" dirty="0" smtClean="0">
                <a:latin typeface="Verdana" panose="020B0604030504040204" pitchFamily="34" charset="0"/>
                <a:ea typeface="Verdana" panose="020B0604030504040204" pitchFamily="34" charset="0"/>
                <a:cs typeface="Verdana" panose="020B0604030504040204" pitchFamily="34" charset="0"/>
              </a:rPr>
              <a:t>of </a:t>
            </a:r>
            <a:r>
              <a:rPr lang="nl-NL" sz="1600" dirty="0">
                <a:latin typeface="Verdana" panose="020B0604030504040204" pitchFamily="34" charset="0"/>
                <a:ea typeface="Verdana" panose="020B0604030504040204" pitchFamily="34" charset="0"/>
                <a:cs typeface="Verdana" panose="020B0604030504040204" pitchFamily="34" charset="0"/>
              </a:rPr>
              <a:t>van drie elke zaak vaststa</a:t>
            </a:r>
            <a:r>
              <a:rPr lang="nl-NL" sz="1600" dirty="0" smtClean="0">
                <a:latin typeface="Verdana" panose="020B0604030504040204" pitchFamily="34" charset="0"/>
                <a:ea typeface="Verdana" panose="020B0604030504040204" pitchFamily="34" charset="0"/>
                <a:cs typeface="Verdana" panose="020B0604030504040204" pitchFamily="34" charset="0"/>
              </a:rPr>
              <a:t>.</a:t>
            </a:r>
          </a:p>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 Kor.13:1 </a:t>
            </a:r>
            <a:r>
              <a:rPr lang="nl-NL" sz="1600" dirty="0">
                <a:latin typeface="Verdana" panose="020B0604030504040204" pitchFamily="34" charset="0"/>
                <a:ea typeface="Verdana" panose="020B0604030504040204" pitchFamily="34" charset="0"/>
                <a:cs typeface="Verdana" panose="020B0604030504040204" pitchFamily="34" charset="0"/>
              </a:rPr>
              <a:t>op de verklaring van </a:t>
            </a:r>
            <a:r>
              <a:rPr lang="nl-NL" sz="1600" b="1" i="1" dirty="0">
                <a:latin typeface="Verdana" panose="020B0604030504040204" pitchFamily="34" charset="0"/>
                <a:ea typeface="Verdana" panose="020B0604030504040204" pitchFamily="34" charset="0"/>
                <a:cs typeface="Verdana" panose="020B0604030504040204" pitchFamily="34" charset="0"/>
              </a:rPr>
              <a:t>twee getuigen</a:t>
            </a:r>
            <a:r>
              <a:rPr lang="nl-NL" sz="1600" dirty="0">
                <a:latin typeface="Verdana" panose="020B0604030504040204" pitchFamily="34" charset="0"/>
                <a:ea typeface="Verdana" panose="020B0604030504040204" pitchFamily="34" charset="0"/>
                <a:cs typeface="Verdana" panose="020B0604030504040204" pitchFamily="34" charset="0"/>
              </a:rPr>
              <a:t> </a:t>
            </a:r>
            <a:r>
              <a:rPr lang="nl-NL" sz="1600" dirty="0" smtClean="0">
                <a:latin typeface="Verdana" panose="020B0604030504040204" pitchFamily="34" charset="0"/>
                <a:ea typeface="Verdana" panose="020B0604030504040204" pitchFamily="34" charset="0"/>
                <a:cs typeface="Verdana" panose="020B0604030504040204" pitchFamily="34" charset="0"/>
              </a:rPr>
              <a:t>of </a:t>
            </a:r>
            <a:r>
              <a:rPr lang="nl-NL" sz="1600" dirty="0">
                <a:latin typeface="Verdana" panose="020B0604030504040204" pitchFamily="34" charset="0"/>
                <a:ea typeface="Verdana" panose="020B0604030504040204" pitchFamily="34" charset="0"/>
                <a:cs typeface="Verdana" panose="020B0604030504040204" pitchFamily="34" charset="0"/>
              </a:rPr>
              <a:t>van drie zal iedere zaak vaststaan</a:t>
            </a:r>
            <a:r>
              <a:rPr lang="nl-NL" sz="1600" dirty="0" smtClean="0">
                <a:latin typeface="Verdana" panose="020B0604030504040204" pitchFamily="34" charset="0"/>
                <a:ea typeface="Verdana" panose="020B0604030504040204" pitchFamily="34" charset="0"/>
                <a:cs typeface="Verdana" panose="020B0604030504040204" pitchFamily="34" charset="0"/>
              </a:rPr>
              <a:t>.</a:t>
            </a:r>
          </a:p>
          <a:p>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Openb.11:3 </a:t>
            </a:r>
            <a:r>
              <a:rPr lang="nl-NL" sz="1600" dirty="0">
                <a:latin typeface="Verdana" panose="020B0604030504040204" pitchFamily="34" charset="0"/>
                <a:ea typeface="Verdana" panose="020B0604030504040204" pitchFamily="34" charset="0"/>
                <a:cs typeface="Verdana" panose="020B0604030504040204" pitchFamily="34" charset="0"/>
              </a:rPr>
              <a:t>En Ik zal mijn </a:t>
            </a:r>
            <a:r>
              <a:rPr lang="nl-NL" sz="1600" b="1" i="1" dirty="0">
                <a:latin typeface="Verdana" panose="020B0604030504040204" pitchFamily="34" charset="0"/>
                <a:ea typeface="Verdana" panose="020B0604030504040204" pitchFamily="34" charset="0"/>
                <a:cs typeface="Verdana" panose="020B0604030504040204" pitchFamily="34" charset="0"/>
              </a:rPr>
              <a:t>twee getuigen</a:t>
            </a:r>
            <a:r>
              <a:rPr lang="nl-NL" sz="1600" dirty="0">
                <a:latin typeface="Verdana" panose="020B0604030504040204" pitchFamily="34" charset="0"/>
                <a:ea typeface="Verdana" panose="020B0604030504040204" pitchFamily="34" charset="0"/>
                <a:cs typeface="Verdana" panose="020B0604030504040204" pitchFamily="34" charset="0"/>
              </a:rPr>
              <a:t> lastgeven om, </a:t>
            </a:r>
            <a:r>
              <a:rPr lang="nl-NL" sz="1600" dirty="0" smtClean="0">
                <a:latin typeface="Verdana" panose="020B0604030504040204" pitchFamily="34" charset="0"/>
                <a:ea typeface="Verdana" panose="020B0604030504040204" pitchFamily="34" charset="0"/>
                <a:cs typeface="Verdana" panose="020B0604030504040204" pitchFamily="34" charset="0"/>
              </a:rPr>
              <a:t>met </a:t>
            </a:r>
            <a:r>
              <a:rPr lang="nl-NL" sz="1600" dirty="0">
                <a:latin typeface="Verdana" panose="020B0604030504040204" pitchFamily="34" charset="0"/>
                <a:ea typeface="Verdana" panose="020B0604030504040204" pitchFamily="34" charset="0"/>
                <a:cs typeface="Verdana" panose="020B0604030504040204" pitchFamily="34" charset="0"/>
              </a:rPr>
              <a:t>een zak bekleed, </a:t>
            </a:r>
            <a:endParaRPr lang="nl-NL" sz="1600" dirty="0" smtClean="0">
              <a:latin typeface="Verdana" panose="020B0604030504040204" pitchFamily="34" charset="0"/>
              <a:ea typeface="Verdana" panose="020B0604030504040204" pitchFamily="34" charset="0"/>
              <a:cs typeface="Verdana" panose="020B0604030504040204" pitchFamily="34" charset="0"/>
            </a:endParaRPr>
          </a:p>
          <a:p>
            <a:r>
              <a:rPr lang="nl-NL" sz="1600" dirty="0" smtClean="0">
                <a:latin typeface="Verdana" panose="020B0604030504040204" pitchFamily="34" charset="0"/>
                <a:ea typeface="Verdana" panose="020B0604030504040204" pitchFamily="34" charset="0"/>
                <a:cs typeface="Verdana" panose="020B0604030504040204" pitchFamily="34" charset="0"/>
              </a:rPr>
              <a:t>te </a:t>
            </a:r>
            <a:r>
              <a:rPr lang="nl-NL" sz="1600" dirty="0">
                <a:latin typeface="Verdana" panose="020B0604030504040204" pitchFamily="34" charset="0"/>
                <a:ea typeface="Verdana" panose="020B0604030504040204" pitchFamily="34" charset="0"/>
                <a:cs typeface="Verdana" panose="020B0604030504040204" pitchFamily="34" charset="0"/>
              </a:rPr>
              <a:t>profeteren, </a:t>
            </a:r>
            <a:endPar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7077744" y="2564904"/>
            <a:ext cx="1882247" cy="113877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l-GR" sz="32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δύο</a:t>
            </a:r>
            <a:r>
              <a:rPr lang="el-GR" sz="32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t>
            </a:r>
            <a:r>
              <a:rPr lang="el-GR" sz="32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δύο</a:t>
            </a:r>
            <a:endParaRPr lang="nl-NL" sz="32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uo duo</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wee aan twee</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Tabel 8"/>
          <p:cNvGraphicFramePr>
            <a:graphicFrameLocks noGrp="1"/>
          </p:cNvGraphicFramePr>
          <p:nvPr>
            <p:extLst>
              <p:ext uri="{D42A27DB-BD31-4B8C-83A1-F6EECF244321}">
                <p14:modId xmlns:p14="http://schemas.microsoft.com/office/powerpoint/2010/main" val="3435077898"/>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22195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688000"/>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riep de twaalven tot Zich en begon hen uit te zenden,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twee aan twee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gaf hun macht over de onreine geesten.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getuigenis.</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zij vertrokken en predikten, dat zij zich zouden bekeren.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en onthoofdde hem in de ​gevangenis,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terugkeer der ​apostelen​ – De eerste wonderbare spijziging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​apostelen​ kwamen weder samen bij ​Jezus​ en berichtten Hem al wat zij gedaan en geleerd hadden.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en rust een weinig. Want er waren velen, die kwamen en gingen, en zij hadden zelfs geen tijd om te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22796" y="3393574"/>
            <a:ext cx="9083104"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respecteert de eigen verantwoordelijkheid </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de mens en leert ons los te laten.</a:t>
            </a:r>
            <a:r>
              <a:rPr lang="nl-NL" sz="1600" dirty="0">
                <a:latin typeface="Verdana" panose="020B0604030504040204" pitchFamily="34" charset="0"/>
                <a:ea typeface="Verdana" panose="020B0604030504040204" pitchFamily="34" charset="0"/>
                <a:cs typeface="Verdana" panose="020B0604030504040204" pitchFamily="34" charset="0"/>
              </a:rPr>
              <a:t> </a:t>
            </a:r>
            <a:endPar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Tabel 8"/>
          <p:cNvGraphicFramePr>
            <a:graphicFrameLocks noGrp="1"/>
          </p:cNvGraphicFramePr>
          <p:nvPr>
            <p:extLst>
              <p:ext uri="{D42A27DB-BD31-4B8C-83A1-F6EECF244321}">
                <p14:modId xmlns:p14="http://schemas.microsoft.com/office/powerpoint/2010/main" val="2233624734"/>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868732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24644"/>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​koning​ ​Herodes​ hoorde van Hem, want zijn naam was bekend geworden; en men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is opgewekt uit de doden en daarom werken die krachten in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​Elia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weer anderen: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Een ​profeet​ als een van de profeten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en onthoofdde hem in de ​gevangenis,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terugkeer der ​apostelen​ – De eerste wonderbare spijziging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​apostelen​ kwamen weder samen bij ​Jezus​ en berichtten Hem al wat zij gedaan en geleerd hadden.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en rust een weinig. Want er waren velen, die kwamen en gingen, en zij hadden zelfs geen tijd om te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het schip ging, zag Hij een grote schare en werd met ontferming over hen bewogen, omdat zij waren als schapen, die geen ​herder​ hebben, en Hij begon hun vele dingen te leren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07504" y="3933056"/>
            <a:ext cx="8928992" cy="1656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Wie is Jesjoea?</a:t>
            </a:r>
          </a:p>
          <a:p>
            <a:pPr marL="457200" indent="-457200">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nog vers in het geheugen</a:t>
            </a:r>
          </a:p>
          <a:p>
            <a:pPr marL="457200" indent="-457200">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Elia</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Mal.4:5 </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i="1" dirty="0" smtClean="0">
                <a:latin typeface="Verdana" panose="020B0604030504040204" pitchFamily="34" charset="0"/>
                <a:ea typeface="Verdana" panose="020B0604030504040204" pitchFamily="34" charset="0"/>
                <a:cs typeface="Verdana" panose="020B0604030504040204" pitchFamily="34" charset="0"/>
              </a:rPr>
              <a:t>Zie</a:t>
            </a:r>
            <a:r>
              <a:rPr lang="nl-NL" i="1" dirty="0">
                <a:latin typeface="Verdana" panose="020B0604030504040204" pitchFamily="34" charset="0"/>
                <a:ea typeface="Verdana" panose="020B0604030504040204" pitchFamily="34" charset="0"/>
                <a:cs typeface="Verdana" panose="020B0604030504040204" pitchFamily="34" charset="0"/>
              </a:rPr>
              <a:t>, Ik zend u de ​profeet​ ​Elia, voordat de grote en geduchte dag des </a:t>
            </a:r>
            <a:r>
              <a:rPr lang="nl-NL" i="1" cap="small" dirty="0" smtClean="0">
                <a:latin typeface="Verdana" panose="020B0604030504040204" pitchFamily="34" charset="0"/>
                <a:ea typeface="Verdana" panose="020B0604030504040204" pitchFamily="34" charset="0"/>
                <a:cs typeface="Verdana" panose="020B0604030504040204" pitchFamily="34" charset="0"/>
              </a:rPr>
              <a:t>Heren </a:t>
            </a:r>
            <a:r>
              <a:rPr lang="nl-NL" i="1" dirty="0" smtClean="0">
                <a:latin typeface="Verdana" panose="020B0604030504040204" pitchFamily="34" charset="0"/>
                <a:ea typeface="Verdana" panose="020B0604030504040204" pitchFamily="34" charset="0"/>
                <a:cs typeface="Verdana" panose="020B0604030504040204" pitchFamily="34" charset="0"/>
              </a:rPr>
              <a:t>komt.”</a:t>
            </a:r>
            <a:r>
              <a:rPr lang="nl-NL" i="1" dirty="0">
                <a:latin typeface="Verdana" panose="020B0604030504040204" pitchFamily="34" charset="0"/>
                <a:ea typeface="Verdana" panose="020B0604030504040204" pitchFamily="34" charset="0"/>
                <a:cs typeface="Verdana" panose="020B0604030504040204" pitchFamily="34" charset="0"/>
              </a:rPr>
              <a:t> </a:t>
            </a: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Profeet als een van de profeten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oproep tot bekering</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205937923"/>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66948642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24644"/>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​koning​ ​Herodes​ hoorde van Hem, want zijn naam was bekend geworden; en men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Want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hij, ​Herodes, had Johannes laten grijpen en geboeid gevangen gezet, ter wille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en onthoofdde hem in de ​gevangenis,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De terugkeer der ​apostelen​ – De eerste wonderbare spijziging</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​apostelen​ kwamen weder samen bij ​Jezus​ en berichtten Hem al wat zij gedaan en geleerd hadden.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en rust een weinig. Want er waren velen, die kwamen en gingen, en zij hadden zelfs geen tijd om te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het schip ging, zag Hij een grote schare en werd met ontferming over hen bewogen, omdat zij waren als schapen, die geen ​herder​ hebben, en Hij begon hun vele dingen te leren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07504" y="3934797"/>
            <a:ext cx="8928992" cy="92333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geweten (het morele bewustzijn) van Herodes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Antipas</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Hebr. </a:t>
            </a:r>
            <a:r>
              <a:rPr lang="he-IL" u="sng" dirty="0" smtClean="0">
                <a:latin typeface="Verdana" panose="020B0604030504040204" pitchFamily="34" charset="0"/>
                <a:ea typeface="Verdana" panose="020B0604030504040204" pitchFamily="34" charset="0"/>
              </a:rPr>
              <a:t>ַ</a:t>
            </a:r>
            <a:r>
              <a:rPr lang="he-IL" b="1" dirty="0" smtClean="0">
                <a:latin typeface="Verdana" panose="020B0604030504040204" pitchFamily="34" charset="0"/>
                <a:ea typeface="Verdana" panose="020B0604030504040204" pitchFamily="34" charset="0"/>
                <a:cs typeface="+mj-cs"/>
              </a:rPr>
              <a:t>מדָּע</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err="1" smtClean="0">
                <a:latin typeface="Verdana" panose="020B0604030504040204" pitchFamily="34" charset="0"/>
                <a:ea typeface="Verdana" panose="020B0604030504040204" pitchFamily="34" charset="0"/>
                <a:cs typeface="Verdana" panose="020B0604030504040204" pitchFamily="34" charset="0"/>
              </a:rPr>
              <a:t>madda</a:t>
            </a:r>
            <a:r>
              <a:rPr lang="nl-NL" dirty="0" smtClean="0">
                <a:latin typeface="Verdana" panose="020B0604030504040204" pitchFamily="34" charset="0"/>
                <a:ea typeface="Verdana" panose="020B0604030504040204" pitchFamily="34" charset="0"/>
                <a:cs typeface="Verdana" panose="020B0604030504040204" pitchFamily="34" charset="0"/>
              </a:rPr>
              <a:t>: gedachten </a:t>
            </a:r>
          </a:p>
          <a:p>
            <a:r>
              <a:rPr lang="nl-NL" dirty="0" smtClean="0">
                <a:latin typeface="Verdana" panose="020B0604030504040204" pitchFamily="34" charset="0"/>
                <a:ea typeface="Verdana" panose="020B0604030504040204" pitchFamily="34" charset="0"/>
                <a:cs typeface="Verdana" panose="020B0604030504040204" pitchFamily="34" charset="0"/>
              </a:rPr>
              <a:t>van  het </a:t>
            </a:r>
            <a:r>
              <a:rPr lang="nl-NL" dirty="0" err="1" smtClean="0">
                <a:latin typeface="Verdana" panose="020B0604030504040204" pitchFamily="34" charset="0"/>
                <a:ea typeface="Verdana" panose="020B0604030504040204" pitchFamily="34" charset="0"/>
                <a:cs typeface="Verdana" panose="020B0604030504040204" pitchFamily="34" charset="0"/>
              </a:rPr>
              <a:t>hebreeuwse</a:t>
            </a:r>
            <a:r>
              <a:rPr lang="nl-NL" dirty="0" smtClean="0">
                <a:latin typeface="Verdana" panose="020B0604030504040204" pitchFamily="34" charset="0"/>
                <a:ea typeface="Verdana" panose="020B0604030504040204" pitchFamily="34" charset="0"/>
                <a:cs typeface="Verdana" panose="020B0604030504040204" pitchFamily="34" charset="0"/>
              </a:rPr>
              <a:t> </a:t>
            </a:r>
            <a:r>
              <a:rPr lang="he-IL" b="1" dirty="0">
                <a:cs typeface="+mj-cs"/>
              </a:rPr>
              <a:t>ידע</a:t>
            </a:r>
            <a:r>
              <a:rPr lang="nl-NL" dirty="0" smtClean="0">
                <a:latin typeface="Verdana" panose="020B0604030504040204" pitchFamily="34" charset="0"/>
                <a:ea typeface="Verdana" panose="020B0604030504040204" pitchFamily="34" charset="0"/>
                <a:cs typeface="Verdana" panose="020B0604030504040204" pitchFamily="34" charset="0"/>
              </a:rPr>
              <a:t> </a:t>
            </a:r>
            <a:r>
              <a:rPr lang="nl-NL" dirty="0" err="1" smtClean="0">
                <a:latin typeface="Verdana" panose="020B0604030504040204" pitchFamily="34" charset="0"/>
                <a:ea typeface="Verdana" panose="020B0604030504040204" pitchFamily="34" charset="0"/>
                <a:cs typeface="Verdana" panose="020B0604030504040204" pitchFamily="34" charset="0"/>
              </a:rPr>
              <a:t>jada</a:t>
            </a:r>
            <a:r>
              <a:rPr lang="nl-NL" dirty="0" smtClean="0">
                <a:latin typeface="Verdana" panose="020B0604030504040204" pitchFamily="34" charset="0"/>
                <a:ea typeface="Verdana" panose="020B0604030504040204" pitchFamily="34" charset="0"/>
                <a:cs typeface="Verdana" panose="020B0604030504040204" pitchFamily="34" charset="0"/>
              </a:rPr>
              <a:t>: kennen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853960251"/>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85918182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07504" y="1196752"/>
            <a:ext cx="8928992" cy="52322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is geweten?</a:t>
            </a:r>
            <a:endParaRPr lang="nl-NL"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107504" y="1727240"/>
            <a:ext cx="8928000" cy="193899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Rom.2:14 “Wanneer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toch heidenen, die de wet niet hebben, van nature doen wat de wet gebiedt, dan zijn dezen, ofschoon zonder wet, zichzelf tot wet;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immers,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zij tonen, dat het werk der wet in hun ​harten​ geschreven is</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terwijl hun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geweten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medegetuigt</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en hun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gedachten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elkander onderling aanklagen of ook verontschuldigen,</a:t>
            </a:r>
          </a:p>
        </p:txBody>
      </p:sp>
      <p:sp>
        <p:nvSpPr>
          <p:cNvPr id="3" name="Rechthoek 2"/>
          <p:cNvSpPr/>
          <p:nvPr/>
        </p:nvSpPr>
        <p:spPr>
          <a:xfrm>
            <a:off x="107504" y="3678932"/>
            <a:ext cx="8928992"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Hebr.13:8 Bidt</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voor ons, want wij vertrouwen, dat wij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een goed geweten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hebben, daar wij in alle opzichten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 rechte weg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willen gaan.</a:t>
            </a:r>
          </a:p>
        </p:txBody>
      </p:sp>
      <p:graphicFrame>
        <p:nvGraphicFramePr>
          <p:cNvPr id="9" name="Tabel 8"/>
          <p:cNvGraphicFramePr>
            <a:graphicFrameLocks noGrp="1"/>
          </p:cNvGraphicFramePr>
          <p:nvPr>
            <p:extLst>
              <p:ext uri="{D42A27DB-BD31-4B8C-83A1-F6EECF244321}">
                <p14:modId xmlns:p14="http://schemas.microsoft.com/office/powerpoint/2010/main" val="2057440280"/>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4653136"/>
            <a:ext cx="9242426"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0195"/>
            <a:ext cx="909637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128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33300"/>
            <a:ext cx="9182100" cy="61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Tabel 15"/>
          <p:cNvGraphicFramePr>
            <a:graphicFrameLocks noGrp="1"/>
          </p:cNvGraphicFramePr>
          <p:nvPr>
            <p:extLst>
              <p:ext uri="{D42A27DB-BD31-4B8C-83A1-F6EECF244321}">
                <p14:modId xmlns:p14="http://schemas.microsoft.com/office/powerpoint/2010/main" val="2057440280"/>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467889774"/>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6709529"/>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:21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er een gelegen dag gekomen was en ​Herodes​ op zijn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geboortefeest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maaltijd aanrichtte voor zijn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hoogwaardigheids-bekleders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zijn legeroversten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deze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onthoofdde hem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in de ​gevangenis,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de ​apostelen​ kwamen weder samen bij ​Jezus​ en berichtten Hem al wat zij gedaan en geleerd hadden.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en rust een weinig. Want er waren velen, die kwamen en gingen, en zij hadden zelfs geen tijd om te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het schip ging, zag Hij een grote schare en werd met ontferming over hen bewogen, omdat zij waren als schapen, die geen ​herder​ hebben, en Hij begon hun vele dingen te leren.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reeds laat geworden was, kwamen zijn discipelen tot Hem en zeiden: De plaats (hier) is eenzaam en het is reeds laat.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Zend hen ​weg, dan kunnen zij naar de gehuchten en dorpen in de omtrek gaan om voedsel voor zich te kopen.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Hij antwoordde hun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Geeft gij hun te eten. En zij zeiden tot Hem: Zullen wij dan voor tweehonderd schellingen brood gaan kopen en hun te eten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Hoeveel broden hebt gij? Gaat eens zien! En toen zij het nagegaan hadden, zeiden zij: Vijf, en twee vissen.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droeg hun op, dat allen groepsgewijze moesten gaan zitten op het groene gras.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zitten in groepen van honderd en van vijftig.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nam de vijf broden en de twee vissen, zag op naar de hemel, sprak de ​zegen​ uit en brak de broden en gaf ze aan de discipelen, dat die ze hun zouden voorzetten, en de twee vissen verdeelde Hij onder allen.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aten allen en werden verzadigd.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raapten de brokken op, twaalf manden vol, en ook van de vissen.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die de broden gegeten hadden, waren vijfduizend man.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gaande over het </a:t>
            </a:r>
            <a:r>
              <a:rPr lang="nl-NL" sz="8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meer</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326" y="4941168"/>
            <a:ext cx="9072000" cy="64633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Lev.18:16 “De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schaamte van uws broeders vrouw zult gij niet ontbloten; het is de schaamte van uw broeder</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3" name="Rechthoek 2"/>
          <p:cNvSpPr/>
          <p:nvPr/>
        </p:nvSpPr>
        <p:spPr>
          <a:xfrm>
            <a:off x="-11112" y="5653697"/>
            <a:ext cx="9072000" cy="92333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Lev.20:21“Een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man die de vrouw van zijn broeder neemt – bloedschande is het; de schaamte van zijn broeder heeft hij ontbloot, kinderloos zullen zij zijn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680" y="-99392"/>
            <a:ext cx="22733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141" y="-98276"/>
            <a:ext cx="2401887"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 y="-99392"/>
            <a:ext cx="5475287" cy="39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Tabel 13"/>
          <p:cNvGraphicFramePr>
            <a:graphicFrameLocks noGrp="1"/>
          </p:cNvGraphicFramePr>
          <p:nvPr>
            <p:extLst>
              <p:ext uri="{D42A27DB-BD31-4B8C-83A1-F6EECF244321}">
                <p14:modId xmlns:p14="http://schemas.microsoft.com/office/powerpoint/2010/main" val="843850953"/>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De 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579608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ppt_x"/>
                                          </p:val>
                                        </p:tav>
                                        <p:tav tm="100000">
                                          <p:val>
                                            <p:strVal val="#ppt_x"/>
                                          </p:val>
                                        </p:tav>
                                      </p:tavLst>
                                    </p:anim>
                                    <p:anim calcmode="lin" valueType="num">
                                      <p:cBhvr additive="base">
                                        <p:cTn id="26"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additive="base">
                                        <p:cTn id="31" dur="500" fill="hold"/>
                                        <p:tgtEl>
                                          <p:spTgt spid="2053"/>
                                        </p:tgtEl>
                                        <p:attrNameLst>
                                          <p:attrName>ppt_x</p:attrName>
                                        </p:attrNameLst>
                                      </p:cBhvr>
                                      <p:tavLst>
                                        <p:tav tm="0">
                                          <p:val>
                                            <p:strVal val="#ppt_x"/>
                                          </p:val>
                                        </p:tav>
                                        <p:tav tm="100000">
                                          <p:val>
                                            <p:strVal val="#ppt_x"/>
                                          </p:val>
                                        </p:tav>
                                      </p:tavLst>
                                    </p:anim>
                                    <p:anim calcmode="lin" valueType="num">
                                      <p:cBhvr additive="base">
                                        <p:cTn id="3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632311"/>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​apostelen​ kwamen weder samen bij ​Jezus​ en berichtten Hem al wat zij gedaan en geleerd hadden.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rust een weinig</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Want er waren velen, die kwamen en gingen, en zij hadden zelfs geen tijd om te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het schip ging, zag Hij een grote schare en werd met ontferming over hen bewogen, omdat zij waren als schapen, die geen ​herder​ hebben, en Hij begon hun vele dingen te leren.</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reeds laat geworden was, kwamen zijn discipelen tot Hem en zeiden: De plaats (hier) is eenzaam en het is reeds laat.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Zend hen ​weg, dan kunnen zij naar de gehuchten en dorpen in de omtrek gaan om voedsel voor zich te kopen.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Hij antwoordde hun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Geeft gij hun te eten. En zij zeiden tot Hem: Zullen wij dan voor tweehonderd schellingen brood gaan kopen en hun te eten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Hoeveel broden hebt gij? Gaat eens zien! En toen zij het nagegaan hadden, zeiden zij: Vijf, en twee vissen.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droeg hun op, dat allen groepsgewijze moesten gaan zitten op het groene gras.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zitten in groepen van honderd en van vijftig.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nam de vijf broden en de twee vissen, zag op naar de hemel, sprak de ​zegen​ uit en brak de broden en gaf ze aan de discipelen, dat die ze hun zouden voorzetten, en de twee vissen verdeelde Hij onder allen.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aten allen en werden verzadigd.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raapten de brokken op, twaalf manden vol, en ook van de vissen.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die de broden gegeten hadden, waren vijfduizend man.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gaande over het meer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dwong Hij zijn discipelen in het schip te gaan en Hem vooruit te varen naar de overkant,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de vierde nachtwake tot hen, gaande over de zee; en Hij wilde hen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Genezing in </a:t>
            </a:r>
            <a:r>
              <a:rPr lang="nl-NL" sz="800" b="1"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136439087"/>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De 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De 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2996952"/>
            <a:ext cx="9394826"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328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632311"/>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de ​apostelen​ kwamen weder samen bij ​Jezus​ en berichtten Hem al wat zij gedaan en geleerd hadden.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Komt hier en gaat (met Mij) alleen naar een eenzame plaats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rust een weinig</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Want er waren velen, die kwamen en gingen, en zij hadden zelfs geen tijd om te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in het schip naar een eenzame plaats, alleen.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zagen hen wegvaren en velen letten erop, en zij liepen te voet uit al de steden daarheen en waren er vóór hen.</a:t>
            </a: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uit het schip ging, zag Hij een grote schare en werd met ontferming over hen bewogen, omdat zij waren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als schapen, die geen ​herder​ hebben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Hij begon hun vele dingen te leren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het reeds laat geworden was, kwamen zijn discipelen tot Hem en zeiden: De plaats (hier) is eenzaam en het is reeds laat.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Zend hen ​weg, dan kunnen zij naar de gehuchten en dorpen in de omtrek gaan om voedsel voor zich te kopen.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Hij antwoordde hun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Geeft gij hun te eten. En zij zeiden tot Hem: Zullen wij dan voor tweehonderd schellingen brood gaan kopen en hun te eten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Hoeveel broden hebt gij? Gaat eens zien! En toen zij het nagegaan hadden, zeiden zij: Vijf, en twee vissen.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droeg hun op, dat allen groepsgewijze moesten gaan zitten op het groene gras.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zitten in groepen van honderd en van vijftig.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nam de vijf broden en de twee vissen, zag op naar de hemel, sprak de ​zegen​ uit en brak de broden en gaf ze aan de discipelen, dat die ze hun zouden voorzetten, en de twee vissen verdeelde Hij onder allen.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aten allen en werden verzadigd.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raapten de brokken op, twaalf manden vol, en ook van de vissen.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die de broden gegeten hadden, waren vijfduizend man.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gaande over het meer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dwong Hij zijn discipelen in het schip te gaan en Hem vooruit te varen naar de overkant,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de vierde nachtwake tot hen, gaande over de zee; en Hij wilde hen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Genezing in </a:t>
            </a:r>
            <a:r>
              <a:rPr lang="nl-NL" sz="800" b="1"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327" y="3114834"/>
            <a:ext cx="9143673"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Schapen zonder herder</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2604" y="3604954"/>
            <a:ext cx="9143673"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is de taak </a:t>
            </a: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een goede  </a:t>
            </a: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herder?</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0096" y="4077072"/>
            <a:ext cx="9143673"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onderwijs</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352825332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De 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De 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9" name="Rechthoek 8"/>
          <p:cNvSpPr/>
          <p:nvPr/>
        </p:nvSpPr>
        <p:spPr>
          <a:xfrm>
            <a:off x="35496" y="4541058"/>
            <a:ext cx="9143673"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Wat gaf Jesjoea?</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35496" y="4973106"/>
            <a:ext cx="9143673"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onderwijs</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12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467544" y="1956208"/>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Aren plukken op </a:t>
            </a: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Sabbat</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72511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688000"/>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het reeds laat geworden was, kwamen zijn discipelen tot Hem en zeiden: De plaats (hier) is eenzaam en het is reeds laat.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Zend hen ​weg, dan kunnen zij naar de gehuchten en dorpen in de omtrek gaan om voedsel voor zich te kopen.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Maar Hij antwoordde hun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Geeft gij hun te eten. En zij zeiden tot Hem: Zullen wij dan voor tweehonderd schellingen brood gaan kopen en hun te eten geven?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Hoeveel broden hebt gij? Gaat eens zien! En toen zij het nagegaan hadden, zeiden zij: Vijf, en twee vissen.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droeg hun op, dat allen groepsgewijze moesten gaan zitten op het groene gras.</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gingen zitten in groepen van honderd en van vijftig.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41</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Hij nam de vijf broden en de twee vissen, zag op naar de hemel, sprak de ​zegen​ uit en brak de broden en gaf ze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aan de discipelen, dat die ze hun zouden voorzetten, en de twee vissen verdeelde Hij onder allen.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aten allen en werden verzadigd.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raapten de brokken op, twaalf manden vol, en ook van de vissen.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die de broden gegeten hadden, waren vijfduizend man.</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Jezus​ gaande over het meer</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dwong Hij zijn discipelen in het schip te gaan en Hem vooruit te varen naar de overkant, naar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de vierde nachtwake tot hen, gaande over de zee; en Hij wilde hen voorbijgaan.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rPr>
              <a:t>Genezing in </a:t>
            </a:r>
            <a:r>
              <a:rPr lang="nl-NL" sz="800" b="1"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a:t>
            </a:r>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231759625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58157879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55" t="-198" r="56" b="198"/>
          <a:stretch/>
        </p:blipFill>
        <p:spPr bwMode="auto">
          <a:xfrm>
            <a:off x="0" y="0"/>
            <a:ext cx="9137352"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198909"/>
            <a:ext cx="948055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el 10"/>
          <p:cNvGraphicFramePr>
            <a:graphicFrameLocks noGrp="1"/>
          </p:cNvGraphicFramePr>
          <p:nvPr>
            <p:extLst>
              <p:ext uri="{D42A27DB-BD31-4B8C-83A1-F6EECF244321}">
                <p14:modId xmlns:p14="http://schemas.microsoft.com/office/powerpoint/2010/main" val="2407450969"/>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201209503"/>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688000"/>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terstond dwong Hij zijn discipelen in het schip te gaan en Hem vooruit te varen naar de overkant, naar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kwam Hij omstreeks de vierde nachtwake tot hen, gaande over de zee; en Hij wilde hen voorbijgaan.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 3"/>
          <p:cNvGraphicFramePr>
            <a:graphicFrameLocks noGrp="1"/>
          </p:cNvGraphicFramePr>
          <p:nvPr>
            <p:extLst>
              <p:ext uri="{D42A27DB-BD31-4B8C-83A1-F6EECF244321}">
                <p14:modId xmlns:p14="http://schemas.microsoft.com/office/powerpoint/2010/main" val="4008914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077512551"/>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evening ship lake galilee wind waves"/>
          <p:cNvPicPr>
            <a:picLocks noChangeAspect="1" noChangeArrowheads="1"/>
          </p:cNvPicPr>
          <p:nvPr/>
        </p:nvPicPr>
        <p:blipFill rotWithShape="1">
          <a:blip r:embed="rId3">
            <a:extLst>
              <a:ext uri="{28A0092B-C50C-407E-A947-70E740481C1C}">
                <a14:useLocalDpi xmlns:a14="http://schemas.microsoft.com/office/drawing/2010/main" val="0"/>
              </a:ext>
            </a:extLst>
          </a:blip>
          <a:srcRect t="17879"/>
          <a:stretch/>
        </p:blipFill>
        <p:spPr bwMode="auto">
          <a:xfrm>
            <a:off x="-36512" y="0"/>
            <a:ext cx="9191795" cy="566124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11283" y="5014917"/>
            <a:ext cx="9144000" cy="707886"/>
          </a:xfrm>
          <a:prstGeom prst="rect">
            <a:avLst/>
          </a:prstGeom>
          <a:noFill/>
          <a:ln>
            <a:noFill/>
          </a:ln>
        </p:spPr>
        <p:txBody>
          <a:bodyPr wrap="square">
            <a:spAutoFit/>
          </a:bodyPr>
          <a:lstStyle/>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114013246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242407765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24644"/>
          </a:xfrm>
          <a:prstGeom prst="rect">
            <a:avLst/>
          </a:prstGeom>
          <a:solidFill>
            <a:schemeClr val="tx1"/>
          </a:solidFill>
        </p:spPr>
        <p:txBody>
          <a:bodyPr wrap="square">
            <a:spAutoFit/>
          </a:bodyPr>
          <a:lstStyle/>
          <a:p>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45</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terstond dwong Hij zijn discipelen in het schip te gaan en Hem vooruit te varen naar de overkant, naar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Betsaïda</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46</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47</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48</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de vierde nachtwake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tot hen, gaande over de zee; en Hij wilde hen voorbijgaan.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49</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spook</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was en zij schreeuwden luid.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50</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tot hen: Houdt moed, Ik ben het,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weest niet bevreesd</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51</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52</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b="1" dirty="0" err="1">
                <a:solidFill>
                  <a:prstClr val="white"/>
                </a:solidFill>
                <a:latin typeface="Verdana" panose="020B0604030504040204" pitchFamily="34" charset="0"/>
                <a:ea typeface="Verdana" panose="020B0604030504040204" pitchFamily="34" charset="0"/>
                <a:cs typeface="Verdana" panose="020B0604030504040204" pitchFamily="34" charset="0"/>
              </a:rPr>
              <a:t>Gennesaret</a:t>
            </a:r>
            <a:endParaRPr lang="nl-NL" sz="8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overgestoken zijnde naar het land, kwamen zij in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kstvak 1"/>
          <p:cNvSpPr txBox="1"/>
          <p:nvPr/>
        </p:nvSpPr>
        <p:spPr>
          <a:xfrm>
            <a:off x="287928" y="4797224"/>
            <a:ext cx="3636000" cy="648000"/>
          </a:xfrm>
          <a:prstGeom prst="wedgeRectCallout">
            <a:avLst>
              <a:gd name="adj1" fmla="val -421"/>
              <a:gd name="adj2" fmla="val -453219"/>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Tussen 3.00 en 6.00 uur</a:t>
            </a:r>
            <a:endParaRPr lang="nl-NL"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1707637301"/>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9" name="Tekstvak 8"/>
          <p:cNvSpPr txBox="1"/>
          <p:nvPr/>
        </p:nvSpPr>
        <p:spPr>
          <a:xfrm>
            <a:off x="5076056" y="4005064"/>
            <a:ext cx="396044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1</a:t>
            </a:r>
            <a:r>
              <a:rPr lang="nl-NL" b="1"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NW: 18.00-21.00 uur</a:t>
            </a:r>
          </a:p>
          <a:p>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2</a:t>
            </a:r>
            <a:r>
              <a:rPr lang="nl-NL" b="1"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NW: 21.00-24.00 uur</a:t>
            </a:r>
          </a:p>
          <a:p>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3</a:t>
            </a:r>
            <a:r>
              <a:rPr lang="nl-NL" b="1"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NW: 24.00-3.00 uur</a:t>
            </a:r>
          </a:p>
          <a:p>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4</a:t>
            </a:r>
            <a:r>
              <a:rPr lang="nl-NL" b="1"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e</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NW: 3.00-6.00 uur</a:t>
            </a:r>
            <a:endParaRPr lang="nl-NL"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21472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24644"/>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terstond dwong Hij zijn discipelen in het schip te gaan en Hem vooruit te varen naar de overkant, naar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de vierde nachtwake tot hen,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gaande over de zee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wilde hen voorbijgaan.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 3"/>
          <p:cNvGraphicFramePr>
            <a:graphicFrameLocks noGrp="1"/>
          </p:cNvGraphicFramePr>
          <p:nvPr>
            <p:extLst>
              <p:ext uri="{D42A27DB-BD31-4B8C-83A1-F6EECF244321}">
                <p14:modId xmlns:p14="http://schemas.microsoft.com/office/powerpoint/2010/main" val="3049367035"/>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8" name="Rechthoek 7"/>
          <p:cNvSpPr/>
          <p:nvPr/>
        </p:nvSpPr>
        <p:spPr>
          <a:xfrm>
            <a:off x="1682538" y="4365104"/>
            <a:ext cx="5913798" cy="1015663"/>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Lopen op water</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Komen we dit tegen in Tenach?</a:t>
            </a: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Hoe zagen de discipelen hier tegenaan?</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7281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24644"/>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terstond dwong Hij zijn discipelen in het schip te gaan en Hem vooruit te varen naar de overkant, naar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de vierde nachtwake tot hen,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gaande over de zee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wilde hen voorbijgaan.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 3"/>
          <p:cNvGraphicFramePr>
            <a:graphicFrameLocks noGrp="1"/>
          </p:cNvGraphicFramePr>
          <p:nvPr>
            <p:extLst>
              <p:ext uri="{D42A27DB-BD31-4B8C-83A1-F6EECF244321}">
                <p14:modId xmlns:p14="http://schemas.microsoft.com/office/powerpoint/2010/main" val="3295142449"/>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0" y="3933056"/>
            <a:ext cx="5220000" cy="1008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Gen.7:18 “</a:t>
            </a:r>
            <a:r>
              <a:rPr lang="nl-NL" i="1" dirty="0" smtClean="0">
                <a:latin typeface="Verdana" panose="020B0604030504040204" pitchFamily="34" charset="0"/>
                <a:ea typeface="Verdana" panose="020B0604030504040204" pitchFamily="34" charset="0"/>
                <a:cs typeface="Verdana" panose="020B0604030504040204" pitchFamily="34" charset="0"/>
              </a:rPr>
              <a:t>Toen </a:t>
            </a:r>
            <a:r>
              <a:rPr lang="nl-NL" i="1" dirty="0">
                <a:latin typeface="Verdana" panose="020B0604030504040204" pitchFamily="34" charset="0"/>
                <a:ea typeface="Verdana" panose="020B0604030504040204" pitchFamily="34" charset="0"/>
                <a:cs typeface="Verdana" panose="020B0604030504040204" pitchFamily="34" charset="0"/>
              </a:rPr>
              <a:t>de wateren zeer toenamen </a:t>
            </a:r>
            <a:endParaRPr lang="nl-NL" i="1" dirty="0" smtClean="0">
              <a:latin typeface="Verdana" panose="020B0604030504040204" pitchFamily="34" charset="0"/>
              <a:ea typeface="Verdana" panose="020B0604030504040204" pitchFamily="34" charset="0"/>
              <a:cs typeface="Verdana" panose="020B0604030504040204" pitchFamily="34" charset="0"/>
            </a:endParaRPr>
          </a:p>
          <a:p>
            <a:r>
              <a:rPr lang="nl-NL" i="1" dirty="0" smtClean="0">
                <a:latin typeface="Verdana" panose="020B0604030504040204" pitchFamily="34" charset="0"/>
                <a:ea typeface="Verdana" panose="020B0604030504040204" pitchFamily="34" charset="0"/>
                <a:cs typeface="Verdana" panose="020B0604030504040204" pitchFamily="34" charset="0"/>
              </a:rPr>
              <a:t>en </a:t>
            </a:r>
            <a:r>
              <a:rPr lang="nl-NL" i="1" dirty="0">
                <a:latin typeface="Verdana" panose="020B0604030504040204" pitchFamily="34" charset="0"/>
                <a:ea typeface="Verdana" panose="020B0604030504040204" pitchFamily="34" charset="0"/>
                <a:cs typeface="Verdana" panose="020B0604030504040204" pitchFamily="34" charset="0"/>
              </a:rPr>
              <a:t>sterk wiesen boven de aarde, </a:t>
            </a:r>
            <a:endParaRPr lang="nl-NL" i="1" dirty="0" smtClean="0">
              <a:latin typeface="Verdana" panose="020B0604030504040204" pitchFamily="34" charset="0"/>
              <a:ea typeface="Verdana" panose="020B0604030504040204" pitchFamily="34" charset="0"/>
              <a:cs typeface="Verdana" panose="020B0604030504040204" pitchFamily="34" charset="0"/>
            </a:endParaRPr>
          </a:p>
          <a:p>
            <a:r>
              <a:rPr lang="nl-NL" b="1" i="1" dirty="0" smtClean="0">
                <a:latin typeface="Verdana" panose="020B0604030504040204" pitchFamily="34" charset="0"/>
                <a:ea typeface="Verdana" panose="020B0604030504040204" pitchFamily="34" charset="0"/>
                <a:cs typeface="Verdana" panose="020B0604030504040204" pitchFamily="34" charset="0"/>
              </a:rPr>
              <a:t>dreef </a:t>
            </a:r>
            <a:r>
              <a:rPr lang="nl-NL" b="1" i="1" dirty="0">
                <a:latin typeface="Verdana" panose="020B0604030504040204" pitchFamily="34" charset="0"/>
                <a:ea typeface="Verdana" panose="020B0604030504040204" pitchFamily="34" charset="0"/>
                <a:cs typeface="Verdana" panose="020B0604030504040204" pitchFamily="34" charset="0"/>
              </a:rPr>
              <a:t>de ark op de wateren</a:t>
            </a:r>
            <a:r>
              <a:rPr lang="nl-NL" i="1" dirty="0" smtClean="0">
                <a:latin typeface="Verdana" panose="020B0604030504040204" pitchFamily="34" charset="0"/>
                <a:ea typeface="Verdana" panose="020B0604030504040204" pitchFamily="34" charset="0"/>
                <a:cs typeface="Verdana" panose="020B0604030504040204" pitchFamily="34" charset="0"/>
              </a:rPr>
              <a:t>.”</a:t>
            </a: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283577" y="4953362"/>
            <a:ext cx="6575839"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Nergens anders in de Bijbel wordt dit werkwoord </a:t>
            </a:r>
          </a:p>
          <a:p>
            <a:pPr algn="ctr"/>
            <a:r>
              <a:rPr lang="nl-NL" sz="2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voor het varen van een schip gebruikt!</a:t>
            </a:r>
            <a:endParaRPr lang="nl-NL"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629" y="3795563"/>
            <a:ext cx="4035639"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235" y="2974454"/>
            <a:ext cx="170021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399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additive="base">
                                        <p:cTn id="19" dur="500" fill="hold"/>
                                        <p:tgtEl>
                                          <p:spTgt spid="6147"/>
                                        </p:tgtEl>
                                        <p:attrNameLst>
                                          <p:attrName>ppt_x</p:attrName>
                                        </p:attrNameLst>
                                      </p:cBhvr>
                                      <p:tavLst>
                                        <p:tav tm="0">
                                          <p:val>
                                            <p:strVal val="#ppt_x"/>
                                          </p:val>
                                        </p:tav>
                                        <p:tav tm="100000">
                                          <p:val>
                                            <p:strVal val="#ppt_x"/>
                                          </p:val>
                                        </p:tav>
                                      </p:tavLst>
                                    </p:anim>
                                    <p:anim calcmode="lin" valueType="num">
                                      <p:cBhvr additive="base">
                                        <p:cTn id="20"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5724644"/>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terstond dwong Hij zijn discipelen in het schip te gaan en Hem vooruit te varen naar de overkant, naar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de vierde nachtwake tot hen,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gaande over de zee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wilde hen voorbijgaan.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bovenmate ontsteld,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 maar hun ​hart​ was verhard.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 3"/>
          <p:cNvGraphicFramePr>
            <a:graphicFrameLocks noGrp="1"/>
          </p:cNvGraphicFramePr>
          <p:nvPr>
            <p:extLst>
              <p:ext uri="{D42A27DB-BD31-4B8C-83A1-F6EECF244321}">
                <p14:modId xmlns:p14="http://schemas.microsoft.com/office/powerpoint/2010/main" val="1433204005"/>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9" name="Rechthoek 8"/>
          <p:cNvSpPr/>
          <p:nvPr/>
        </p:nvSpPr>
        <p:spPr>
          <a:xfrm>
            <a:off x="3300322" y="1340768"/>
            <a:ext cx="5814392" cy="64633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n-US"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Genesis </a:t>
            </a:r>
            <a:r>
              <a:rPr lang="en-US"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Rabbah</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1:2 </a:t>
            </a:r>
            <a:endPar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n-US"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Roeach</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Elohim is de </a:t>
            </a:r>
            <a:r>
              <a:rPr lang="en-US"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geest</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van de </a:t>
            </a:r>
            <a:r>
              <a:rPr lang="en-US"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Messias</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99392"/>
            <a:ext cx="9412288"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882231"/>
            <a:ext cx="94122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899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additive="base">
                                        <p:cTn id="19" dur="500" fill="hold"/>
                                        <p:tgtEl>
                                          <p:spTgt spid="5123"/>
                                        </p:tgtEl>
                                        <p:attrNameLst>
                                          <p:attrName>ppt_x</p:attrName>
                                        </p:attrNameLst>
                                      </p:cBhvr>
                                      <p:tavLst>
                                        <p:tav tm="0">
                                          <p:val>
                                            <p:strVal val="#ppt_x"/>
                                          </p:val>
                                        </p:tav>
                                        <p:tav tm="100000">
                                          <p:val>
                                            <p:strVal val="#ppt_x"/>
                                          </p:val>
                                        </p:tav>
                                      </p:tavLst>
                                    </p:anim>
                                    <p:anim calcmode="lin" valueType="num">
                                      <p:cBhvr additive="base">
                                        <p:cTn id="20"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6001643"/>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45</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terstond dwong Hij zijn discipelen in het schip te gaan en Hem vooruit te varen naar de overkant, naar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Betsaïda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terwijl Hij zelf de schare wegzond.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afscheid van hen genomen had, ging Hij naar de berg om te ​bidden.</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bij het vallen van de avond was het schip midden op de zee, en Hij was alleen aan land.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Hij zag, dat zij zich aftobden om vooruit te komen bij het varen – want zij hadden de wind tegen – kwam Hij omstreeks de vierde nachtwake tot hen, gaande over de zee; en Hij wilde hen voorbijgaan.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Toen zij Hem over de zee zagen gaan, meenden zij, dat het een spook was en zij schreeuwden luid.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allen zagen zij Hem en werden verbijsterd. Maar terstond sprak Hij met hen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Houdt moed, Ik ben het, weest niet bevreesd!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klom bij hen in het schip en de wind ging liggen. En zij waren innerlijk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bovenmate ontsteld,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want zij waren bij de broden niet tot inzicht gekomen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hun ​hart​ was verhard.</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in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de kwast van zijn ​kleed​ mochten aanraken. En allen, die Hem aanraakten, werden gezond.</a:t>
            </a: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 3"/>
          <p:cNvGraphicFramePr>
            <a:graphicFrameLocks noGrp="1"/>
          </p:cNvGraphicFramePr>
          <p:nvPr>
            <p:extLst>
              <p:ext uri="{D42A27DB-BD31-4B8C-83A1-F6EECF244321}">
                <p14:modId xmlns:p14="http://schemas.microsoft.com/office/powerpoint/2010/main" val="230158437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
        <p:nvSpPr>
          <p:cNvPr id="2" name="Rechthoek 1"/>
          <p:cNvSpPr/>
          <p:nvPr/>
        </p:nvSpPr>
        <p:spPr>
          <a:xfrm>
            <a:off x="1619672" y="4941168"/>
            <a:ext cx="6208751" cy="828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Matth.14:33</a:t>
            </a:r>
          </a:p>
          <a:p>
            <a:pPr algn="ct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 “Waarlijk</a:t>
            </a:r>
            <a:r>
              <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rPr>
              <a:t>, Gij zijt Gods Zoon</a:t>
            </a: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107504" y="4149080"/>
            <a:ext cx="9003811" cy="70788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het parallelverhaal van Mattheüs loopt Petrus ook over het water</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het Evangelie van Marcus/Petrus lezen we hier niets over.  </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137303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148596789"/>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pic>
        <p:nvPicPr>
          <p:cNvPr id="7170" name="Picture 2" descr="4Q246 –  4Q Apocryphon of Daniel"/>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6512" y="-27384"/>
            <a:ext cx="9172506" cy="576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2304718" y="4801468"/>
            <a:ext cx="4572000" cy="4001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Dode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zeerollen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Fragment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4Q246</a:t>
            </a:r>
            <a:endParaRPr lang="nl-NL" sz="20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2286000" y="2413338"/>
            <a:ext cx="4572000" cy="230832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”Hij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zal de Zoon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God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genoemd worden, zij zullen hem de Zoon van de Allerhoogste noemen ... Hij zal de aarde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oordelen in gerechtigheid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elk volk zal voor hem buigen ... met Gods hulp Hij zal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oorlog voeren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 [God] zal alle volken in zijn macht geven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82396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0" name="Tijdelijke aanduiding voor inhoud 2"/>
          <p:cNvSpPr txBox="1">
            <a:spLocks/>
          </p:cNvSpPr>
          <p:nvPr/>
        </p:nvSpPr>
        <p:spPr>
          <a:xfrm>
            <a:off x="3203848" y="1196752"/>
            <a:ext cx="5719314" cy="379313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905181"/>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2739211"/>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kwamen zij in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slechts de kwast van zijn ​kleed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mochten aanraken. En allen, die Hem aanraakten, werden gezond.</a:t>
            </a: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170" name="Picture 2" descr="nazareth-map"/>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23" y="2529248"/>
            <a:ext cx="6263998" cy="313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6274792" y="2276871"/>
            <a:ext cx="2880000" cy="341632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39</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Dat zal u dan tot een gedenkkwast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tsitsit</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zijn; als gij daarnaar ziet, dan zult gij al de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geboden des HEREN [</a:t>
            </a:r>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mitswot</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JHWH] gedenken en die volbrengen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zonder uw ​hart​ of uw ogen te volgen </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acharé</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lewanèchèm</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we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acharé</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énèchèm</a:t>
            </a:r>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 Num.15</a:t>
            </a:r>
            <a:endParaRPr lang="nl-NL" dirty="0"/>
          </a:p>
        </p:txBody>
      </p:sp>
      <p:graphicFrame>
        <p:nvGraphicFramePr>
          <p:cNvPr id="6" name="Tabel 5"/>
          <p:cNvGraphicFramePr>
            <a:graphicFrameLocks noGrp="1"/>
          </p:cNvGraphicFramePr>
          <p:nvPr>
            <p:extLst>
              <p:ext uri="{D42A27DB-BD31-4B8C-83A1-F6EECF244321}">
                <p14:modId xmlns:p14="http://schemas.microsoft.com/office/powerpoint/2010/main" val="286812818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53-56</a:t>
                      </a:r>
                    </a:p>
                    <a:p>
                      <a:pPr algn="ctr"/>
                      <a:r>
                        <a:rPr lang="nl-NL" sz="1000" dirty="0" err="1" smtClean="0">
                          <a:solidFill>
                            <a:schemeClr val="bg1"/>
                          </a:solidFill>
                        </a:rPr>
                        <a:t>Gennesaret</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781685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2739211"/>
          </a:xfrm>
          <a:prstGeom prst="rect">
            <a:avLst/>
          </a:prstGeom>
          <a:solidFill>
            <a:schemeClr val="tx1"/>
          </a:solidFill>
        </p:spPr>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in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de kwast van zijn ​kleed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mochten aanraken. En allen, die Hem aanraakten, werden gezond.</a:t>
            </a:r>
          </a:p>
          <a:p>
            <a:endPar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1907703" y="2708920"/>
            <a:ext cx="7236623" cy="132343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Mal.4:2 Maar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voor u, die mijn naam vreest, zal de zon der ​gerechtigheid​ opgaan,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en er zal genezing zijn onder haar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vleugelen [</a:t>
            </a:r>
            <a:r>
              <a:rPr lang="he-IL" sz="2000" dirty="0"/>
              <a:t>וּמַרְפֵּא, בִּכְנָפֶיהָ</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oemarpé</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bichnafeha</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172" name="Picture 4" descr="Afbeeldingsresultaat voor wing of tall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 y="2711827"/>
            <a:ext cx="1938337" cy="2914650"/>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1907704" y="4060229"/>
            <a:ext cx="7236623" cy="144655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Num.15:38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2000" cap="smal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Here</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nu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tot Mozes: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38</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Spreek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tot de Israëlieten en zeg tot hen, dat zij zich gedenkkwasten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he-IL" sz="2400" b="1" dirty="0">
                <a:cs typeface="+mj-cs"/>
              </a:rPr>
              <a:t>זָכַר</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zachar</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maken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aan de hoeken van hun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klederen[</a:t>
            </a:r>
            <a:r>
              <a:rPr lang="he-IL" sz="2400" b="1" dirty="0">
                <a:cs typeface="+mj-cs"/>
              </a:rPr>
              <a:t>צִיצִת עַל-כַּנְפֵי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tsitsit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al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kanafé</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3724610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53-56</a:t>
                      </a:r>
                    </a:p>
                    <a:p>
                      <a:pPr algn="ctr"/>
                      <a:r>
                        <a:rPr lang="nl-NL" sz="1000" dirty="0" err="1" smtClean="0">
                          <a:solidFill>
                            <a:schemeClr val="bg1"/>
                          </a:solidFill>
                        </a:rPr>
                        <a:t>Gennesaret</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4293938911"/>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2862322"/>
          </a:xfrm>
          <a:prstGeom prst="rect">
            <a:avLst/>
          </a:prstGeom>
          <a:solidFill>
            <a:schemeClr val="tx1"/>
          </a:solidFill>
        </p:spPr>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in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de kwast van zijn ​kleed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mochten aanraken. En allen, die Hem aanraakten, werden gezond.</a:t>
            </a: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33724610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53-56</a:t>
                      </a:r>
                    </a:p>
                    <a:p>
                      <a:pPr algn="ctr"/>
                      <a:r>
                        <a:rPr lang="nl-NL" sz="1000" dirty="0" err="1" smtClean="0">
                          <a:solidFill>
                            <a:schemeClr val="bg1"/>
                          </a:solidFill>
                        </a:rPr>
                        <a:t>Gennesaret</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2708920"/>
            <a:ext cx="9450388"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11112" y="5013175"/>
            <a:ext cx="9144000" cy="6840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Er is dus een verband tussen gezondheid en Torah</a:t>
            </a:r>
            <a:endParaRPr lang="nl-NL"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32403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27" y="-27384"/>
            <a:ext cx="9144000" cy="2862322"/>
          </a:xfrm>
          <a:prstGeom prst="rect">
            <a:avLst/>
          </a:prstGeom>
          <a:solidFill>
            <a:schemeClr val="tx1"/>
          </a:solidFill>
        </p:spPr>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53</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overgestoken zijnde naar het land, kwamen zij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in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Gennesaret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legden daar 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zij van boord gingen, herkenden de mensen Hem terstond,</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zij liepen die gehele streek af en begonnen degenen, die ernstig ongesteld waren, op matrassen rond te dragen naar de plaats, waar zij hoorden dat Hij was.</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waar Hij ook kwam in dorpen of steden of gehuchten, daar legden zij de zieken op de markten en smeekten Hem, dat zij slechts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de kwast van zijn ​kleed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mochten aanraken. En allen, die Hem aanraakten, werden gezond.</a:t>
            </a: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el 6"/>
          <p:cNvGraphicFramePr>
            <a:graphicFrameLocks noGrp="1"/>
          </p:cNvGraphicFramePr>
          <p:nvPr>
            <p:extLst>
              <p:ext uri="{D42A27DB-BD31-4B8C-83A1-F6EECF244321}">
                <p14:modId xmlns:p14="http://schemas.microsoft.com/office/powerpoint/2010/main" val="2779622518"/>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53-56</a:t>
                      </a:r>
                    </a:p>
                    <a:p>
                      <a:pPr algn="ctr"/>
                      <a:r>
                        <a:rPr lang="nl-NL" sz="1000" dirty="0" err="1" smtClean="0">
                          <a:solidFill>
                            <a:schemeClr val="bg1"/>
                          </a:solidFill>
                        </a:rPr>
                        <a:t>Gennesaret</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2979390"/>
            <a:ext cx="89011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377806"/>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32194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el 4"/>
          <p:cNvGraphicFramePr>
            <a:graphicFrameLocks noGrp="1"/>
          </p:cNvGraphicFramePr>
          <p:nvPr>
            <p:extLst>
              <p:ext uri="{D42A27DB-BD31-4B8C-83A1-F6EECF244321}">
                <p14:modId xmlns:p14="http://schemas.microsoft.com/office/powerpoint/2010/main" val="337246106"/>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1-6</a:t>
                      </a:r>
                    </a:p>
                    <a:p>
                      <a:pPr algn="ctr"/>
                      <a:r>
                        <a:rPr lang="nl-NL" sz="1000" dirty="0" smtClean="0">
                          <a:solidFill>
                            <a:schemeClr val="bg1"/>
                          </a:solidFill>
                        </a:rPr>
                        <a:t>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7-13</a:t>
                      </a:r>
                    </a:p>
                    <a:p>
                      <a:pPr algn="ctr"/>
                      <a:r>
                        <a:rPr lang="nl-NL" sz="1000" dirty="0" smtClean="0">
                          <a:solidFill>
                            <a:schemeClr val="bg1"/>
                          </a:solidFill>
                        </a:rPr>
                        <a:t>Uitzending</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14-20</a:t>
                      </a:r>
                    </a:p>
                    <a:p>
                      <a:pPr algn="ctr"/>
                      <a:r>
                        <a:rPr lang="nl-NL" sz="1000" dirty="0" smtClean="0">
                          <a:solidFill>
                            <a:schemeClr val="bg1"/>
                          </a:solidFill>
                        </a:rPr>
                        <a:t>Johannes</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21-29</a:t>
                      </a:r>
                    </a:p>
                    <a:p>
                      <a:pPr algn="ctr"/>
                      <a:r>
                        <a:rPr lang="nl-NL" sz="1000" dirty="0" smtClean="0">
                          <a:solidFill>
                            <a:schemeClr val="bg1"/>
                          </a:solidFill>
                        </a:rPr>
                        <a:t>Moord</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30-34</a:t>
                      </a:r>
                    </a:p>
                    <a:p>
                      <a:pPr algn="ctr"/>
                      <a:r>
                        <a:rPr lang="nl-NL" sz="1000" dirty="0" smtClean="0">
                          <a:solidFill>
                            <a:schemeClr val="bg1"/>
                          </a:solidFill>
                        </a:rPr>
                        <a:t>Terugkeer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35-44</a:t>
                      </a:r>
                    </a:p>
                    <a:p>
                      <a:pPr algn="ctr"/>
                      <a:r>
                        <a:rPr lang="nl-NL" sz="1000" dirty="0" smtClean="0">
                          <a:solidFill>
                            <a:schemeClr val="bg1"/>
                          </a:solidFill>
                        </a:rPr>
                        <a:t>Massamaaltijd</a:t>
                      </a: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45-52</a:t>
                      </a:r>
                    </a:p>
                    <a:p>
                      <a:pPr algn="ctr"/>
                      <a:r>
                        <a:rPr lang="nl-NL" sz="1000" dirty="0" smtClean="0">
                          <a:solidFill>
                            <a:schemeClr val="bg1"/>
                          </a:solidFill>
                        </a:rPr>
                        <a:t>Over</a:t>
                      </a:r>
                      <a:r>
                        <a:rPr lang="nl-NL" sz="1000" baseline="0" dirty="0" smtClean="0">
                          <a:solidFill>
                            <a:schemeClr val="bg1"/>
                          </a:solidFill>
                        </a:rPr>
                        <a:t> het water</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bg1"/>
                          </a:solidFill>
                        </a:rPr>
                        <a:t>53-56</a:t>
                      </a:r>
                    </a:p>
                    <a:p>
                      <a:pPr algn="ctr"/>
                      <a:r>
                        <a:rPr lang="nl-NL" sz="1000" dirty="0" err="1" smtClean="0">
                          <a:solidFill>
                            <a:schemeClr val="bg1"/>
                          </a:solidFill>
                        </a:rPr>
                        <a:t>Gennesaret</a:t>
                      </a:r>
                      <a:endParaRPr lang="nl-NL" sz="1000" dirty="0">
                        <a:solidFill>
                          <a:schemeClr val="bg1"/>
                        </a:solidFill>
                      </a:endParaRPr>
                    </a:p>
                  </a:txBody>
                  <a:tcPr>
                    <a:cell3D prstMaterial="dkEdge">
                      <a:bevel w="25400" h="25400" prst="angle"/>
                      <a:lightRig rig="flood" dir="t"/>
                    </a:cell3D>
                    <a:solidFill>
                      <a:srgbClr val="220B00"/>
                    </a:solidFill>
                  </a:tcPr>
                </a:tc>
                <a:tc>
                  <a:txBody>
                    <a:bodyPr/>
                    <a:lstStyle/>
                    <a:p>
                      <a:pPr algn="ct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32200512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590592"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rot="21038725">
            <a:off x="1784882" y="3498055"/>
            <a:ext cx="7020000" cy="1200329"/>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nl-NL" sz="2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Gelijkenissen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289863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2606816" y="1917248"/>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kstvak 21"/>
          <p:cNvSpPr txBox="1"/>
          <p:nvPr/>
        </p:nvSpPr>
        <p:spPr>
          <a:xfrm rot="21038725">
            <a:off x="1784882" y="3682721"/>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Openbaringen 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893431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219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Tijdelijke aanduiding voor inhoud 2"/>
          <p:cNvSpPr txBox="1">
            <a:spLocks noChangeAspect="1"/>
          </p:cNvSpPr>
          <p:nvPr/>
        </p:nvSpPr>
        <p:spPr>
          <a:xfrm>
            <a:off x="1547664" y="1940414"/>
            <a:ext cx="5709600" cy="3744000"/>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2000" b="1" i="1" dirty="0" err="1">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1"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vak 20"/>
          <p:cNvSpPr txBox="1"/>
          <p:nvPr/>
        </p:nvSpPr>
        <p:spPr>
          <a:xfrm rot="21038725">
            <a:off x="1208483" y="4913319"/>
            <a:ext cx="7020000" cy="830997"/>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De leer </a:t>
            </a:r>
            <a:r>
              <a:rPr lang="nl-NL" sz="2400" b="1" dirty="0" smtClean="0">
                <a:latin typeface="Verdana" panose="020B0604030504040204" pitchFamily="34" charset="0"/>
                <a:ea typeface="Verdana" panose="020B0604030504040204" pitchFamily="34" charset="0"/>
                <a:cs typeface="Verdana" panose="020B0604030504040204" pitchFamily="34" charset="0"/>
              </a:rPr>
              <a:t>van het Koninkrijk</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9786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7" y="-27384"/>
            <a:ext cx="9144000" cy="5688000"/>
          </a:xfrm>
          <a:prstGeom prst="rect">
            <a:avLst/>
          </a:prstGeom>
          <a:solidFill>
            <a:schemeClr val="tx1"/>
          </a:solidFill>
        </p:spPr>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6 </a:t>
            </a:r>
          </a:p>
          <a:p>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Hij vertrok vandaar en kwam in zijn vaderstad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zijn discipelen volgden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toen de ​sabbat​ aangebroken was, begon Hij te leren in de ​synagoge. En zeer velen van die Hem hoorden, stonden versteld en zeiden: Waar heeft Hij deze dingen vandaan en wat is dat voor een wijsheid, die Hem gegeven is? En zulke krachten, als door zijn handen geschieden?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Is dit niet de timmerman, de zoon van ​Maria, en de broeder van ​Jakobus​ en Jozef en Judas en Simon? En behoren zijn zusters hier niet bij ons? En zij namen aanstoot aan Hem.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​Jezus​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Een ​profeet​ is alleen in zijn vaderstad en onder zijn verwanten en in zijn huis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ongeëerd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kon daar geen enkele kracht doen; alleen genas Hij enige zieken door handoplegging.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En Hij verwonderde Zich over hun ongeloof.</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6b</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de omliggende dorpen rond en leerde.</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riep de twaalven tot Zich en begon hen uit te zenden, twee aan twee, en gaf hun macht over de onreine geesten.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gebood hun niets mede te nemen voor onderweg, dan alleen een staf; geen brood, geen reiszak, geen ​geld​ in de ​gordel,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maar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wèl</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​sandalen​ aan de voeten te dragen en: trekt niet twee hemden 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Als gij eenmaal ergens een huis zijt binnengegaan, blijft daar dan, totdat gij vandaar vertrekt.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indien een plaats u niet ontvangt en zij niet naar u luisteren, gaat daarvandaan en schudt het stof af, dat aan uw voeten is, hun tot een getuigenis.</a:t>
            </a: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vertrokken en predikten, dat zij zich zouden bekeren.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dreven vele boze geesten uit en ​zalfden​ vele zieken met olie en genazen hen.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​koning​ ​Herodes​ hoorde van Hem, want zijn naam was bekend geworden; en men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​Johannes de Doper​ is opgewekt uit de doden en daarom werken die krachten in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Anderen zeiden: Het is ​Elia, weer anderen: Een ​profeet​ als een van de profeten.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Toen dan ​Herodes​ van Hem hoorde,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Johannes, die ik onthoofd heb, die is opgewekt.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hij, ​Herodes, had Johannes laten grijpen en geboeid gevangen gezet, ter wille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de vrouw van zijn broeder ​Filippus, omdat hij haar tot vrouw genomen had.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Johannes had tot ​Herodes​ gezegd: Gij moogt de vrouw van uw broeder niet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Herodias had het op hem voorzien en wilde hem doden, doch zij kon dit niet,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want ​Herodes​ had ontzag voor Johannes, daar hij wist, dat hij een ​rechtvaardig​ en ​heilig​ man was; en hij beschermde hem en als hij hem gehoord had, was hij in grote verlegenheid, maar hij hoorde hem gaarne.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er een gelegen dag gekomen was en ​Herodes​ op zijn geboortefeest een maaltijd aanrichtte voor zijn hoogwaardigheidsbekleders, zijn legeroversten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voornaamsten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van Galilea,</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de dochter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binnenkwam en danste, behaagde zij ​Herodes​ en hun, die mede ​aanlagen. En de ​koning​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het meisje: Vraag van mij, wat gij maar wilt en ik zal het u geven.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zwoer haar: Wat gij mij ook maar vragen zult, zal ik u geven, tot de helft van mijn koninkrijk.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zij ging heen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haar moeder: Wat zal ik vragen? En deze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ging zij haastig naar binnen tot de ​koning​ en vroeg, zeggende: Ik wil, dat gij mij onmiddellijk op een schotel geeft het hoofd van ​Johannes de Doper.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ofschoon de ​koning​ zeer bedroefd werd, wilde hij het haar om zijn eden en om hen, die ​aanlagen, niet weigeren.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terstond zond de ​koning​ een scherprechter met de opdracht het hoofd te brengen. En deze ging heen en onthoofdde hem in de ​gevangenis,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hij bracht het hoofd op een schotel en gaf het aan het meisje en het meisje gaf het aan haar moeder.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En toen zijn discipelen het hoorden, kwamen zij en namen zijn lijk ​weg​ en legden het in een ​graf</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0" name="Tabel 9"/>
          <p:cNvGraphicFramePr>
            <a:graphicFrameLocks noGrp="1"/>
          </p:cNvGraphicFramePr>
          <p:nvPr>
            <p:extLst>
              <p:ext uri="{D42A27DB-BD31-4B8C-83A1-F6EECF244321}">
                <p14:modId xmlns:p14="http://schemas.microsoft.com/office/powerpoint/2010/main" val="1124372084"/>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364435889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4.bp.blogspot.com/-0mBk4hdeIlY/U5MvVjQi2XI/AAAAAAAAOUU/G5XQ3rZCZb8/s1600/007.JPG"/>
          <p:cNvPicPr>
            <a:picLocks noChangeAspect="1" noChangeArrowheads="1"/>
          </p:cNvPicPr>
          <p:nvPr/>
        </p:nvPicPr>
        <p:blipFill rotWithShape="1">
          <a:blip r:embed="rId3">
            <a:extLst>
              <a:ext uri="{28A0092B-C50C-407E-A947-70E740481C1C}">
                <a14:useLocalDpi xmlns:a14="http://schemas.microsoft.com/office/drawing/2010/main" val="0"/>
              </a:ext>
            </a:extLst>
          </a:blip>
          <a:srcRect b="17334"/>
          <a:stretch/>
        </p:blipFill>
        <p:spPr bwMode="auto">
          <a:xfrm>
            <a:off x="-36512" y="-27384"/>
            <a:ext cx="9180000" cy="569158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2555776" y="44624"/>
            <a:ext cx="4104456" cy="646331"/>
          </a:xfrm>
          <a:prstGeom prst="rect">
            <a:avLst/>
          </a:prstGeom>
          <a:noFill/>
        </p:spPr>
        <p:txBody>
          <a:bodyPr wrap="square" rtlCol="0">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Van </a:t>
            </a:r>
            <a:r>
              <a:rPr lang="nl-NL" b="1" dirty="0" err="1" smtClean="0">
                <a:latin typeface="Verdana" panose="020B0604030504040204" pitchFamily="34" charset="0"/>
                <a:ea typeface="Verdana" panose="020B0604030504040204" pitchFamily="34" charset="0"/>
                <a:cs typeface="Verdana" panose="020B0604030504040204" pitchFamily="34" charset="0"/>
              </a:rPr>
              <a:t>Kapernaüm</a:t>
            </a:r>
            <a:r>
              <a:rPr lang="nl-NL" b="1" dirty="0" smtClean="0">
                <a:latin typeface="Verdana" panose="020B0604030504040204" pitchFamily="34" charset="0"/>
                <a:ea typeface="Verdana" panose="020B0604030504040204" pitchFamily="34" charset="0"/>
                <a:cs typeface="Verdana" panose="020B0604030504040204" pitchFamily="34" charset="0"/>
              </a:rPr>
              <a:t> naar Nazareth</a:t>
            </a:r>
            <a:endParaRPr lang="nl-NL"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el 4"/>
          <p:cNvGraphicFramePr>
            <a:graphicFrameLocks noGrp="1"/>
          </p:cNvGraphicFramePr>
          <p:nvPr>
            <p:extLst>
              <p:ext uri="{D42A27DB-BD31-4B8C-83A1-F6EECF244321}">
                <p14:modId xmlns:p14="http://schemas.microsoft.com/office/powerpoint/2010/main" val="3188564392"/>
              </p:ext>
            </p:extLst>
          </p:nvPr>
        </p:nvGraphicFramePr>
        <p:xfrm>
          <a:off x="-48235" y="6489144"/>
          <a:ext cx="9180000" cy="396240"/>
        </p:xfrm>
        <a:graphic>
          <a:graphicData uri="http://schemas.openxmlformats.org/drawingml/2006/table">
            <a:tbl>
              <a:tblPr firstRow="1" bandRow="1">
                <a:tableStyleId>{5C22544A-7EE6-4342-B048-85BDC9FD1C3A}</a:tableStyleId>
              </a:tblPr>
              <a:tblGrid>
                <a:gridCol w="1020000"/>
                <a:gridCol w="1020000"/>
                <a:gridCol w="1020000"/>
                <a:gridCol w="1020000"/>
                <a:gridCol w="1020000"/>
                <a:gridCol w="1020000"/>
                <a:gridCol w="1020000"/>
                <a:gridCol w="1020000"/>
                <a:gridCol w="1020000"/>
              </a:tblGrid>
              <a:tr h="396000">
                <a:tc>
                  <a:txBody>
                    <a:bodyPr/>
                    <a:lstStyle/>
                    <a:p>
                      <a:pPr algn="ctr"/>
                      <a:r>
                        <a:rPr lang="nl-NL" sz="1000" dirty="0" smtClean="0">
                          <a:solidFill>
                            <a:schemeClr val="bg1"/>
                          </a:solidFill>
                        </a:rPr>
                        <a:t>1.Nazareth</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3-9</a:t>
                      </a:r>
                    </a:p>
                    <a:p>
                      <a:pPr algn="ctr"/>
                      <a:r>
                        <a:rPr lang="nl-NL" sz="1000" dirty="0" smtClean="0">
                          <a:solidFill>
                            <a:schemeClr val="tx1"/>
                          </a:solidFill>
                        </a:rPr>
                        <a:t>de 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10-12</a:t>
                      </a:r>
                    </a:p>
                    <a:p>
                      <a:pPr algn="ctr"/>
                      <a:r>
                        <a:rPr lang="nl-NL" sz="1000" dirty="0" smtClean="0">
                          <a:solidFill>
                            <a:schemeClr val="tx1"/>
                          </a:solidFill>
                        </a:rPr>
                        <a:t>gelijkenissen</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13-20</a:t>
                      </a:r>
                    </a:p>
                    <a:p>
                      <a:pPr algn="ctr"/>
                      <a:r>
                        <a:rPr lang="nl-NL" sz="1000" dirty="0" smtClean="0">
                          <a:solidFill>
                            <a:schemeClr val="tx1"/>
                          </a:solidFill>
                        </a:rPr>
                        <a:t>uitleg </a:t>
                      </a:r>
                      <a:r>
                        <a:rPr lang="nl-NL" sz="1000" baseline="0" dirty="0" smtClean="0">
                          <a:solidFill>
                            <a:schemeClr val="tx1"/>
                          </a:solidFill>
                        </a:rPr>
                        <a:t> </a:t>
                      </a:r>
                      <a:r>
                        <a:rPr lang="nl-NL" sz="1000" dirty="0" smtClean="0">
                          <a:solidFill>
                            <a:schemeClr val="tx1"/>
                          </a:solidFill>
                        </a:rPr>
                        <a:t>zaaier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21-23</a:t>
                      </a:r>
                    </a:p>
                    <a:p>
                      <a:pPr algn="ctr"/>
                      <a:r>
                        <a:rPr lang="nl-NL" sz="1000" dirty="0" smtClean="0">
                          <a:solidFill>
                            <a:schemeClr val="tx1"/>
                          </a:solidFill>
                        </a:rPr>
                        <a:t>de lamp</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24-25</a:t>
                      </a:r>
                    </a:p>
                    <a:p>
                      <a:pPr algn="ctr"/>
                      <a:r>
                        <a:rPr lang="nl-NL" sz="1000" dirty="0" smtClean="0">
                          <a:solidFill>
                            <a:schemeClr val="tx1"/>
                          </a:solidFill>
                        </a:rPr>
                        <a:t>de</a:t>
                      </a:r>
                      <a:r>
                        <a:rPr lang="nl-NL" sz="1000" baseline="0" dirty="0" smtClean="0">
                          <a:solidFill>
                            <a:schemeClr val="tx1"/>
                          </a:solidFill>
                        </a:rPr>
                        <a:t> maat</a:t>
                      </a:r>
                      <a:endParaRPr lang="nl-NL" sz="1000" dirty="0" smtClean="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26-29</a:t>
                      </a:r>
                    </a:p>
                    <a:p>
                      <a:pPr algn="ctr"/>
                      <a:r>
                        <a:rPr lang="nl-NL" sz="1000" dirty="0" smtClean="0">
                          <a:solidFill>
                            <a:schemeClr val="tx1"/>
                          </a:solidFill>
                        </a:rPr>
                        <a:t>het wonder</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30-32</a:t>
                      </a:r>
                    </a:p>
                    <a:p>
                      <a:pPr algn="ctr"/>
                      <a:r>
                        <a:rPr lang="nl-NL" sz="1000" dirty="0" smtClean="0">
                          <a:solidFill>
                            <a:schemeClr val="tx1"/>
                          </a:solidFill>
                        </a:rPr>
                        <a:t>Mosterdzaad</a:t>
                      </a:r>
                      <a:endParaRPr lang="nl-NL" sz="1000" dirty="0">
                        <a:solidFill>
                          <a:schemeClr val="tx1"/>
                        </a:solidFill>
                      </a:endParaRPr>
                    </a:p>
                  </a:txBody>
                  <a:tcPr>
                    <a:cell3D prstMaterial="dkEdge">
                      <a:bevel w="25400" h="25400" prst="angle"/>
                      <a:lightRig rig="flood" dir="t"/>
                    </a:cell3D>
                    <a:solidFill>
                      <a:srgbClr val="220B00"/>
                    </a:solidFill>
                  </a:tcPr>
                </a:tc>
                <a:tc>
                  <a:txBody>
                    <a:bodyPr/>
                    <a:lstStyle/>
                    <a:p>
                      <a:pPr algn="ctr"/>
                      <a:r>
                        <a:rPr lang="nl-NL" sz="1000" dirty="0" smtClean="0">
                          <a:solidFill>
                            <a:schemeClr val="tx1"/>
                          </a:solidFill>
                        </a:rPr>
                        <a:t>35-41</a:t>
                      </a:r>
                    </a:p>
                    <a:p>
                      <a:pPr algn="ctr"/>
                      <a:r>
                        <a:rPr lang="nl-NL" sz="1000" dirty="0" smtClean="0">
                          <a:solidFill>
                            <a:schemeClr val="tx1"/>
                          </a:solidFill>
                        </a:rPr>
                        <a:t>storm</a:t>
                      </a:r>
                      <a:endParaRPr lang="nl-NL" sz="1000" dirty="0">
                        <a:solidFill>
                          <a:schemeClr val="tx1"/>
                        </a:solidFill>
                      </a:endParaRPr>
                    </a:p>
                  </a:txBody>
                  <a:tcPr>
                    <a:cell3D prstMaterial="dkEdge">
                      <a:bevel w="25400" h="25400" prst="angle"/>
                      <a:lightRig rig="flood" dir="t"/>
                    </a:cell3D>
                    <a:solidFill>
                      <a:srgbClr val="220B00"/>
                    </a:solidFill>
                  </a:tcPr>
                </a:tc>
              </a:tr>
            </a:tbl>
          </a:graphicData>
        </a:graphic>
      </p:graphicFrame>
    </p:spTree>
    <p:extLst>
      <p:ext uri="{BB962C8B-B14F-4D97-AF65-F5344CB8AC3E}">
        <p14:creationId xmlns:p14="http://schemas.microsoft.com/office/powerpoint/2010/main" val="131122167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56882</TotalTime>
  <Words>5260</Words>
  <Application>Microsoft Office PowerPoint</Application>
  <PresentationFormat>Diavoorstelling (4:3)</PresentationFormat>
  <Paragraphs>1675</Paragraphs>
  <Slides>44</Slides>
  <Notes>36</Notes>
  <HiddenSlides>0</HiddenSlides>
  <MMClips>0</MMClips>
  <ScaleCrop>false</ScaleCrop>
  <HeadingPairs>
    <vt:vector size="4" baseType="variant">
      <vt:variant>
        <vt:lpstr>Thema</vt:lpstr>
      </vt:variant>
      <vt:variant>
        <vt:i4>1</vt:i4>
      </vt:variant>
      <vt:variant>
        <vt:lpstr>Diatitels</vt:lpstr>
      </vt:variant>
      <vt:variant>
        <vt:i4>44</vt:i4>
      </vt:variant>
    </vt:vector>
  </HeadingPairs>
  <TitlesOfParts>
    <vt:vector size="45"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Gerard Wijtsma</cp:lastModifiedBy>
  <cp:revision>871</cp:revision>
  <dcterms:created xsi:type="dcterms:W3CDTF">2016-11-11T18:02:23Z</dcterms:created>
  <dcterms:modified xsi:type="dcterms:W3CDTF">2017-07-01T05:23:14Z</dcterms:modified>
</cp:coreProperties>
</file>