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02" r:id="rId2"/>
    <p:sldId id="303" r:id="rId3"/>
    <p:sldId id="304" r:id="rId4"/>
    <p:sldId id="305" r:id="rId5"/>
    <p:sldId id="348" r:id="rId6"/>
    <p:sldId id="306" r:id="rId7"/>
    <p:sldId id="372" r:id="rId8"/>
    <p:sldId id="409" r:id="rId9"/>
    <p:sldId id="374" r:id="rId10"/>
    <p:sldId id="373" r:id="rId11"/>
    <p:sldId id="375" r:id="rId12"/>
    <p:sldId id="355" r:id="rId13"/>
    <p:sldId id="362" r:id="rId14"/>
    <p:sldId id="357" r:id="rId15"/>
    <p:sldId id="358" r:id="rId16"/>
    <p:sldId id="356" r:id="rId17"/>
    <p:sldId id="350" r:id="rId18"/>
    <p:sldId id="351" r:id="rId19"/>
    <p:sldId id="398" r:id="rId20"/>
    <p:sldId id="399" r:id="rId21"/>
    <p:sldId id="400" r:id="rId22"/>
    <p:sldId id="410" r:id="rId23"/>
    <p:sldId id="349" r:id="rId24"/>
    <p:sldId id="402" r:id="rId25"/>
    <p:sldId id="403" r:id="rId26"/>
    <p:sldId id="383" r:id="rId27"/>
    <p:sldId id="392" r:id="rId28"/>
    <p:sldId id="404" r:id="rId29"/>
    <p:sldId id="353" r:id="rId30"/>
    <p:sldId id="354" r:id="rId31"/>
    <p:sldId id="359" r:id="rId32"/>
    <p:sldId id="360" r:id="rId33"/>
    <p:sldId id="361" r:id="rId34"/>
    <p:sldId id="412" r:id="rId35"/>
    <p:sldId id="411" r:id="rId36"/>
    <p:sldId id="363" r:id="rId37"/>
    <p:sldId id="385" r:id="rId38"/>
    <p:sldId id="386" r:id="rId39"/>
    <p:sldId id="384" r:id="rId40"/>
    <p:sldId id="376" r:id="rId41"/>
    <p:sldId id="413" r:id="rId42"/>
    <p:sldId id="377" r:id="rId43"/>
    <p:sldId id="378" r:id="rId44"/>
    <p:sldId id="406" r:id="rId45"/>
    <p:sldId id="389" r:id="rId46"/>
    <p:sldId id="394" r:id="rId47"/>
    <p:sldId id="395" r:id="rId48"/>
    <p:sldId id="396" r:id="rId49"/>
    <p:sldId id="397" r:id="rId50"/>
    <p:sldId id="407" r:id="rId51"/>
    <p:sldId id="408" r:id="rId52"/>
    <p:sldId id="414" r:id="rId53"/>
    <p:sldId id="388" r:id="rId54"/>
    <p:sldId id="365" r:id="rId55"/>
    <p:sldId id="368" r:id="rId56"/>
    <p:sldId id="347" r:id="rId5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9761F749-A2DC-4AE4-A508-F8AE323D6740}">
          <p14:sldIdLst/>
        </p14:section>
        <p14:section name="Naamloze sectie" id="{4B934F93-FF83-452D-AD4B-3C8478BB6ED1}">
          <p14:sldIdLst>
            <p14:sldId id="302"/>
            <p14:sldId id="303"/>
            <p14:sldId id="304"/>
            <p14:sldId id="305"/>
            <p14:sldId id="348"/>
            <p14:sldId id="306"/>
            <p14:sldId id="372"/>
            <p14:sldId id="409"/>
            <p14:sldId id="374"/>
            <p14:sldId id="373"/>
            <p14:sldId id="375"/>
            <p14:sldId id="355"/>
            <p14:sldId id="362"/>
            <p14:sldId id="357"/>
            <p14:sldId id="358"/>
            <p14:sldId id="356"/>
            <p14:sldId id="350"/>
            <p14:sldId id="351"/>
            <p14:sldId id="398"/>
            <p14:sldId id="399"/>
            <p14:sldId id="400"/>
            <p14:sldId id="410"/>
            <p14:sldId id="349"/>
            <p14:sldId id="402"/>
            <p14:sldId id="403"/>
            <p14:sldId id="383"/>
            <p14:sldId id="392"/>
            <p14:sldId id="404"/>
            <p14:sldId id="353"/>
            <p14:sldId id="354"/>
            <p14:sldId id="359"/>
            <p14:sldId id="360"/>
            <p14:sldId id="361"/>
            <p14:sldId id="412"/>
            <p14:sldId id="411"/>
            <p14:sldId id="363"/>
            <p14:sldId id="385"/>
            <p14:sldId id="386"/>
            <p14:sldId id="384"/>
            <p14:sldId id="376"/>
            <p14:sldId id="413"/>
            <p14:sldId id="377"/>
            <p14:sldId id="378"/>
            <p14:sldId id="406"/>
            <p14:sldId id="389"/>
            <p14:sldId id="394"/>
            <p14:sldId id="395"/>
            <p14:sldId id="396"/>
            <p14:sldId id="397"/>
            <p14:sldId id="407"/>
            <p14:sldId id="408"/>
            <p14:sldId id="414"/>
            <p14:sldId id="388"/>
            <p14:sldId id="365"/>
            <p14:sldId id="368"/>
            <p14:sldId id="34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B28B"/>
    <a:srgbClr val="887E4E"/>
    <a:srgbClr val="F4E8DC"/>
    <a:srgbClr val="FFE1E1"/>
    <a:srgbClr val="220B00"/>
    <a:srgbClr val="8A0000"/>
    <a:srgbClr val="D1CBAF"/>
    <a:srgbClr val="C0B98E"/>
    <a:srgbClr val="6D653F"/>
    <a:srgbClr val="301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6" autoAdjust="0"/>
    <p:restoredTop sz="94660"/>
  </p:normalViewPr>
  <p:slideViewPr>
    <p:cSldViewPr>
      <p:cViewPr>
        <p:scale>
          <a:sx n="60" d="100"/>
          <a:sy n="60" d="100"/>
        </p:scale>
        <p:origin x="-88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02967671409466E-2"/>
          <c:y val="6.7909584120282931E-2"/>
          <c:w val="0.95572630708499284"/>
          <c:h val="0.87314881679813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'[Grafiek in Microsoft PowerPoint]Blad1'!$B$1</c:f>
              <c:strCache>
                <c:ptCount val="1"/>
                <c:pt idx="0">
                  <c:v>Reeks 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'[Grafiek in Microsoft PowerPoint]Blad1'!$A$2:$A$5</c:f>
              <c:strCache>
                <c:ptCount val="4"/>
                <c:pt idx="0">
                  <c:v>Synagoge Kapernaum</c:v>
                </c:pt>
                <c:pt idx="1">
                  <c:v>Petrus'huis in Kapernaum</c:v>
                </c:pt>
                <c:pt idx="2">
                  <c:v>Huis in Kapernaum</c:v>
                </c:pt>
                <c:pt idx="3">
                  <c:v>In het veld</c:v>
                </c:pt>
              </c:strCache>
            </c:strRef>
          </c:cat>
          <c:val>
            <c:numRef>
              <c:f>'[Grafiek in Microsoft PowerPoint]Blad1'!$B$2:$B$5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450560"/>
        <c:axId val="172452864"/>
      </c:barChart>
      <c:catAx>
        <c:axId val="172450560"/>
        <c:scaling>
          <c:orientation val="minMax"/>
        </c:scaling>
        <c:delete val="0"/>
        <c:axPos val="b"/>
        <c:majorTickMark val="out"/>
        <c:minorTickMark val="none"/>
        <c:tickLblPos val="nextTo"/>
        <c:crossAx val="172452864"/>
        <c:crosses val="autoZero"/>
        <c:auto val="1"/>
        <c:lblAlgn val="ctr"/>
        <c:lblOffset val="100"/>
        <c:noMultiLvlLbl val="0"/>
      </c:catAx>
      <c:valAx>
        <c:axId val="172452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450560"/>
        <c:crosses val="autoZero"/>
        <c:crossBetween val="between"/>
      </c:valAx>
    </c:plotArea>
    <c:plotVisOnly val="1"/>
    <c:dispBlanksAs val="gap"/>
    <c:showDLblsOverMax val="0"/>
  </c:chart>
  <c:spPr>
    <a:solidFill>
      <a:sysClr val="windowText" lastClr="000000"/>
    </a:solidFill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0.08961</cdr:x>
      <cdr:y>0.81667</cdr:y>
    </cdr:from>
    <cdr:to>
      <cdr:x>0.19208</cdr:x>
      <cdr:y>0.94165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818626" y="3528392"/>
          <a:ext cx="936000" cy="540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nl-NL" sz="1100" b="1" dirty="0" smtClean="0">
              <a:solidFill>
                <a:schemeClr val="bg1"/>
              </a:solidFill>
            </a:rPr>
            <a:t>Synagoge </a:t>
          </a:r>
          <a:r>
            <a:rPr lang="nl-NL" sz="1100" b="1" dirty="0" err="1" smtClean="0">
              <a:solidFill>
                <a:schemeClr val="bg1"/>
              </a:solidFill>
            </a:rPr>
            <a:t>Kapernaum</a:t>
          </a:r>
          <a:endParaRPr lang="nl-NL" sz="11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31108-7A9F-4FA6-B341-F355C997B57E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6C4F4-F087-41C7-B33A-C7E9BF35F5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62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Ezra 10: inkeer, </a:t>
            </a:r>
            <a:r>
              <a:rPr lang="nl-NL" dirty="0" err="1" smtClean="0"/>
              <a:t>tesjoewa</a:t>
            </a:r>
            <a:r>
              <a:rPr lang="nl-NL" dirty="0" smtClean="0"/>
              <a:t> bij het volk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20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Efa</a:t>
            </a:r>
            <a:r>
              <a:rPr lang="nl-NL" dirty="0" smtClean="0"/>
              <a:t> droge maat van 22 liter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16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Efa</a:t>
            </a:r>
            <a:r>
              <a:rPr lang="nl-NL" dirty="0" smtClean="0"/>
              <a:t> droge maat van 22 liter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16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48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8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77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71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26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15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98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72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64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54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26-4-2017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79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566015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4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nl/url?sa=i&amp;rct=j&amp;q=&amp;esrc=s&amp;source=images&amp;cd=&amp;cad=rja&amp;uact=8&amp;ved=0ahUKEwjPiYbtrJ7SAhXIfxoKHen3DLEQjRwIBw&amp;url=https://www.youtube.com/watch?v%3DMRehBbBTxbQ&amp;bvm=bv.147448319,d.d2s&amp;psig=AFQjCNG0JVL7HLMdGe0CFT2zsYARscgFaw&amp;ust=148766894694727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nl/url?sa=i&amp;rct=j&amp;q=&amp;esrc=s&amp;source=images&amp;cd=&amp;cad=rja&amp;uact=8&amp;ved=0ahUKEwj6k_vIqZTSAhWFlxoKHdAADc0QjRwIBw&amp;url=https://www.restorationhardware.com/catalog/product/product.jsp?productId%3Dprod1850003&amp;bvm=bv.147134024,d.ZGg&amp;psig=AFQjCNEa0Q0VG7Oc6LqYS2db7jPXvmRZgA&amp;ust=148732445414650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nl/url?sa=i&amp;rct=j&amp;q=&amp;esrc=s&amp;source=images&amp;cd=&amp;cad=rja&amp;uact=8&amp;ved=0ahUKEwipi8qBqZTSAhUJcBoKHddbAOAQjRwIBw&amp;url=http://www.keyword-suggestions.com/NTAwMCBiY2UgYmVlcg/&amp;bvm=bv.147134024,d.ZGg&amp;psig=AFQjCNGZxWKuwiWCQnoop17DTXmT-gZjJw&amp;ust=148732429526351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nl/url?sa=i&amp;rct=j&amp;q=&amp;esrc=s&amp;source=images&amp;cd=&amp;ved=0ahUKEwjzkNvtrJTSAhUL1hQKHcBhAlAQjRwIBw&amp;url=https://www.pinterest.com/creatingthepast/roman-wine-strainers/&amp;bvm=bv.147134024,d.ZGg&amp;psig=AFQjCNHTNhnOZDTmJsMUUWGzLrVUTGMb8A&amp;ust=1487325321302102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nl/url?sa=i&amp;rct=j&amp;q=&amp;esrc=s&amp;source=images&amp;cd=&amp;ved=0ahUKEwis2P7up5TSAhVHrRoKHWSUCNYQjRwIBw&amp;url=http://www.asianews.it/news-en/India%E2%80%99s-Parliament-approves-controversial-Food-Security-Bill-28842.html&amp;bvm=bv.147134024,d.ZGg&amp;psig=AFQjCNHvkWaErbF05y6MeWvV6rwAl5v75w&amp;ust=1487324008658125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nl/url?sa=i&amp;rct=j&amp;q=&amp;esrc=s&amp;source=images&amp;cd=&amp;cad=rja&amp;uact=8&amp;ved=0ahUKEwjDso6xkaHSAhWGuBQKHUXnAa4QjRwIBw&amp;url=http://nubijar.blogspot.com/2014_04_01_archive.html&amp;bvm=bv.147448319,d.d24&amp;psig=AFQjCNHVnIRWRewPYbcHCRaZ0jmk_8ddTQ&amp;ust=1487764605085613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jpeg"/><Relationship Id="rId4" Type="http://schemas.openxmlformats.org/officeDocument/2006/relationships/hyperlink" Target="http://www.google.nl/url?sa=i&amp;rct=j&amp;q=&amp;esrc=s&amp;source=images&amp;cd=&amp;cad=rja&amp;uact=8&amp;ved=0ahUKEwjazO_ikaHSAhWJcRQKHcmpCq0QjRwIBw&amp;url=http://modeoflife.org/4th-sunday-of-luke-titus-3-8-15-luke-85-15/&amp;bvm=bv.147448319,d.d24&amp;psig=AFQjCNHjzg7x4lV_y-1UlBWAzIn5lFgEFg&amp;ust=148776474032876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davesgarden.com/guides/pf/showimage/187584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davesgarden.com/guides/pf/showimage/187584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hyperlink" Target="http://www.google.nl/url?sa=i&amp;rct=j&amp;q=&amp;esrc=s&amp;source=images&amp;cd=&amp;cad=rja&amp;uact=8&amp;ved=0ahUKEwjIyNOi8KPSAhUJmBoKHdGlD7AQjRwIBw&amp;url=http://birdsofjharkhand.blogspot.com/2015/06/enviornment-day.html&amp;psig=AFQjCNGadVSgv8qywkwZXoFYM08yAjs0Zg&amp;ust=148785882461668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davesgarden.com/guides/pf/showimage/187584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5190291"/>
            <a:ext cx="9144000" cy="830997"/>
          </a:xfrm>
          <a:prstGeom prst="rect">
            <a:avLst/>
          </a:prstGeom>
          <a:solidFill>
            <a:srgbClr val="C0B98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4800" b="1" cap="none" spc="0" dirty="0" smtClean="0">
                <a:ln w="50800"/>
                <a:solidFill>
                  <a:srgbClr val="6D653F"/>
                </a:solidFill>
                <a:effectLst/>
                <a:latin typeface="Charlemagne Std" pitchFamily="82" charset="0"/>
              </a:rPr>
              <a:t>Het evangelie</a:t>
            </a:r>
            <a:endParaRPr lang="nl-NL" sz="4800" b="1" cap="none" spc="0" dirty="0">
              <a:ln w="50800"/>
              <a:solidFill>
                <a:srgbClr val="6D653F"/>
              </a:solidFill>
              <a:effectLst/>
              <a:latin typeface="Charlemagne Std" pitchFamily="82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097708" y="2492896"/>
            <a:ext cx="3164200" cy="1938992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4000" b="1" dirty="0">
                <a:ln w="50800"/>
                <a:solidFill>
                  <a:schemeClr val="bg1"/>
                </a:solidFill>
              </a:rPr>
              <a:t>Κατὰ </a:t>
            </a:r>
            <a:r>
              <a:rPr lang="el-GR" sz="4000" b="1" dirty="0" smtClean="0">
                <a:ln w="50800"/>
                <a:solidFill>
                  <a:schemeClr val="bg1"/>
                </a:solidFill>
              </a:rPr>
              <a:t>Μάρκον</a:t>
            </a:r>
            <a:endParaRPr lang="nl-NL" sz="4000" b="1" dirty="0" smtClean="0">
              <a:ln w="50800"/>
              <a:solidFill>
                <a:schemeClr val="bg1"/>
              </a:solidFill>
            </a:endParaRPr>
          </a:p>
          <a:p>
            <a:pPr algn="ctr"/>
            <a:r>
              <a:rPr lang="nl-NL" sz="4000" b="1" dirty="0" err="1" smtClean="0">
                <a:ln w="50800"/>
                <a:solidFill>
                  <a:schemeClr val="bg1"/>
                </a:solidFill>
              </a:rPr>
              <a:t>kata</a:t>
            </a:r>
            <a:r>
              <a:rPr lang="nl-NL" sz="4000" b="1" dirty="0" smtClean="0">
                <a:ln w="50800"/>
                <a:solidFill>
                  <a:schemeClr val="bg1"/>
                </a:solidFill>
              </a:rPr>
              <a:t> </a:t>
            </a:r>
            <a:r>
              <a:rPr lang="nl-NL" sz="4000" b="1" dirty="0" err="1" smtClean="0">
                <a:ln w="50800"/>
                <a:solidFill>
                  <a:schemeClr val="bg1"/>
                </a:solidFill>
              </a:rPr>
              <a:t>markon</a:t>
            </a:r>
            <a:endParaRPr lang="nl-NL" sz="4000" b="1" dirty="0" smtClean="0">
              <a:ln w="50800"/>
              <a:solidFill>
                <a:schemeClr val="bg1"/>
              </a:solidFill>
            </a:endParaRPr>
          </a:p>
          <a:p>
            <a:pPr algn="ctr"/>
            <a:r>
              <a:rPr lang="nl-NL" sz="4000" b="1" dirty="0" smtClean="0">
                <a:ln w="50800"/>
                <a:solidFill>
                  <a:schemeClr val="bg1"/>
                </a:solidFill>
              </a:rPr>
              <a:t>Deel </a:t>
            </a:r>
            <a:r>
              <a:rPr lang="nl-NL" sz="4000" b="1" dirty="0">
                <a:ln w="50800"/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236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-36512" y="-27384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zeer grote schare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verzamelde zich bij Hem, zodat Hij in een schip ging en daarin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steenachtige plaatsen ​gezaaid​ worden, degenen, die, zodra zij het woord horen, het terstond met blijdschap aannemen.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5496" y="1268760"/>
            <a:ext cx="9000000" cy="432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evangeliën 46 gelijkenissen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5496" y="1714726"/>
            <a:ext cx="9000000" cy="72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 is een typisch rabbijnse  didactische methode meer dan 4000 niet geheim, maar bedoeld als illustratie 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5496" y="2444789"/>
            <a:ext cx="9000000" cy="432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derde deel van zijn  onderwijs bestaat uit gelijkenissen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35496" y="2892661"/>
            <a:ext cx="9000000" cy="432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Masjal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dirty="0"/>
              <a:t>מָשָׁל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is het Hebreeuwse woord voor gelijkenis/parabel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5496" y="3333672"/>
            <a:ext cx="9000000" cy="1512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Perdesj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Pesja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het verhaal puur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Derasj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de verklaring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Ramez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allegorie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Sod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mystieke betekenis</a:t>
            </a:r>
          </a:p>
        </p:txBody>
      </p:sp>
      <p:sp>
        <p:nvSpPr>
          <p:cNvPr id="14" name="Rechthoek 13"/>
          <p:cNvSpPr/>
          <p:nvPr/>
        </p:nvSpPr>
        <p:spPr>
          <a:xfrm>
            <a:off x="32565" y="4857437"/>
            <a:ext cx="9000000" cy="72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tekst is a.h.w. een tuin, waarin je de vruchten kunt plukken die op dat moment rijp zijn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691907"/>
              </p:ext>
            </p:extLst>
          </p:nvPr>
        </p:nvGraphicFramePr>
        <p:xfrm>
          <a:off x="-13066" y="6452305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220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 animBg="1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27" y="-2268"/>
            <a:ext cx="9144000" cy="1569660"/>
          </a:xfrm>
          <a:prstGeom prst="rect">
            <a:avLst/>
          </a:prstGeom>
          <a:solidFill>
            <a:srgbClr val="220B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 anchor="ctr">
            <a:spAutoFit/>
          </a:bodyPr>
          <a:lstStyle/>
          <a:p>
            <a:pPr algn="ctr"/>
            <a:endParaRPr lang="nl-NL" sz="32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CULTUUR VAN GELIJKENISSEN</a:t>
            </a:r>
          </a:p>
          <a:p>
            <a:pPr algn="ctr"/>
            <a:endParaRPr lang="nl-NL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026891"/>
              </p:ext>
            </p:extLst>
          </p:nvPr>
        </p:nvGraphicFramePr>
        <p:xfrm>
          <a:off x="-48235" y="6464028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Afbeeldingsresultaat voor parables jes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" y="1111351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69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50590" y="44624"/>
            <a:ext cx="9036000" cy="2088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Rabbi </a:t>
            </a:r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Gamaliël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Avot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Rabbi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Natan’s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vier soorten discipelen: </a:t>
            </a:r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De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onreine vis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is dat? Een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arme jongere,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de Schrift en de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Misjna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Halacha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Agada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bestudeert,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het niet begrijpt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038454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4" name="Rechthoek 3"/>
          <p:cNvSpPr/>
          <p:nvPr/>
        </p:nvSpPr>
        <p:spPr>
          <a:xfrm>
            <a:off x="50590" y="2384968"/>
            <a:ext cx="9036000" cy="756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De reine vis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is dat? Dat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rijke jongeling die de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Schriften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bestudeert  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Misjna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Halachah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Agada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en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begrijpt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0590" y="3285104"/>
            <a:ext cx="9036000" cy="108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Een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 uit de Jordaan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is dat? Dat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geleerde die de Schrift bestudeert 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Misjna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Halacha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Agada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zonder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talent voor het gebruik ervan in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discussie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0590" y="4509240"/>
            <a:ext cx="9036000" cy="108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Een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 van de Grote Zee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is dat? Dat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geleerde die de Schrift bestudeert 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Misjna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Midrasj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Halacha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Agada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talent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het gebruik ervan in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discussie.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47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8" name="Picture 78" descr="Afbeeldingsresultaat voor natural spong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29487" r="-215" b="6386"/>
          <a:stretch/>
        </p:blipFill>
        <p:spPr bwMode="auto">
          <a:xfrm>
            <a:off x="-3231" y="-64079"/>
            <a:ext cx="921061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14078" y="-64080"/>
            <a:ext cx="9129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2400" dirty="0">
                <a:solidFill>
                  <a:schemeClr val="bg1"/>
                </a:solidFill>
              </a:rPr>
              <a:t>Er zijn vier soorten van de leerlingen van de wijzen: de spons, de trechter, het filter en de wan; De spons zuigt alles op; 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41755"/>
              </p:ext>
            </p:extLst>
          </p:nvPr>
        </p:nvGraphicFramePr>
        <p:xfrm>
          <a:off x="-48235" y="6464028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441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6" name="Picture 76" descr="Afbeeldingsresultaat voor ancient funnel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2131"/>
          <a:stretch/>
        </p:blipFill>
        <p:spPr bwMode="auto">
          <a:xfrm>
            <a:off x="0" y="-27384"/>
            <a:ext cx="9159380" cy="570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07504" y="31264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2400" dirty="0">
                <a:solidFill>
                  <a:prstClr val="white"/>
                </a:solidFill>
              </a:rPr>
              <a:t>De trechter neemt het op aan het ene eind en laat het lopen via het andere;  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056555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261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Afbeeldingsresultaat voor ancient wine strainer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r="4542" b="6022"/>
          <a:stretch/>
        </p:blipFill>
        <p:spPr bwMode="auto">
          <a:xfrm>
            <a:off x="-36518" y="1910"/>
            <a:ext cx="9180518" cy="568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-36512" y="44624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2400" dirty="0">
                <a:solidFill>
                  <a:prstClr val="white"/>
                </a:solidFill>
              </a:rPr>
              <a:t>Het filter – de wijn loopt door en de droesem blijft achter;  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971682"/>
              </p:ext>
            </p:extLst>
          </p:nvPr>
        </p:nvGraphicFramePr>
        <p:xfrm>
          <a:off x="-48235" y="6464028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183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4" name="Picture 74" descr="Afbeeldingsresultaat voor ancient sieve israel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6"/>
          <a:stretch/>
        </p:blipFill>
        <p:spPr bwMode="auto">
          <a:xfrm>
            <a:off x="5118" y="-46892"/>
            <a:ext cx="9134717" cy="57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5496" y="-357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2400" dirty="0">
                <a:solidFill>
                  <a:prstClr val="white"/>
                </a:solidFill>
              </a:rPr>
              <a:t>de wan - de zemelen worden afgeblazen en de fijne bloem blijft achter. </a:t>
            </a:r>
            <a:r>
              <a:rPr lang="nl-NL" sz="2400" dirty="0" err="1">
                <a:solidFill>
                  <a:prstClr val="white"/>
                </a:solidFill>
              </a:rPr>
              <a:t>Pirke</a:t>
            </a:r>
            <a:r>
              <a:rPr lang="nl-NL" sz="2400" dirty="0">
                <a:solidFill>
                  <a:prstClr val="white"/>
                </a:solidFill>
              </a:rPr>
              <a:t> </a:t>
            </a:r>
            <a:r>
              <a:rPr lang="nl-NL" sz="2400" dirty="0" err="1">
                <a:solidFill>
                  <a:prstClr val="white"/>
                </a:solidFill>
              </a:rPr>
              <a:t>Avot</a:t>
            </a:r>
            <a:r>
              <a:rPr lang="nl-NL" sz="2400" dirty="0">
                <a:solidFill>
                  <a:prstClr val="white"/>
                </a:solidFill>
              </a:rPr>
              <a:t> 5:18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073454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177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0380" y="44624"/>
            <a:ext cx="9144000" cy="1224000"/>
          </a:xfr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Joodse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wijzen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leerden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goede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handvaten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geeft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Torah. </a:t>
            </a:r>
          </a:p>
          <a:p>
            <a:pPr marL="0" indent="0">
              <a:buNone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Rabbi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Yosi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mand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 fruit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Maar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spijtig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genoeg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heeft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mand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handvaten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mand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getilt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zonder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handvaten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De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mand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pas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getild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wanneer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wijze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handvaten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maakt</a:t>
            </a:r>
            <a:r>
              <a:rPr lang="en-US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80728"/>
            <a:ext cx="9180512" cy="541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resh Fruit &amp; Gourmet Gift Bask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" b="6827"/>
          <a:stretch/>
        </p:blipFill>
        <p:spPr bwMode="auto">
          <a:xfrm>
            <a:off x="93783" y="908720"/>
            <a:ext cx="8810980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59032"/>
              </p:ext>
            </p:extLst>
          </p:nvPr>
        </p:nvGraphicFramePr>
        <p:xfrm>
          <a:off x="-48235" y="6464028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807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82100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396472" y="3429000"/>
            <a:ext cx="8424000" cy="1836064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Volgens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wijzen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</a:t>
            </a:r>
            <a:r>
              <a:rPr lang="en-US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Salomo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uitvinder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</a:t>
            </a:r>
            <a:r>
              <a:rPr lang="en-US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"Hij maakte "handvatten" voor de Torah "</a:t>
            </a:r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574185"/>
              </p:ext>
            </p:extLst>
          </p:nvPr>
        </p:nvGraphicFramePr>
        <p:xfrm>
          <a:off x="-48235" y="6450635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512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-36512" y="-27384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zeer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 schare verzamelde zich bij Hem, zodat Hij in een schip ging en daarin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leerde hun vele dingen in ​gelijkenissen​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steenachtige plaatsen ​gezaaid​ worden, degenen, die, zodra zij het woord horen, het terstond met blijdschap aannemen.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5496" y="1268760"/>
            <a:ext cx="9000000" cy="1754326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Matth.13: </a:t>
            </a:r>
            <a:r>
              <a:rPr lang="nl-NL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alles </a:t>
            </a:r>
            <a:r>
              <a:rPr lang="nl-NL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Jezus in gelijkenissen tot de scharen en zonder gelijkenis </a:t>
            </a:r>
            <a:r>
              <a:rPr lang="nl-NL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Hij niets tot hen, </a:t>
            </a:r>
            <a:r>
              <a:rPr lang="nl-NL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opdat vervuld zou worden het woord, gesproken </a:t>
            </a: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door de profeet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toen hij </a:t>
            </a:r>
            <a:r>
              <a:rPr lang="nl-NL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zal mijn mond opendoen met gelijkenissen, </a:t>
            </a: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zal verkondigen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sinds de grondlegging der wereld verborgen gebleven is.</a:t>
            </a:r>
          </a:p>
          <a:p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3602"/>
              </p:ext>
            </p:extLst>
          </p:nvPr>
        </p:nvGraphicFramePr>
        <p:xfrm>
          <a:off x="-13066" y="6452305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11" name="Rechthoek 10"/>
          <p:cNvSpPr/>
          <p:nvPr/>
        </p:nvSpPr>
        <p:spPr>
          <a:xfrm>
            <a:off x="35496" y="3236783"/>
            <a:ext cx="9000000" cy="1200329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Psalm 78: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leerdicht van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Asaf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Wend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oor, mijn volk, tot mijn leer,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neigt uw oor tot de woorden van mijn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mond; </a:t>
            </a:r>
            <a:r>
              <a:rPr lang="nl-NL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wil mijn mond tot een spreuk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opendoen, ik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 aloude verborgenheden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dirty="0" smtClean="0"/>
              <a:t>חִידוֹת</a:t>
            </a:r>
            <a:r>
              <a:rPr lang="nl-NL" dirty="0" smtClean="0"/>
              <a:t>-</a:t>
            </a:r>
            <a:r>
              <a:rPr lang="nl-NL" dirty="0" err="1" smtClean="0"/>
              <a:t>chidot</a:t>
            </a:r>
            <a:r>
              <a:rPr lang="nl-NL" dirty="0" smtClean="0"/>
              <a:t>-raadsels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verkondigen.In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Kron.29:30 wordt </a:t>
            </a: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Asaf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profeet genoemd)</a:t>
            </a:r>
          </a:p>
        </p:txBody>
      </p:sp>
      <p:sp>
        <p:nvSpPr>
          <p:cNvPr id="6" name="Rechthoek 5"/>
          <p:cNvSpPr/>
          <p:nvPr/>
        </p:nvSpPr>
        <p:spPr>
          <a:xfrm>
            <a:off x="6084168" y="2689756"/>
            <a:ext cx="2808312" cy="576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openbaring</a:t>
            </a:r>
            <a:endParaRPr lang="nl-NL" sz="28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88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21" name="Tijdelijke aanduiding voor inhoud 2"/>
          <p:cNvSpPr txBox="1">
            <a:spLocks noChangeAspect="1"/>
          </p:cNvSpPr>
          <p:nvPr/>
        </p:nvSpPr>
        <p:spPr>
          <a:xfrm>
            <a:off x="2281777" y="1524160"/>
            <a:ext cx="5760000" cy="3777048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doop en de verzoeking in de woestijn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naar Galilea – De roeping der eerste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20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/>
          </a:p>
        </p:txBody>
      </p:sp>
      <p:graphicFrame>
        <p:nvGraphicFramePr>
          <p:cNvPr id="19" name="Tabel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01"/>
              </p:ext>
            </p:extLst>
          </p:nvPr>
        </p:nvGraphicFramePr>
        <p:xfrm>
          <a:off x="-48235" y="648914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1288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230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/>
        </p:nvSpPr>
        <p:spPr>
          <a:xfrm>
            <a:off x="-36512" y="-27384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zeer grote schare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verzamelde zich bij Hem, zodat Hij in een schip ging en daarin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steenachtige plaatsen ​gezaaid​ worden, degenen, die, zodra zij het woord horen, het terstond met blijdschap aannemen.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5496" y="1268760"/>
            <a:ext cx="9036000" cy="4524315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Matth.13:10</a:t>
            </a:r>
            <a:endParaRPr lang="nl-NL" sz="1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600" i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discipelen kwamen en zeiden tot Hem: Waarom spreekt Gij tot hen in gelijkenissen? </a:t>
            </a:r>
            <a:r>
              <a:rPr lang="nl-NL" sz="1600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Hij antwoordde hun en </a:t>
            </a:r>
            <a:r>
              <a:rPr lang="nl-NL" sz="16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Omdat het u gegeven is de geheimenissen van het Koninkrijk der hemelen te kennen, maar </a:t>
            </a:r>
            <a:r>
              <a:rPr lang="nl-NL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 is dat niet gegeven.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 en hij zal overvloedig hebben; maar wie niet heeft, ook wat hij heeft, zal hem ontnomen worden. </a:t>
            </a:r>
            <a:r>
              <a:rPr lang="nl-NL" sz="1600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Daarom spreek Ik tot hen in gelijkenissen, </a:t>
            </a:r>
            <a:r>
              <a:rPr lang="nl-NL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omdat zij ziende niet zien en horende niet horen of begrijpen. </a:t>
            </a:r>
            <a:r>
              <a:rPr lang="nl-NL" sz="1600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aan hen wordt de profetie van Jesaja vervuld, die </a:t>
            </a:r>
            <a:r>
              <a:rPr lang="nl-NL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zegt: Met 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gehoor zult gij horen en gij zult het geenszins verstaan, en ziende zult gij zien en gij zult het geenszins opmerken;</a:t>
            </a:r>
            <a:r>
              <a:rPr lang="nl-NL" sz="1600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het hart van dit volk is vet geworden, en hun oren zijn hardhorend geworden, en </a:t>
            </a:r>
            <a:r>
              <a:rPr lang="nl-NL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 ogen hebben zij toegesloten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opdat zij niet zien met hun ogen, en met hun oren niet horen, en met hun hart niet verstaan en zich bekeren, en Ik hen zou </a:t>
            </a:r>
            <a:r>
              <a:rPr lang="nl-NL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genezen.</a:t>
            </a:r>
            <a:r>
              <a:rPr lang="nl-NL" sz="1600" i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uw ogen zijn zalig, omdat zij zien en uw oren, omdat zij horen. </a:t>
            </a:r>
            <a:r>
              <a:rPr lang="nl-NL" sz="1600" i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Voorwaar, Ik zeg u: Vele profeten en rechtvaardigen hebben begeerd te zien wat gij ziet, en zij hebben het niet gezien, en te horen wat gij hoort, en zij hebben het niet gehoord.</a:t>
            </a:r>
          </a:p>
          <a:p>
            <a:r>
              <a:rPr lang="nl-NL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6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19739"/>
              </p:ext>
            </p:extLst>
          </p:nvPr>
        </p:nvGraphicFramePr>
        <p:xfrm>
          <a:off x="-13066" y="6452305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6" name="Rechthoek 5"/>
          <p:cNvSpPr/>
          <p:nvPr/>
        </p:nvSpPr>
        <p:spPr>
          <a:xfrm>
            <a:off x="3347864" y="5229200"/>
            <a:ext cx="5616624" cy="52322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nl-NL" sz="28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penbaring &amp; verberging</a:t>
            </a:r>
            <a:endParaRPr lang="nl-NL" sz="28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39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Afbeeldingsresultaat voor window landscape reflexion f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48456"/>
          <a:stretch/>
        </p:blipFill>
        <p:spPr bwMode="auto">
          <a:xfrm>
            <a:off x="-1" y="-4935"/>
            <a:ext cx="9151839" cy="56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228577"/>
              </p:ext>
            </p:extLst>
          </p:nvPr>
        </p:nvGraphicFramePr>
        <p:xfrm>
          <a:off x="-13066" y="6452305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6" name="Rechthoek 5"/>
          <p:cNvSpPr/>
          <p:nvPr/>
        </p:nvSpPr>
        <p:spPr>
          <a:xfrm>
            <a:off x="3275856" y="188640"/>
            <a:ext cx="5616624" cy="52322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nl-NL" sz="28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penbaring &amp; verberging</a:t>
            </a:r>
            <a:endParaRPr lang="nl-NL" sz="28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057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fbeeldingsresultaat voor focal 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6"/>
          <a:stretch/>
        </p:blipFill>
        <p:spPr bwMode="auto">
          <a:xfrm>
            <a:off x="0" y="-10492"/>
            <a:ext cx="9144000" cy="567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e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63414"/>
              </p:ext>
            </p:extLst>
          </p:nvPr>
        </p:nvGraphicFramePr>
        <p:xfrm>
          <a:off x="-13066" y="6452305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6" name="Rechthoek 5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ziet dat, waar je je op richt</a:t>
            </a:r>
            <a:endParaRPr lang="nl-NL" sz="28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90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4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deel langs de weg viel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en de vogels kwamen en aten het op.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ander deel viel op steenachtige bodem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waar het niet veel aarde had, en terstond schoot het op, omdat het geen diepe aarde had.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ander deel viel in de dorens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dorens kwamen op en verstikten het en het gaf geen vrucht.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het overige viel in goede aarde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opkomende en uitstoelende gaf het vrucht, en het droeg tot dertig-, zestig- en honderdvoud toe.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5496" y="3825240"/>
            <a:ext cx="9036000" cy="1754326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zaaier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Beter de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bodems</a:t>
            </a:r>
            <a:endParaRPr lang="de-D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Matth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13:1-52/Marcus 4:1-34/Lukas 8:1-18</a:t>
            </a:r>
          </a:p>
          <a:p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1.D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boer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zaaier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2.God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zelf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3.H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zaad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de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boodschap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altijd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bekering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tesjoeva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4.Enalle 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typen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grond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de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luisteraar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de-D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vierdubbele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komt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veel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37904"/>
              </p:ext>
            </p:extLst>
          </p:nvPr>
        </p:nvGraphicFramePr>
        <p:xfrm>
          <a:off x="-48235" y="648747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21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795252"/>
              </p:ext>
            </p:extLst>
          </p:nvPr>
        </p:nvGraphicFramePr>
        <p:xfrm>
          <a:off x="-48235" y="648747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 b="23640"/>
          <a:stretch/>
        </p:blipFill>
        <p:spPr bwMode="auto">
          <a:xfrm>
            <a:off x="0" y="0"/>
            <a:ext cx="91440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3275856" y="188640"/>
            <a:ext cx="5616624" cy="461665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NBG/SV: steenachtige bodem?</a:t>
            </a:r>
            <a:endParaRPr lang="nl-NL" sz="24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46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13439"/>
          <a:stretch/>
        </p:blipFill>
        <p:spPr bwMode="auto">
          <a:xfrm>
            <a:off x="-2" y="-27383"/>
            <a:ext cx="9180000" cy="572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440204"/>
              </p:ext>
            </p:extLst>
          </p:nvPr>
        </p:nvGraphicFramePr>
        <p:xfrm>
          <a:off x="-48235" y="648747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5" name="Rechthoek 4"/>
          <p:cNvSpPr/>
          <p:nvPr/>
        </p:nvSpPr>
        <p:spPr>
          <a:xfrm>
            <a:off x="2411760" y="188640"/>
            <a:ext cx="6480720" cy="461665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NBV: rotsachtige bodem (</a:t>
            </a:r>
            <a:r>
              <a:rPr lang="nl-NL" sz="24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petrodes</a:t>
            </a:r>
            <a:r>
              <a:rPr lang="nl-NL" sz="2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nl-NL" sz="24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47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207023"/>
              </p:ext>
            </p:extLst>
          </p:nvPr>
        </p:nvGraphicFramePr>
        <p:xfrm>
          <a:off x="-48235" y="648747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Afbeeldingsresultaat voor turtle dove road israel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8" r="6491" b="8911"/>
          <a:stretch/>
        </p:blipFill>
        <p:spPr bwMode="auto">
          <a:xfrm>
            <a:off x="2441" y="-29236"/>
            <a:ext cx="5215973" cy="56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seed stony ground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r="26904"/>
          <a:stretch/>
        </p:blipFill>
        <p:spPr bwMode="auto">
          <a:xfrm>
            <a:off x="5208573" y="0"/>
            <a:ext cx="3971939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057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810506"/>
              </p:ext>
            </p:extLst>
          </p:nvPr>
        </p:nvGraphicFramePr>
        <p:xfrm>
          <a:off x="-48235" y="6453336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I:\Mijn documenten\Mijn afbeeldingen\VAKANTIES\Israël 2017\P4021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 b="10659"/>
          <a:stretch/>
        </p:blipFill>
        <p:spPr bwMode="auto">
          <a:xfrm>
            <a:off x="-36511" y="8241"/>
            <a:ext cx="4584794" cy="283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8"/>
          <a:stretch/>
        </p:blipFill>
        <p:spPr bwMode="auto">
          <a:xfrm>
            <a:off x="-12227" y="2856325"/>
            <a:ext cx="4560000" cy="280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83" y="2204864"/>
            <a:ext cx="4612448" cy="345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1"/>
          <a:stretch/>
        </p:blipFill>
        <p:spPr bwMode="auto">
          <a:xfrm>
            <a:off x="4545199" y="-27384"/>
            <a:ext cx="4618360" cy="259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>
          <a:xfrm>
            <a:off x="2051720" y="2535287"/>
            <a:ext cx="4536504" cy="461665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2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orens (</a:t>
            </a:r>
            <a:r>
              <a:rPr lang="nl-NL" sz="24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akanthas</a:t>
            </a:r>
            <a:r>
              <a:rPr lang="nl-NL" sz="24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nl-NL" sz="24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91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396126"/>
              </p:ext>
            </p:extLst>
          </p:nvPr>
        </p:nvGraphicFramePr>
        <p:xfrm>
          <a:off x="-48235" y="648747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356"/>
          <a:stretch/>
        </p:blipFill>
        <p:spPr bwMode="auto">
          <a:xfrm>
            <a:off x="-29840" y="0"/>
            <a:ext cx="9209385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217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-36512" y="-27384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deel langs de weg viel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en de vogels kwamen en aten het op.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ander deel viel op steenachtige bodem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waar het niet veel aarde had, en terstond schoot het op, omdat het geen diepe aarde had.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ander deel viel in de dorens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dorens kwamen op en verstikten het en het gaf geen vrucht.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het overige viel in goede aarde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opkomende en uitstoelende gaf het vrucht, en het droeg tot dertig-, zestig- en honderdvoud toe.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-36512" y="3861048"/>
            <a:ext cx="9180000" cy="180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zijn vier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soorten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discipelen: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die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snel begrijpt en snel vergeet, zijn winst verdwijnt in zijn verlies; hij die begrijpt moeizaam en vergeet met moeite, zijn verlies verdwijnt in zijn winst; hij die al snel begrijpt en vergeet met moeite, hij is een goede portie; hij die begrijpt met moeite en vergeet snel, hij is een kwade deel. </a:t>
            </a:r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nl-NL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Pirké</a:t>
            </a:r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Avot</a:t>
            </a:r>
            <a:r>
              <a:rPr lang="nl-NL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5:15) 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466338"/>
              </p:ext>
            </p:extLst>
          </p:nvPr>
        </p:nvGraphicFramePr>
        <p:xfrm>
          <a:off x="-48235" y="6500867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37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21" name="Tijdelijke aanduiding voor inhoud 2"/>
          <p:cNvSpPr txBox="1">
            <a:spLocks noChangeAspect="1"/>
          </p:cNvSpPr>
          <p:nvPr/>
        </p:nvSpPr>
        <p:spPr>
          <a:xfrm>
            <a:off x="2281777" y="1524160"/>
            <a:ext cx="5760000" cy="3777048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</a:t>
            </a: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Sabbat</a:t>
            </a: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725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36512" y="-27384"/>
            <a:ext cx="9180000" cy="57861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Hoort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nl-NL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een ​zaaier​ ging uit om te ​zaaien​.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deel langs de weg viel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en de vogels kwamen en aten het op.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ander deel viel op steenachtige bodem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waar het niet veel aarde had, en terstond schoot het op, omdat het geen diepe aarde had.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ander deel viel in de dorens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dorens kwamen op en verstikten het en het gaf geen vrucht.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het overige viel in goede aarde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opkomende en uitstoelende gaf het vrucht, en het droeg tot dertig-, zestig- en honderdvoud toe.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300244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17" y="-27384"/>
            <a:ext cx="33162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4386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hoekige toelichting 9"/>
          <p:cNvSpPr/>
          <p:nvPr/>
        </p:nvSpPr>
        <p:spPr>
          <a:xfrm>
            <a:off x="35496" y="1916832"/>
            <a:ext cx="5742278" cy="864000"/>
          </a:xfrm>
          <a:prstGeom prst="wedgeRectCallout">
            <a:avLst>
              <a:gd name="adj1" fmla="val 47641"/>
              <a:gd name="adj2" fmla="val -17752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algn="ctr"/>
            <a:r>
              <a:rPr lang="nl-NL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Horen door te zien!</a:t>
            </a:r>
            <a:endParaRPr lang="nl-NL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20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4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 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5496" y="3090432"/>
            <a:ext cx="9036000" cy="2484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CITAAT:Jesaja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</a:t>
            </a:r>
            <a:r>
              <a:rPr lang="nl-NL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Daarop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hoorde ik de stem des Heren, die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zal Ik zenden en wie zal voor Ons gaan? En ik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Hier ben ik, zend mij.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Hij: Ga, zeg tot dit volk: Hoort aldoor – maar verstaat niet, en ziet aldoor – maar merkt niet op.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Maak het ​hart​ van dit volk vet, maak zijn oren doof en doe zijn ogen dichtkleven, opdat het met zijn ogen niet zie en met zijn oren niet </a:t>
            </a:r>
            <a:r>
              <a:rPr lang="nl-NL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opdat zijn ​hart​ niet versta, zodat het zich niet </a:t>
            </a:r>
            <a:r>
              <a:rPr lang="nl-NL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bekere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genezen worde.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vroeg ik: Hoelang,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Hij antwoordde: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Totdat…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140571"/>
              </p:ext>
            </p:extLst>
          </p:nvPr>
        </p:nvGraphicFramePr>
        <p:xfrm>
          <a:off x="-48235" y="6464028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568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4712" y="80688"/>
            <a:ext cx="9108000" cy="540000"/>
          </a:xfrm>
          <a:prstGeom prst="rect">
            <a:avLst/>
          </a:prstGeom>
          <a:solidFill>
            <a:srgbClr val="C0B98E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Weer gaat het over de hardheid van het hart (Marcus 3:5)</a:t>
            </a:r>
            <a:endParaRPr lang="nl-NL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>
              <a:solidFill>
                <a:prstClr val="black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-11724" y="3717033"/>
            <a:ext cx="4572000" cy="1938992"/>
          </a:xfrm>
          <a:prstGeom prst="rect">
            <a:avLst/>
          </a:prstGeom>
          <a:solidFill>
            <a:srgbClr val="301702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lphaUcPeriod"/>
            </a:pPr>
            <a:r>
              <a:rPr lang="nl-NL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hart van vlees en bloed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hart van afweging</a:t>
            </a:r>
            <a:endParaRPr lang="nl-NL" sz="16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van God gekregen 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zachtmoedige 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volgzame hart (pro-Torah)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kneedbare 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corrigeerbare hart</a:t>
            </a:r>
            <a:endParaRPr lang="nl-NL" sz="2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561620" y="3717032"/>
            <a:ext cx="4572000" cy="1944000"/>
          </a:xfrm>
          <a:prstGeom prst="rect">
            <a:avLst/>
          </a:prstGeom>
          <a:solidFill>
            <a:srgbClr val="301702"/>
          </a:solidFill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nl-NL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Het verharde hart </a:t>
            </a:r>
            <a:r>
              <a:rPr lang="nl-NL" sz="14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nl-NL" sz="1400" b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Gr.Porosis</a:t>
            </a:r>
            <a:r>
              <a:rPr lang="nl-NL" sz="14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hart van harde standaarden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mechanische 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arrogante 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opstandige hart (anti-Torah)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afgestompte 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onwrikbare hart</a:t>
            </a:r>
            <a:endParaRPr lang="nl-NL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0" t="8213" b="11732"/>
          <a:stretch/>
        </p:blipFill>
        <p:spPr bwMode="auto">
          <a:xfrm>
            <a:off x="0" y="378733"/>
            <a:ext cx="5148064" cy="395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-11431" r="-200" b="11431"/>
          <a:stretch/>
        </p:blipFill>
        <p:spPr bwMode="auto">
          <a:xfrm>
            <a:off x="4067944" y="-410907"/>
            <a:ext cx="5181600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542968"/>
              </p:ext>
            </p:extLst>
          </p:nvPr>
        </p:nvGraphicFramePr>
        <p:xfrm>
          <a:off x="-48235" y="648914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3923928" y="2060848"/>
            <a:ext cx="9028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ard</a:t>
            </a: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</a:t>
            </a:r>
          </a:p>
          <a:p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oof</a:t>
            </a: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blind</a:t>
            </a: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dicht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9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10928"/>
            <a:ext cx="9180000" cy="5652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Weet gij niet, wat deze ​gelijkenis​ betekent, en hoe zult gij dan al de ​gelijkenissen​ verstaan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708275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10096" y="1196752"/>
            <a:ext cx="9072000" cy="540000"/>
          </a:xfrm>
          <a:prstGeom prst="rect">
            <a:avLst/>
          </a:prstGeom>
          <a:solidFill>
            <a:srgbClr val="D9B2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Dus, deze gelijkenis is de sleutel tot andere gelijkenissen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724128" y="3933056"/>
            <a:ext cx="3209688" cy="156966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Ключевой</a:t>
            </a:r>
            <a:endParaRPr lang="nl-NL" sz="3200" b="1" dirty="0">
              <a:solidFill>
                <a:schemeClr val="bg1"/>
              </a:solidFill>
            </a:endParaRPr>
          </a:p>
          <a:p>
            <a:r>
              <a:rPr lang="nl-NL" sz="3200" b="1" dirty="0" err="1" smtClean="0">
                <a:solidFill>
                  <a:schemeClr val="bg1"/>
                </a:solidFill>
              </a:rPr>
              <a:t>Klyuchevoy</a:t>
            </a:r>
            <a:endParaRPr lang="nl-NL" sz="3200" b="1" dirty="0" smtClean="0">
              <a:solidFill>
                <a:schemeClr val="bg1"/>
              </a:solidFill>
            </a:endParaRPr>
          </a:p>
          <a:p>
            <a:r>
              <a:rPr lang="nl-NL" sz="3200" b="1" dirty="0" smtClean="0">
                <a:solidFill>
                  <a:schemeClr val="bg1"/>
                </a:solidFill>
              </a:rPr>
              <a:t>Sleutel, </a:t>
            </a:r>
            <a:r>
              <a:rPr lang="nl-NL" sz="3200" b="1" dirty="0" smtClean="0">
                <a:solidFill>
                  <a:schemeClr val="bg1"/>
                </a:solidFill>
              </a:rPr>
              <a:t>kluts</a:t>
            </a:r>
            <a:endParaRPr lang="nl-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33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10928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​zaaier​ ​zaait​ het woord.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 zijn degenen,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langs de weg zijn: waar het woord ​gezaaid​ wordt, en zodra zij het horen, komt terstond de satan en neemt het woord, dat in hen ​gezaaid​ is, weg.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dit zijn degenen, die in goede aarde ​gezaaid​ zijn: zij, die het woord horen en in zich opnemen en vrucht dragen, dertig- en zestig- en honderdvoud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-36512" y="-27384"/>
            <a:ext cx="9180000" cy="468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woord wordt gezaaid; d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logos, de </a:t>
            </a:r>
            <a:r>
              <a:rPr lang="nl-NL" sz="20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dabar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wordt gezaaid.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477904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4337" name="Picture 1" descr="Massoretic Text OT Hebrew Psalms 119:105 Lexicon Strong's Concordance Cross Refer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43300"/>
            <a:ext cx="1047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Add Your Comments on Psalms 119:105 Forums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43300"/>
            <a:ext cx="1047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354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NL" alt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-36512" y="476672"/>
            <a:ext cx="9180000" cy="468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Mattheüs noemt dit </a:t>
            </a:r>
            <a:r>
              <a:rPr lang="nl-NL" sz="2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woord van het Koninkrijk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5" name="Rechthoek 14"/>
          <p:cNvSpPr/>
          <p:nvPr/>
        </p:nvSpPr>
        <p:spPr>
          <a:xfrm>
            <a:off x="-36512" y="980728"/>
            <a:ext cx="9180000" cy="468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Jacobus spreekt over </a:t>
            </a:r>
            <a:r>
              <a:rPr lang="nl-NL" sz="2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Koninklijke wet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6" name="Rechthoek 15"/>
          <p:cNvSpPr/>
          <p:nvPr/>
        </p:nvSpPr>
        <p:spPr>
          <a:xfrm>
            <a:off x="-36512" y="1484784"/>
            <a:ext cx="9180000" cy="468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is dit woord van het Koninkrijk?</a:t>
            </a:r>
          </a:p>
        </p:txBody>
      </p:sp>
      <p:sp>
        <p:nvSpPr>
          <p:cNvPr id="17" name="Rechthoek 16"/>
          <p:cNvSpPr/>
          <p:nvPr/>
        </p:nvSpPr>
        <p:spPr>
          <a:xfrm>
            <a:off x="-36512" y="1951672"/>
            <a:ext cx="9180000" cy="1477328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“Die de 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geboden Gods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geloof in ​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bewaren” </a:t>
            </a:r>
          </a:p>
          <a:p>
            <a:pPr algn="ctr"/>
            <a:r>
              <a:rPr lang="nl-NL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(Openbaring 12:17 &amp;14:12)</a:t>
            </a:r>
            <a:endParaRPr lang="nl-NL" sz="10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-42863" y="3429000"/>
            <a:ext cx="9180000" cy="2246769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Bewaren </a:t>
            </a:r>
          </a:p>
          <a:p>
            <a:pPr algn="ctr"/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l-GR" sz="2000" i="1" dirty="0" smtClean="0"/>
              <a:t>τηρούντων</a:t>
            </a:r>
            <a:r>
              <a:rPr lang="nl-NL" sz="2000" i="1" dirty="0" smtClean="0"/>
              <a:t> – </a:t>
            </a:r>
            <a:r>
              <a:rPr lang="nl-NL" sz="2000" i="1" dirty="0" err="1" smtClean="0"/>
              <a:t>terounton</a:t>
            </a:r>
            <a:r>
              <a:rPr lang="nl-NL" sz="2000" i="1" dirty="0" smtClean="0"/>
              <a:t> van </a:t>
            </a:r>
            <a:r>
              <a:rPr lang="nl-NL" sz="2000" i="1" dirty="0" err="1" smtClean="0"/>
              <a:t>tereo</a:t>
            </a:r>
            <a:r>
              <a:rPr lang="nl-NL" sz="2000" i="1" dirty="0" smtClean="0"/>
              <a:t>: </a:t>
            </a:r>
          </a:p>
          <a:p>
            <a:pPr algn="ctr"/>
            <a:r>
              <a:rPr lang="nl-NL" sz="2000" i="1" dirty="0" smtClean="0"/>
              <a:t>bewaken als iets dierbaars, onderhouden, naleven, gehoorzamen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in praktijk brengen,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zodat ze vrucht dragen</a:t>
            </a:r>
            <a:endParaRPr lang="nl-NL" sz="2000" b="1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0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27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10928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dit zijn degenen, die in goede aarde ​gezaaid​ zijn: zij, die het woord horen en in zich opnemen en vrucht dragen, dertig- en zestig- en honderdvoud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-36512" y="-27385"/>
            <a:ext cx="9180000" cy="1332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enige Bijbelplaats waar dit voorkomt:</a:t>
            </a: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Genesis 26:12 En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​Isaak​ zaaide in dat land en oogstte in dat jaar honderdvoudig; want de Here zegende hem.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29083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Afbeeldingsresultaat voor ear of wheat (free stoc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6055"/>
            <a:ext cx="5915547" cy="4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5927452" y="1294160"/>
            <a:ext cx="3204000" cy="1323439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korrels per aar: 50-voudig</a:t>
            </a:r>
          </a:p>
          <a:p>
            <a:r>
              <a:rPr lang="nl-NL" sz="20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korrels per aar: 100-voudig</a:t>
            </a:r>
            <a:endParaRPr lang="nl-NL" sz="20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362" name="Picture 2" descr="Afbeeldingsresultaat voor wheat kernel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9"/>
          <a:stretch/>
        </p:blipFill>
        <p:spPr bwMode="auto">
          <a:xfrm>
            <a:off x="5926588" y="2637312"/>
            <a:ext cx="3204864" cy="30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63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5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521361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4932040" y="44623"/>
            <a:ext cx="4140000" cy="2862322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GODS WOORD IS LICHT</a:t>
            </a: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Psalm 119:105</a:t>
            </a:r>
          </a:p>
          <a:p>
            <a:pPr algn="ctr"/>
            <a:r>
              <a:rPr lang="he-I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נֵר-לְרַגְלִי דְבָרֶךָ</a:t>
            </a:r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Ner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ragli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dewarècha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Uw woord is een ​lamp​ </a:t>
            </a:r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mijn voet</a:t>
            </a:r>
          </a:p>
          <a:p>
            <a:pPr algn="ctr"/>
            <a:r>
              <a:rPr lang="he-IL" sz="2000" dirty="0">
                <a:latin typeface="Verdana" panose="020B0604030504040204" pitchFamily="34" charset="0"/>
                <a:ea typeface="Verdana" panose="020B0604030504040204" pitchFamily="34" charset="0"/>
              </a:rPr>
              <a:t>  </a:t>
            </a:r>
            <a:r>
              <a:rPr lang="he-I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וְאוֹר </a:t>
            </a:r>
            <a:r>
              <a:rPr lang="he-IL" sz="2000" dirty="0">
                <a:latin typeface="Verdana" panose="020B0604030504040204" pitchFamily="34" charset="0"/>
                <a:ea typeface="Verdana" panose="020B0604030504040204" pitchFamily="34" charset="0"/>
              </a:rPr>
              <a:t>לִנְתִיבָתִי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or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lintiwati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licht op mijn pad.</a:t>
            </a:r>
            <a:endParaRPr lang="nl-N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5496" y="1268760"/>
            <a:ext cx="4860000" cy="1656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1</a:t>
            </a:r>
            <a:r>
              <a:rPr lang="nl-NL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GOD SCHIEP WAS LICHT</a:t>
            </a:r>
          </a:p>
          <a:p>
            <a:pPr algn="r"/>
            <a:r>
              <a:rPr lang="he-IL" dirty="0" smtClean="0">
                <a:latin typeface="Verdana" panose="020B0604030504040204" pitchFamily="34" charset="0"/>
                <a:ea typeface="Verdana" panose="020B0604030504040204" pitchFamily="34" charset="0"/>
              </a:rPr>
              <a:t>ַיֹּאמֶר </a:t>
            </a:r>
            <a:r>
              <a:rPr lang="he-IL" dirty="0">
                <a:latin typeface="Verdana" panose="020B0604030504040204" pitchFamily="34" charset="0"/>
                <a:ea typeface="Verdana" panose="020B0604030504040204" pitchFamily="34" charset="0"/>
              </a:rPr>
              <a:t>אֱלֹהִים, יְהִי אוֹר; </a:t>
            </a:r>
            <a:r>
              <a:rPr lang="he-IL" dirty="0" smtClean="0">
                <a:latin typeface="Verdana" panose="020B0604030504040204" pitchFamily="34" charset="0"/>
                <a:ea typeface="Verdana" panose="020B0604030504040204" pitchFamily="34" charset="0"/>
              </a:rPr>
              <a:t>וַיְהִי-אוֹר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Wajomèr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elohim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jehi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ór </a:t>
            </a: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waihi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ór</a:t>
            </a: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Gen.1:3 </a:t>
            </a:r>
          </a:p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Elohim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zei: Er is licht. Er was licht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5496" y="44624"/>
            <a:ext cx="4860000" cy="1200329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JHWH IS DE LICHTBRON!</a:t>
            </a:r>
          </a:p>
          <a:p>
            <a:pPr algn="ctr"/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Psalm 36:10 </a:t>
            </a:r>
          </a:p>
          <a:p>
            <a:pPr algn="ctr"/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 U is de bron des levens,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uw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licht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zien wij het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licht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-36512" y="4737338"/>
            <a:ext cx="9180000" cy="90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MESSIAS IS HET LICHT!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1:9;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8:12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“Het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waarachtige licht, dat ieder mens verlicht, was komende in de wereld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endParaRPr lang="nl-NL" sz="2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588" y="2937138"/>
            <a:ext cx="9108000" cy="1764000"/>
          </a:xfrm>
          <a:prstGeom prst="rect">
            <a:avLst/>
          </a:prstGeom>
          <a:solidFill>
            <a:srgbClr val="F4E8D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gezaaide woord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 de sleutelgelijkenis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dient licht te verspreiden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wereld.</a:t>
            </a:r>
          </a:p>
          <a:p>
            <a:pPr algn="ctr"/>
            <a:endParaRPr lang="nl-NL" sz="2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31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5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392000" cy="30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98567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9" name="Rechthoek 8"/>
          <p:cNvSpPr/>
          <p:nvPr/>
        </p:nvSpPr>
        <p:spPr>
          <a:xfrm>
            <a:off x="35496" y="4758242"/>
            <a:ext cx="9036000" cy="90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 is VUUR en door VUUR is het gegeven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 is LICHT en door LICHT is het gegeven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4"/>
          <a:stretch/>
        </p:blipFill>
        <p:spPr bwMode="auto">
          <a:xfrm>
            <a:off x="3491880" y="30907"/>
            <a:ext cx="3724275" cy="130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4259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4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5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604904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9" name="Rechthoek 8"/>
          <p:cNvSpPr/>
          <p:nvPr/>
        </p:nvSpPr>
        <p:spPr>
          <a:xfrm>
            <a:off x="35496" y="4758242"/>
            <a:ext cx="9036000" cy="90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 is VUUR en door VUUR is het gegeven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 is LICHT en door LICHT is het gegeven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87" y="72207"/>
            <a:ext cx="47005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925"/>
            <a:ext cx="462756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48880"/>
            <a:ext cx="2474913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044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5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189809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35496" y="44624"/>
            <a:ext cx="9072000" cy="288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HEEL ANDER ZICHT OP HANDELINGEN 2</a:t>
            </a:r>
          </a:p>
          <a:p>
            <a:pPr algn="ctr"/>
            <a:endParaRPr lang="nl-NL" b="1" dirty="0" smtClean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de Pinksterdag aanbrak, waren allen tezamen bijeen. 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eensklaps kwam er uit de hemel een geluid als van een geweldige windvlaag en vulde het gehele huis, waar zij gezeten waren; 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er vertoonden zich aan hen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tongen als van vuur,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die zich verdeelden, en het zette zich op ieder van hen; 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werden allen vervuld met de ​​heilige​ Geest​ en begonnen met andere tongen te spreken, zoals de Geest het hun gaf uit te spreken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35496" y="4758242"/>
            <a:ext cx="9036000" cy="900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 is VUUR en door VUUR is het gegeven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 is LICHT en door LICHT is het gegeven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588" y="2937138"/>
            <a:ext cx="9108000" cy="1764000"/>
          </a:xfrm>
          <a:prstGeom prst="rect">
            <a:avLst/>
          </a:prstGeom>
          <a:solidFill>
            <a:srgbClr val="F4E8D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gezaaide woord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 de sleutelgelijkenis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dient licht te verspreiden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wereld.</a:t>
            </a:r>
          </a:p>
          <a:p>
            <a:pPr algn="ctr"/>
            <a:endParaRPr lang="nl-NL" sz="2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5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3203848" y="1196752"/>
            <a:ext cx="5719314" cy="3793138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905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4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Ziet toe, wat gij hoort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Met de maat, waarmede gij meet, zal u gemeten worden, en u zal boven die maat gegeven worden.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094553"/>
              </p:ext>
            </p:extLst>
          </p:nvPr>
        </p:nvGraphicFramePr>
        <p:xfrm>
          <a:off x="-48235" y="6512590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-36512" y="4573577"/>
            <a:ext cx="4896544" cy="1015663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Spreuken 20:10</a:t>
            </a:r>
          </a:p>
          <a:p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Tweeërlei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gewicht, tweeërlei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beide zijn de Here een gruwel.</a:t>
            </a:r>
            <a:endParaRPr lang="nl-N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ige toelichting 5"/>
          <p:cNvSpPr/>
          <p:nvPr/>
        </p:nvSpPr>
        <p:spPr>
          <a:xfrm>
            <a:off x="4932040" y="4578714"/>
            <a:ext cx="2871936" cy="923330"/>
          </a:xfrm>
          <a:prstGeom prst="wedgeRectCallout">
            <a:avLst>
              <a:gd name="adj1" fmla="val -73490"/>
              <a:gd name="adj2" fmla="val -159689"/>
            </a:avLst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l-G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Βλέπετε </a:t>
            </a:r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τί ἀκούετε. 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Blepete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 </a:t>
            </a: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akouete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Ziet wat u hoort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5496" y="44624"/>
            <a:ext cx="9036000" cy="1015663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Oosterse cultuur: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informatie door beelden</a:t>
            </a: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Westerse cultuur :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informatie door abstracte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ideeën</a:t>
            </a:r>
          </a:p>
          <a:p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5496" y="1268992"/>
            <a:ext cx="9036000" cy="2088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25:</a:t>
            </a:r>
            <a:endParaRPr lang="nl-NL" baseline="30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zult in uw buidel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tweeërlei ​gewicht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hebben, een groot en een klein. 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Gij zult in uw ​huis​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tweeërlei </a:t>
            </a:r>
            <a:r>
              <a:rPr lang="nl-NL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efa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hebben, een grote en een kleine. 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Gij zult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vol en zuiver ​gewicht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hebben; gij zult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volle en zuivere </a:t>
            </a:r>
            <a:r>
              <a:rPr lang="nl-NL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efa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hebben, opdat gij lang leeft in het land, dat de Here, uw God, u geven zal. 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ieder die deze dingen doet, ieder die ​onrecht​ doet, is de Here, uw God, een gruwel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hoekige toelichting 8"/>
          <p:cNvSpPr/>
          <p:nvPr/>
        </p:nvSpPr>
        <p:spPr>
          <a:xfrm>
            <a:off x="3426682" y="725795"/>
            <a:ext cx="5033750" cy="830997"/>
          </a:xfrm>
          <a:prstGeom prst="wedgeRectCallout">
            <a:avLst>
              <a:gd name="adj1" fmla="val -45204"/>
              <a:gd name="adj2" fmla="val 268733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 3: Horen door te zien!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 24: zien door te horen!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50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4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Ziet toe, wat gij hoort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Met de maat, waarmede gij meet, zal u gemeten worden, en u zal boven die maat gegeven worden.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157629"/>
              </p:ext>
            </p:extLst>
          </p:nvPr>
        </p:nvGraphicFramePr>
        <p:xfrm>
          <a:off x="-48235" y="6512590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10" name="Rechthoek 9"/>
          <p:cNvSpPr/>
          <p:nvPr/>
        </p:nvSpPr>
        <p:spPr>
          <a:xfrm>
            <a:off x="-512" y="1592992"/>
            <a:ext cx="9108000" cy="1764000"/>
          </a:xfrm>
          <a:prstGeom prst="rect">
            <a:avLst/>
          </a:prstGeom>
          <a:solidFill>
            <a:srgbClr val="F4E8D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gezaaide woord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 de sleutelgelijkenis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dient licht te verspreiden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wereld.</a:t>
            </a:r>
          </a:p>
          <a:p>
            <a:pPr algn="ctr"/>
            <a:endParaRPr lang="nl-NL" sz="2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-75340" y="35336"/>
            <a:ext cx="9180000" cy="1477328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endParaRPr lang="nl-NL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“Die de 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geboden Gods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geloof in ​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bewaren” </a:t>
            </a:r>
          </a:p>
          <a:p>
            <a:pPr algn="ctr"/>
            <a:r>
              <a:rPr lang="nl-NL" sz="1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(Openbaring 12:17 &amp;14:12)</a:t>
            </a:r>
            <a:endParaRPr lang="nl-NL" sz="10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02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-36512" y="-27384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een zeer grote schare verzamelde zich bij Hem, zodat Hij in een schip ging en daarin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gegeven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worden; en wie niet heeft, ook wat hij heeft zal hem ontnomen worden.</a:t>
            </a:r>
          </a:p>
          <a:p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vanzelf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vrucht voort; eerst een halm, daarna een aar, daarna het volle koren in de aar.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457850"/>
              </p:ext>
            </p:extLst>
          </p:nvPr>
        </p:nvGraphicFramePr>
        <p:xfrm>
          <a:off x="-48235" y="647575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6" name="Rechthoekige toelichting 5"/>
          <p:cNvSpPr/>
          <p:nvPr/>
        </p:nvSpPr>
        <p:spPr>
          <a:xfrm>
            <a:off x="2339752" y="1988839"/>
            <a:ext cx="2871936" cy="1152000"/>
          </a:xfrm>
          <a:prstGeom prst="wedgeRectCallout">
            <a:avLst>
              <a:gd name="adj1" fmla="val -88967"/>
              <a:gd name="adj2" fmla="val 170264"/>
            </a:avLst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80000" tIns="180000">
            <a:spAutoFit/>
          </a:bodyPr>
          <a:lstStyle/>
          <a:p>
            <a:r>
              <a:rPr lang="el-GR" dirty="0"/>
              <a:t>αὐτομάτη </a:t>
            </a:r>
            <a:endParaRPr lang="nl-NL" dirty="0" smtClean="0"/>
          </a:p>
          <a:p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utomatisch, vanzelf</a:t>
            </a:r>
            <a:endParaRPr lang="nl-N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-512" y="44624"/>
            <a:ext cx="9108000" cy="1764000"/>
          </a:xfrm>
          <a:prstGeom prst="rect">
            <a:avLst/>
          </a:prstGeom>
          <a:solidFill>
            <a:srgbClr val="F4E8D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gezaaide woord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 de sleutelgelijkenis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dient licht te verspreiden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wereld.</a:t>
            </a:r>
          </a:p>
          <a:p>
            <a:pPr algn="ctr"/>
            <a:endParaRPr lang="nl-NL" sz="2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70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36512" y="14996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kleinste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van alle zaden op de aarde,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in vele dergelijke ​gelijkenissen​ sprak Hij het woord tot hen,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naardat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 het konden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zonder ​gelijkenis​ sprak Hij tot hen niet, maar afzonderlijk aan zijn discipelen verklaarde Hij alles.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op die dag, toen het laat geworden was: Laten wij oversteken naar de overkant.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lieten de schare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69" name="Picture 5" descr="A Mustard Se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-361" r="13992" b="361"/>
          <a:stretch/>
        </p:blipFill>
        <p:spPr bwMode="auto">
          <a:xfrm>
            <a:off x="-40704" y="19581"/>
            <a:ext cx="3514921" cy="291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5065904" y="4797248"/>
            <a:ext cx="4068000" cy="864000"/>
          </a:xfrm>
          <a:prstGeom prst="rect">
            <a:avLst/>
          </a:prstGeom>
          <a:solidFill>
            <a:srgbClr val="FFE1E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l-GR" sz="2400" b="1" dirty="0" smtClean="0"/>
              <a:t>Μικρότερον</a:t>
            </a:r>
            <a:r>
              <a:rPr lang="nl-NL" sz="2400" dirty="0" smtClean="0"/>
              <a:t> - </a:t>
            </a:r>
            <a:r>
              <a:rPr lang="nl-NL" sz="2400" b="1" i="1" dirty="0" err="1" smtClean="0"/>
              <a:t>mikr</a:t>
            </a:r>
            <a:r>
              <a:rPr lang="nl-NL" sz="2400" b="1" dirty="0" err="1" smtClean="0"/>
              <a:t>oteron</a:t>
            </a:r>
            <a:endParaRPr lang="nl-NL" sz="2400" dirty="0" smtClean="0"/>
          </a:p>
          <a:p>
            <a:r>
              <a:rPr lang="nl-NL" sz="2400" b="1" dirty="0" smtClean="0"/>
              <a:t>Kleiner, minder, geringer</a:t>
            </a:r>
            <a:endParaRPr lang="nl-NL" sz="2400" dirty="0"/>
          </a:p>
          <a:p>
            <a:endParaRPr lang="nl-NL" sz="2400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80823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516" y="7689"/>
            <a:ext cx="5670550" cy="2951163"/>
          </a:xfrm>
          <a:prstGeom prst="rect">
            <a:avLst/>
          </a:prstGeom>
          <a:solidFill>
            <a:srgbClr val="D9B28B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913155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36512" y="14996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in vele dergelijke ​gelijkenissen​ sprak Hij het woord tot hen,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naardat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 het konden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zonder ​gelijkenis​ sprak Hij tot hen niet, maar afzonderlijk aan zijn discipelen verklaarde Hij alles.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op die dag, toen het laat geworden was: Laten wij oversteken naar de overkant.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lieten de schare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517105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42735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04" y="28005"/>
            <a:ext cx="4902200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A Mustard Se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6672" r="-83" b="11013"/>
          <a:stretch/>
        </p:blipFill>
        <p:spPr bwMode="auto">
          <a:xfrm>
            <a:off x="2304132" y="3238376"/>
            <a:ext cx="4356100" cy="24003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65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36512" y="14996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groter wordt dan alle tuingewassen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en grote takken maakt, zodat in zijn schaduw de vogelen des hemels kunnen nestelen.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in vele dergelijke ​gelijkenissen​ sprak Hij het woord tot hen,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naardat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 het konden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zonder ​gelijkenis​ sprak Hij tot hen niet, maar afzonderlijk aan zijn discipelen verklaarde Hij alles.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op die dag, toen het laat geworden was: Laten wij oversteken naar de overkant.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lieten de schare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</a:t>
            </a:r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411390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9" name="Rechthoek 8"/>
          <p:cNvSpPr/>
          <p:nvPr/>
        </p:nvSpPr>
        <p:spPr>
          <a:xfrm>
            <a:off x="-36512" y="5085184"/>
            <a:ext cx="9180000" cy="68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μεῖζον πάντων τῶν λαχάνων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meizon</a:t>
            </a:r>
            <a:r>
              <a:rPr lang="nl-NL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panton</a:t>
            </a:r>
            <a:r>
              <a:rPr lang="nl-NL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ton </a:t>
            </a:r>
            <a:r>
              <a:rPr lang="nl-NL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lachanon</a:t>
            </a:r>
            <a:endParaRPr lang="nl-N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Groter  dan al de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groenten/tuingewassen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 van </a:t>
            </a:r>
            <a:r>
              <a:rPr lang="nl-NL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lachaino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graven)</a:t>
            </a:r>
            <a:endParaRPr lang="nl-NL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890" name="Picture 2" descr="Brassica nigra by Kell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1"/>
          <a:stretch/>
        </p:blipFill>
        <p:spPr bwMode="auto">
          <a:xfrm>
            <a:off x="-30160" y="-27"/>
            <a:ext cx="9180000" cy="29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79512" y="260648"/>
            <a:ext cx="3168352" cy="113877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l-GR" sz="2800" b="1" dirty="0"/>
              <a:t>λαχάνων</a:t>
            </a:r>
            <a:endParaRPr lang="nl-NL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achanon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tuingewas, groente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17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nicotiana glau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7446"/>
            <a:ext cx="9324000" cy="69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26259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3779912" y="1772815"/>
            <a:ext cx="4320480" cy="68400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80000" tIns="180000" rIns="180000" rtlCol="0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Oorsprong Zuid-Amerika !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508104" y="68279"/>
            <a:ext cx="3744416" cy="151200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80000" tIns="180000" rIns="180000" rtlCol="0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Sommige mensen beweren dat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mosterd de </a:t>
            </a:r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Nicotaina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glauca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is.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01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salvadora pers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608"/>
            <a:ext cx="9194049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000247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5292080" y="68277"/>
            <a:ext cx="3744416" cy="1908000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80000" tIns="180000" rIns="180000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Anderen beweren dat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mosterd de </a:t>
            </a:r>
            <a:r>
              <a:rPr lang="nl-NL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Salvadora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persica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Tandeborstelboom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of de Mosterdboom is.</a:t>
            </a:r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84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sinapis alb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8" r="6418" b="12062"/>
          <a:stretch/>
        </p:blipFill>
        <p:spPr bwMode="auto">
          <a:xfrm>
            <a:off x="-609600" y="-819472"/>
            <a:ext cx="9753600" cy="64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413003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323528" y="-171400"/>
            <a:ext cx="3672408" cy="1951473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80000" tIns="180000" rIns="180000" rtlCol="0">
            <a:spAutoFit/>
          </a:bodyPr>
          <a:lstStyle/>
          <a:p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Sinapis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alba</a:t>
            </a:r>
          </a:p>
          <a:p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itte mosterd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Egyptische mosterd</a:t>
            </a:r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r>
              <a:rPr lang="nl-NL" alt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(Heb</a:t>
            </a:r>
            <a:r>
              <a:rPr lang="nl-NL" altLang="nl-NL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. </a:t>
            </a:r>
            <a:r>
              <a:rPr lang="he-IL" altLang="nl-NL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חַרְדָּל</a:t>
            </a:r>
            <a:r>
              <a:rPr lang="nl-NL" alt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, </a:t>
            </a:r>
            <a:r>
              <a:rPr lang="nl-NL" altLang="nl-NL" sz="2000" b="1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ḥardal</a:t>
            </a:r>
            <a:r>
              <a:rPr lang="nl-NL" alt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)</a:t>
            </a:r>
          </a:p>
          <a:p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828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49296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258983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-28004" y="-6176"/>
            <a:ext cx="2295748" cy="3416320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Brassica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nigra</a:t>
            </a:r>
          </a:p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zwarte mosterd</a:t>
            </a:r>
          </a:p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2,5-3 meter hoog</a:t>
            </a:r>
          </a:p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alt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zaad is erg klein(1–1.6 </a:t>
            </a:r>
            <a:r>
              <a:rPr lang="nl-NL" alt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mm.) </a:t>
            </a:r>
            <a:r>
              <a:rPr lang="nl-NL" alt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werd gebruikt om de kleinste maat mee aan te duiden. </a:t>
            </a:r>
            <a:r>
              <a:rPr lang="nl-NL" alt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(Ber. 31a).</a:t>
            </a:r>
            <a:endParaRPr lang="nl-NL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732240" y="-1985"/>
            <a:ext cx="2427896" cy="6444000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80000" tIns="180000" rIns="180000">
            <a:spAutoFit/>
          </a:bodyPr>
          <a:lstStyle/>
          <a:p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Berakot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31a: </a:t>
            </a:r>
          </a:p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Rabbi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Zera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zei: De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dochters van Israël hebben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zichzelf voorgenomen om zo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streng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zichzelf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 zijn, dat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 ze een druppel bloed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 niet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groter dan een mosterdzaadje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 zeven dagen wachten</a:t>
            </a:r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2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2863986" y="1268760"/>
            <a:ext cx="5709600" cy="3744000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898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41279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://dqhall59.com/images/tall_mustar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/>
          <a:stretch/>
        </p:blipFill>
        <p:spPr bwMode="auto">
          <a:xfrm>
            <a:off x="0" y="-18000"/>
            <a:ext cx="3754394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3733304" y="5445224"/>
            <a:ext cx="5527282" cy="1440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 spreekt ook van een bananenboom, </a:t>
            </a:r>
          </a:p>
          <a:p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erwijl dit ook een kruid is.</a:t>
            </a:r>
          </a:p>
          <a:p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63" y="-171400"/>
            <a:ext cx="569436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Afbeeldingsresultaat voor shelter under banana 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94" y="1262120"/>
            <a:ext cx="5508000" cy="418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251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36512" y="14996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2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2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2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nestelen.</a:t>
            </a:r>
          </a:p>
          <a:p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in vele dergelijke ​gelijkenissen​ sprak Hij het woord tot hen,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naardat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 het konden horen,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zonder ​gelijkenis​ sprak Hij tot hen niet, maar afzonderlijk aan zijn discipelen verklaarde Hij alles.</a:t>
            </a:r>
          </a:p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op die dag, toen het laat geworden was: Laten wij oversteken naar de overkant.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lieten de schare 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</a:t>
            </a:r>
            <a:endParaRPr lang="nl-NL" sz="1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77194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9" name="Rechthoek 8"/>
          <p:cNvSpPr/>
          <p:nvPr/>
        </p:nvSpPr>
        <p:spPr>
          <a:xfrm>
            <a:off x="-36512" y="5085184"/>
            <a:ext cx="9180000" cy="68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l-GR" dirty="0"/>
              <a:t>κατασκηνοῦν.</a:t>
            </a:r>
            <a:r>
              <a:rPr lang="nl-NL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nl-NL" b="1" i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kata</a:t>
            </a:r>
            <a:r>
              <a:rPr lang="nl-NL" b="1" i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i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skeno</a:t>
            </a:r>
            <a:endParaRPr lang="nl-NL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i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Kata</a:t>
            </a:r>
            <a:r>
              <a:rPr lang="nl-NL" i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naar omlaag ten opzichte van, </a:t>
            </a:r>
            <a:r>
              <a:rPr lang="nl-NL" i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skeno</a:t>
            </a:r>
            <a:r>
              <a:rPr lang="nl-NL" i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tent. NV: schuilen</a:t>
            </a:r>
            <a:endParaRPr lang="nl-NL" i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890" name="Picture 2" descr="Brassica nigra by Kell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1"/>
          <a:stretch/>
        </p:blipFill>
        <p:spPr bwMode="auto">
          <a:xfrm>
            <a:off x="-30160" y="-27"/>
            <a:ext cx="9180000" cy="29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7132" tIns="0" rIns="57132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Ключевой</a:t>
            </a:r>
            <a:r>
              <a:rPr lang="ru-RU" altLang="nl-NL" sz="7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Meer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Klyuchevoy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7132" tIns="0" rIns="57132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Ключевой</a:t>
            </a:r>
            <a:r>
              <a:rPr lang="ru-RU" altLang="nl-NL" sz="7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Meer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Klyuchevoy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Afbeeldingsresultaat voor birds in mustard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18856"/>
          <a:stretch/>
        </p:blipFill>
        <p:spPr bwMode="auto">
          <a:xfrm>
            <a:off x="4176512" y="1"/>
            <a:ext cx="5004000" cy="29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56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36512" y="14996"/>
            <a:ext cx="9180000" cy="563231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2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2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2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zodat in zijn schaduw de vogelen des hemels kunnen nestelen.</a:t>
            </a:r>
          </a:p>
          <a:p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in vele dergelijke ​gelijkenissen​ sprak Hij het woord tot hen,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naardat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 het konden horen,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zonder ​gelijkenis​ sprak Hij tot hen niet, maar afzonderlijk aan zijn discipelen verklaarde Hij alles.</a:t>
            </a:r>
          </a:p>
          <a:p>
            <a:r>
              <a:rPr lang="nl-NL" sz="10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op die dag, toen het laat geworden was: Laten wij oversteken naar de overkant. </a:t>
            </a:r>
            <a:r>
              <a:rPr lang="nl-NL" sz="1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1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lieten de schare </a:t>
            </a:r>
            <a:r>
              <a:rPr lang="nl-NL" sz="1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</a:t>
            </a:r>
            <a:endParaRPr lang="nl-NL" sz="10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33975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37890" name="Picture 2" descr="Brassica nigra by Kell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1"/>
          <a:stretch/>
        </p:blipFill>
        <p:spPr bwMode="auto">
          <a:xfrm>
            <a:off x="-30160" y="-27"/>
            <a:ext cx="9180000" cy="29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7132" tIns="0" rIns="57132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Ключевой</a:t>
            </a:r>
            <a:r>
              <a:rPr lang="ru-RU" altLang="nl-NL" sz="7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Meer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Klyuchevoy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7132" tIns="0" rIns="57132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Ключевой</a:t>
            </a:r>
            <a:r>
              <a:rPr lang="ru-RU" altLang="nl-NL" sz="7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Meer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nl-NL" sz="100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Klyuchevoy</a:t>
            </a:r>
            <a:endParaRPr lang="ru-RU" altLang="nl-NL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-512" y="5121384"/>
            <a:ext cx="9108000" cy="1764000"/>
          </a:xfrm>
          <a:prstGeom prst="rect">
            <a:avLst/>
          </a:prstGeom>
          <a:solidFill>
            <a:srgbClr val="F4E8D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/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gezaaide woord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 de sleutelgelijkenis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dient licht te verspreiden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wereld.</a:t>
            </a:r>
          </a:p>
          <a:p>
            <a:pPr algn="ctr"/>
            <a:endParaRPr lang="nl-NL" sz="2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-29652" y="40396"/>
            <a:ext cx="9149840" cy="2862322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Ezechiël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17:</a:t>
            </a:r>
            <a:r>
              <a:rPr lang="nl-NL" sz="20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zegt de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sz="2000" cap="smal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Dan zal Ik zelf van de top van de hoge ​ceder​ (een twijgje) nemen en dat in de grond zetten; van de bovenste der jonge takjes zal Ik een twijgje plukken en Ik zelf zal dat planten op een hoge en verheven berg; </a:t>
            </a:r>
            <a:r>
              <a:rPr lang="nl-NL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de hoge berg Israëls zal Ik het planten, en het zal takken dragen, vrucht voortbrengen en tot een prachtige ​ceder​ worden.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allerhande vogels van allerlei gevederte zullen onder hem wonen; in de schaduw zijner takken zullen zij wonen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79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36512" y="-27384"/>
            <a:ext cx="9180000" cy="4680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ziende zien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niet bemerken, en horende horen en niet verstaan, opdat zij zich niet bekeren en hun ​vergeven​ worde.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nestelen.</a:t>
            </a: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in vele dergelijke ​gelijkenissen​ sprak Hij het woord tot hen, </a:t>
            </a:r>
            <a:r>
              <a:rPr lang="nl-NL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naardat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 het konden horen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zonder ​gelijkenis​ sprak Hij tot hen niet, maar afzonderlijk aan zijn discipelen verklaarde Hij alles.</a:t>
            </a:r>
          </a:p>
          <a:p>
            <a:r>
              <a:rPr lang="nl-NL" sz="12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op die dag, toen het laat geworden was: Laten wij oversteken naar de overkant. </a:t>
            </a:r>
            <a:r>
              <a:rPr lang="nl-NL" sz="12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lieten de schare </a:t>
            </a:r>
            <a:r>
              <a:rPr lang="nl-NL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</a:t>
            </a:r>
            <a:endParaRPr lang="nl-NL" sz="12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65353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-12700" y="4581128"/>
            <a:ext cx="9144000" cy="1077218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2222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Afhankelijk van de conceptie van hun hart</a:t>
            </a:r>
            <a:r>
              <a:rPr lang="nl-NL" sz="2000" dirty="0" smtClean="0">
                <a:solidFill>
                  <a:srgbClr val="2222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r>
              <a:rPr lang="nl-NL" sz="1200" i="1" dirty="0" smtClean="0">
                <a:solidFill>
                  <a:srgbClr val="2222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Conceptie is: 1</a:t>
            </a:r>
            <a:r>
              <a:rPr lang="nl-NL" sz="1200" i="1" dirty="0">
                <a:solidFill>
                  <a:srgbClr val="2222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Begrip 2) Bevatting 3) Bevruchting 4) Denkbeeld 5) Het opnemen 6) Idee 7) Notie 8) Ontvangenis 9) Ontwerp 10) Opvatting 11) Reden van bestaan 12) Verwekking 13) </a:t>
            </a:r>
            <a:r>
              <a:rPr lang="nl-NL" sz="1200" i="1" dirty="0" smtClean="0">
                <a:solidFill>
                  <a:srgbClr val="2222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Vinding</a:t>
            </a:r>
          </a:p>
          <a:p>
            <a:pPr algn="ctr"/>
            <a:r>
              <a:rPr lang="nl-NL" sz="2000" i="1" dirty="0">
                <a:solidFill>
                  <a:srgbClr val="2222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16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3"/>
          <a:stretch/>
        </p:blipFill>
        <p:spPr bwMode="auto">
          <a:xfrm>
            <a:off x="-35488" y="-27384"/>
            <a:ext cx="9216000" cy="570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491"/>
              </p:ext>
            </p:extLst>
          </p:nvPr>
        </p:nvGraphicFramePr>
        <p:xfrm>
          <a:off x="-48235" y="6474081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642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9384"/>
            <a:ext cx="9180512" cy="701730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horen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het terstond met blijdschap aannemen.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in vele dergelijke ​gelijkenissen​ sprak Hij het woord tot hen,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naardat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 het konden horen,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zonder ​gelijkenis​ sprak Hij tot hen niet, maar afzonderlijk aan zijn discipelen verklaarde Hij alles.</a:t>
            </a:r>
          </a:p>
          <a:p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op die dag, toen het laat geworden was: Laten wij oversteken naar de overkant.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lieten de schare achter en namen Hem, zoals Hij was, in het schip mede, en er waren andere schepen bij Hem.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er stak een zware stormwind op en de golven sloegen in het schip, zodat het schip reeds vol liep.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Hij zelf lag op het achterschip tegen het kussen te slapen. En zij maakten Hem wakker en zeiden tot Hem: Meester, trekt Gij er U niets van aan, dat wij vergaan?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Hij, wakker geworden, bestrafte de wind en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de zee: Zwijg, wees stil! En de wind ging liggen en het werd volkomen stil.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Waarom zijt gij zó bevreesd? Hoe hebt gij geen geloof?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zij werden bovenmate bevreesd en zeiden tot elkander: </a:t>
            </a:r>
            <a:r>
              <a:rPr lang="nl-NL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is </a:t>
            </a:r>
            <a:r>
              <a:rPr lang="nl-NL" sz="20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toch deze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dat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ook de wind en de zee Hem gehoorzaam zijn?</a:t>
            </a:r>
          </a:p>
          <a:p>
            <a:endParaRPr lang="nl-NL" sz="10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fbeeldingsresultaat voor jesus calms the s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6" b="24083"/>
          <a:stretch/>
        </p:blipFill>
        <p:spPr bwMode="auto">
          <a:xfrm>
            <a:off x="-36513" y="-65484"/>
            <a:ext cx="9216000" cy="28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-36512" y="-66873"/>
            <a:ext cx="5881054" cy="61555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Wie is als Gij, onder de goden, </a:t>
            </a:r>
            <a:r>
              <a:rPr lang="nl-NL" sz="2000" b="1" i="1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r>
              <a:rPr lang="nl-NL" sz="14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(Ex.15:11 centrale tekst in </a:t>
            </a:r>
            <a:r>
              <a:rPr lang="nl-NL" sz="1400" b="1" i="1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sjir</a:t>
            </a:r>
            <a:r>
              <a:rPr lang="nl-NL" sz="14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 Jam)</a:t>
            </a:r>
            <a:endParaRPr lang="nl-NL" sz="14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40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32194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005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3" y="116632"/>
            <a:ext cx="7862997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779128"/>
              </p:ext>
            </p:extLst>
          </p:nvPr>
        </p:nvGraphicFramePr>
        <p:xfrm>
          <a:off x="-36512" y="6500867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80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27" y="-2268"/>
            <a:ext cx="9144000" cy="5652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</a:t>
            </a:r>
            <a:r>
              <a:rPr lang="nl-NL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zeer grote schare</a:t>
            </a:r>
            <a: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verzamelde zich bij Hem, zodat Hij in een schip ging en daarin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mosterdzaadjwordt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 alle tuingewassen, en grote takken maakt, zodat in zijn schaduw de vogelen des hemels kunnen nestelen. 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</a:t>
            </a: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91628"/>
              </p:ext>
            </p:extLst>
          </p:nvPr>
        </p:nvGraphicFramePr>
        <p:xfrm>
          <a:off x="-48235" y="648914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9390"/>
            <a:ext cx="30480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8" y="1052735"/>
            <a:ext cx="3383338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81" y="1412776"/>
            <a:ext cx="221297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37112"/>
            <a:ext cx="68834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07505" y="3421449"/>
            <a:ext cx="8928992" cy="1015663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Een kleine schare in het huis van Simon.</a:t>
            </a: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De schare groeit en staat tot buiten het huis</a:t>
            </a: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Een zeer grote schare bij de zee  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15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27" y="-2268"/>
            <a:ext cx="9144000" cy="5652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</a:t>
            </a:r>
            <a:r>
              <a:rPr lang="nl-NL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zeer grote schare</a:t>
            </a:r>
            <a:r>
              <a:rPr lang="nl-NL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verzamelde zich bij Hem, zodat Hij in een schip ging en daarin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leerde hun vele dingen in ​gelijkenissen​,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die op steenachtige plaatsen ​gezaaid​ worden, degenen, die, zodra zij het woord horen, het terstond met blijdschap aannemen.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mosterdzaadjwordt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 alle tuingewassen, en grote takken maakt, zodat in zijn schaduw de vogelen des hemels kunnen nestelen. 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</a:t>
            </a: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959097"/>
              </p:ext>
            </p:extLst>
          </p:nvPr>
        </p:nvGraphicFramePr>
        <p:xfrm>
          <a:off x="-48235" y="648914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Grafie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984324"/>
              </p:ext>
            </p:extLst>
          </p:nvPr>
        </p:nvGraphicFramePr>
        <p:xfrm>
          <a:off x="9286" y="1196752"/>
          <a:ext cx="913504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kstvak 1"/>
          <p:cNvSpPr txBox="1"/>
          <p:nvPr/>
        </p:nvSpPr>
        <p:spPr>
          <a:xfrm>
            <a:off x="3059832" y="4185144"/>
            <a:ext cx="864000" cy="540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100" b="1" dirty="0" smtClean="0">
                <a:solidFill>
                  <a:schemeClr val="bg1"/>
                </a:solidFill>
              </a:rPr>
              <a:t>Huis van Simon</a:t>
            </a:r>
          </a:p>
          <a:p>
            <a:pPr algn="ctr"/>
            <a:r>
              <a:rPr lang="nl-NL" sz="1100" b="1" dirty="0" err="1" smtClean="0">
                <a:solidFill>
                  <a:schemeClr val="bg1"/>
                </a:solidFill>
              </a:rPr>
              <a:t>Kapernaum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12" name="Tekstvak 1"/>
          <p:cNvSpPr txBox="1"/>
          <p:nvPr/>
        </p:nvSpPr>
        <p:spPr>
          <a:xfrm>
            <a:off x="5221600" y="3681088"/>
            <a:ext cx="864000" cy="540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100" b="1" dirty="0" smtClean="0">
                <a:solidFill>
                  <a:schemeClr val="bg1"/>
                </a:solidFill>
              </a:rPr>
              <a:t>Huis </a:t>
            </a:r>
            <a:r>
              <a:rPr lang="nl-NL" sz="1100" b="1" dirty="0" err="1" smtClean="0">
                <a:solidFill>
                  <a:schemeClr val="bg1"/>
                </a:solidFill>
              </a:rPr>
              <a:t>Kapernaum</a:t>
            </a:r>
            <a:endParaRPr lang="nl-NL" sz="1100" b="1" dirty="0">
              <a:solidFill>
                <a:schemeClr val="bg1"/>
              </a:solidFill>
            </a:endParaRPr>
          </a:p>
        </p:txBody>
      </p:sp>
      <p:sp>
        <p:nvSpPr>
          <p:cNvPr id="13" name="Tekstvak 1"/>
          <p:cNvSpPr txBox="1"/>
          <p:nvPr/>
        </p:nvSpPr>
        <p:spPr>
          <a:xfrm>
            <a:off x="7380312" y="2024904"/>
            <a:ext cx="936000" cy="5400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100" b="1" dirty="0" smtClean="0">
                <a:solidFill>
                  <a:schemeClr val="bg1"/>
                </a:solidFill>
              </a:rPr>
              <a:t>In het veld  rondom </a:t>
            </a:r>
            <a:r>
              <a:rPr lang="nl-NL" sz="1100" b="1" dirty="0" err="1" smtClean="0">
                <a:solidFill>
                  <a:schemeClr val="bg1"/>
                </a:solidFill>
              </a:rPr>
              <a:t>Kapernaum</a:t>
            </a:r>
            <a:endParaRPr lang="nl-NL" sz="1100" b="1" dirty="0">
              <a:solidFill>
                <a:schemeClr val="bg1"/>
              </a:solidFill>
            </a:endParaRPr>
          </a:p>
        </p:txBody>
      </p:sp>
      <p:pic>
        <p:nvPicPr>
          <p:cNvPr id="11274" name="Picture 10" descr="Afbeeldingsresultaat voor arrow curved top 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2345">
            <a:off x="3083981" y="-858781"/>
            <a:ext cx="1738546" cy="72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 rot="20483567">
            <a:off x="1017866" y="2386712"/>
            <a:ext cx="6219980" cy="70384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38340"/>
              </a:avLst>
            </a:prstTxWarp>
            <a:spAutoFit/>
          </a:bodyPr>
          <a:lstStyle/>
          <a:p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Een enorme toename van het volk dat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volgt. 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03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-36512" y="-27384"/>
            <a:ext cx="9180000" cy="5688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wederom begon Hij te leren bij de zee. En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zeer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 schare verzamelde zich bij Hem, zodat Hij in een schip ging en daarin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nederzat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de zee, en de gehele schare was bij de zee op het land. </a:t>
            </a:r>
            <a:r>
              <a:rPr lang="nl-NL" sz="2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leerde hun vele dingen in ​gelijkenissen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​,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 in zijn onderwijs: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Hoort. Zie, een ​zaaier​ ging uit om te ​zaaien​.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geschiedde bij het ​zaaien​, dat een deel langs de weg viel, en de vogels kwamen en aten het op.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deel viel op steenachtige bodem, waar het niet veel aarde had, en terstond schoot het op, omdat het geen diepe aarde had.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toen de zon opging, verschroeide het, en omdat het geen wortel had, verdorde het.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viel in de dorens en de dorens kwamen op en verstikten het en het gaf geen vrucht.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het overige viel in goede aarde en opkomende en uitstoelende gaf het vrucht, en het droeg tot dertig-, zestig- en honderdvoud toe.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Wie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toen Hij (met hen) alleen was, vroegen zij die in zijn omgeving waren met de twaalven, Hem naar de ​gelijkenissen​.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U is gegeven het geheimenis van het Koninkrijk Gods, maar tot hen, die buiten staan, komt alles in ​gelijkenissen​,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 zij</a:t>
            </a:r>
          </a:p>
          <a:p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ziende zien en niet bemerken, en horende horen en niet verstaan, opdat zij zich niet bekeren en hun ​vergeven​ worde.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Weet gij niet, wat deze ​gelijkenis​ betekent, en hoe zult gij dan al de ​gelijkenissen​ verstaan?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​zaaier​ ​zaait​ het woord.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Dit zijn degenen, die langs de weg zijn: waar het woord ​gezaaid​ wordt, en zodra zij het horen, komt terstond de satan en neemt het woord, dat in hen ​gezaaid​ is, weg.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evenzo zijn, d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 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steenachtige plaatsen ​gezaaid​ worden, degenen, die, zodra zij het woord horen, het terstond met blijdschap aannemen.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Doch zij hebben geen wortel in zich, maar zijn mensen van het ogenblik; wanneer later verdrukking of vervolging komt om der wille van het woord, komen zij terstond ten val.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een ander deel zijn degenen, die in de dorens ​gezaaid​ worden: dit zijn zij, die het woord horen,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de zorgen van de wereld en het bedrog van de rijkdom en de begeerten naar al het andere komen erbij en verstikken het woord en het wordt onvruchtbaar. </a:t>
            </a:r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dit zijn degenen, die in goede aarde ​gezaaid​ zijn: zij, die het woord horen en in zich opnemen en vrucht dragen, dertig- en zestig- en honderdvoud.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De ​lamp​ komt toch niet om onder de korenmaat of onder het ​bed​ gezet te worden? Is het niet om op de standaard gezet te worden?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er is niets verborgen, dan om geopenbaard te worden, of aan het oog onttrokken, dan om in het openbaar te komen.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Indien iemand oren heeft om te horen, die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Ziet toe, wat gij hoort. Met de maat, waarmede gij meet, zal u gemeten worden, en u zal boven die maat gegeven worden.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Want wie heeft, hem zal gegeven worden; en wie niet heeft, ook wat hij heeft zal hem ontnomen worden.</a:t>
            </a:r>
          </a:p>
          <a:p>
            <a:r>
              <a:rPr lang="nl-NL" sz="1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Alzo is het Koninkrijk Gods, als een mens, die ​zaad​ werpt in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slaapt en opstaat, nacht en dag, en het ​zaad​ komt op en groeit, zonder dat hij zelf weet hoe.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grond brengt vanzelf vrucht voort; eerst een halm, daarna een aar, daarna het volle koren in de aar.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Wanneer dan de vrucht rijp is, laat hij er terstond de ​sikkel​ in slaan, omdat de oogsttijd aangebroken is.</a:t>
            </a:r>
          </a:p>
          <a:p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Hij </a:t>
            </a:r>
            <a:r>
              <a:rPr lang="nl-NL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zullen wij het Koninkrijk Gods afbeelden, of onder welke ​gelijkenis​ zullen wij het brengen?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[Het is als een] mosterdzaadje, dat, wanneer het in de aarde ​gezaaid​ wordt, het kleinste is van alle zaden op de aarde, </a:t>
            </a:r>
            <a:r>
              <a:rPr lang="nl-NL" sz="1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toch, als het ​gezaaid​ is, opkomt en groter wordt dan alle tuingewassen, en grote takken maakt, zodat in zijn schaduw de vogelen des hemels kunnen nestelen</a:t>
            </a:r>
            <a:r>
              <a:rPr lang="nl-NL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5496" y="1268760"/>
            <a:ext cx="3420000" cy="4248000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Mattheüs 13:</a:t>
            </a:r>
          </a:p>
          <a:p>
            <a:r>
              <a:rPr lang="nl-NL" i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 alles </a:t>
            </a:r>
            <a:r>
              <a:rPr lang="nl-NL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​Jezus​ in ​gelijkenissen​ tot de scharen </a:t>
            </a:r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zonder ​gelijkenis​ </a:t>
            </a:r>
            <a:r>
              <a:rPr lang="nl-NL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Hij niets tot hen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i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opdat vervuld zou worden het woord, gesproken door de ​profeet​, toen hij </a:t>
            </a:r>
            <a:r>
              <a:rPr lang="nl-NL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zeide:Ik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 mijn mond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opendoen met ​ gelijkenissen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​,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Ik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 verkondigen wat sinds de grondlegging der wereld verborgen gebleven is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nl-NL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3527050" y="1268761"/>
            <a:ext cx="5508000" cy="2031325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Psalm 78:</a:t>
            </a:r>
          </a:p>
          <a:p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leerdicht van </a:t>
            </a:r>
            <a:r>
              <a:rPr lang="nl-NL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Asaf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Wend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oor, mijn volk, tot mijn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leer,  neigt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uw oor tot de woorden van mijn 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mond; </a:t>
            </a:r>
            <a:r>
              <a:rPr lang="nl-NL" i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wil mijn mond tot een spreuk </a:t>
            </a:r>
            <a:r>
              <a:rPr lang="nl-NL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opendoen, ik </a:t>
            </a:r>
            <a:r>
              <a:rPr lang="nl-N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 aloude verborgenheden verkondigen</a:t>
            </a:r>
            <a:r>
              <a:rPr lang="nl-NL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527050" y="3762907"/>
            <a:ext cx="5508000" cy="1754326"/>
          </a:xfrm>
          <a:prstGeom prst="rect">
            <a:avLst/>
          </a:prstGeom>
          <a:solidFill>
            <a:srgbClr val="D9B28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r"/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</a:rPr>
              <a:t>אֶפְתְּחָה בְמָשָׁל </a:t>
            </a:r>
            <a:r>
              <a:rPr lang="he-I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פִּי</a:t>
            </a:r>
            <a:endParaRPr lang="nl-NL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ftchah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masjal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</a:t>
            </a:r>
          </a:p>
          <a:p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open met een gelijkenis mijn mond</a:t>
            </a:r>
          </a:p>
          <a:p>
            <a:pPr algn="r"/>
            <a:r>
              <a:rPr lang="he-I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אַבִּיעָה </a:t>
            </a:r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</a:rPr>
              <a:t>חִידוֹת, </a:t>
            </a:r>
            <a:r>
              <a:rPr lang="he-I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מִנִּי-קֶדֶם</a:t>
            </a:r>
            <a:endParaRPr lang="nl-NL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bijah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chidot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qedèm</a:t>
            </a:r>
            <a:endParaRPr lang="nl-NL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los in raadsels op uit het verleden</a:t>
            </a:r>
          </a:p>
        </p:txBody>
      </p:sp>
      <p:sp>
        <p:nvSpPr>
          <p:cNvPr id="7" name="Rechthoek 6"/>
          <p:cNvSpPr/>
          <p:nvPr/>
        </p:nvSpPr>
        <p:spPr>
          <a:xfrm>
            <a:off x="3720084" y="3020760"/>
            <a:ext cx="3381054" cy="923330"/>
          </a:xfrm>
          <a:prstGeom prst="rect">
            <a:avLst/>
          </a:prstGeom>
          <a:solidFill>
            <a:srgbClr val="D9B28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Kron.29:30</a:t>
            </a:r>
          </a:p>
          <a:p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“de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​ziener​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/>
              <a:t>חוֹזֶה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chozèh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  <a:p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Asaf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828236"/>
              </p:ext>
            </p:extLst>
          </p:nvPr>
        </p:nvGraphicFramePr>
        <p:xfrm>
          <a:off x="-13066" y="6500867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/>
                        <a:t>1-2</a:t>
                      </a:r>
                    </a:p>
                    <a:p>
                      <a:pPr algn="ctr"/>
                      <a:r>
                        <a:rPr lang="nl-NL" sz="1000" dirty="0" smtClean="0"/>
                        <a:t>gelijkenissen</a:t>
                      </a:r>
                      <a:endParaRPr lang="nl-NL" sz="10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402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44875</TotalTime>
  <Words>24442</Words>
  <Application>Microsoft Office PowerPoint</Application>
  <PresentationFormat>Diavoorstelling (4:3)</PresentationFormat>
  <Paragraphs>1757</Paragraphs>
  <Slides>56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57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Gerard</dc:creator>
  <cp:lastModifiedBy>Gerard Wijtsma</cp:lastModifiedBy>
  <cp:revision>613</cp:revision>
  <dcterms:created xsi:type="dcterms:W3CDTF">2016-11-11T18:02:23Z</dcterms:created>
  <dcterms:modified xsi:type="dcterms:W3CDTF">2017-04-28T17:22:13Z</dcterms:modified>
</cp:coreProperties>
</file>