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7" r:id="rId2"/>
    <p:sldId id="268" r:id="rId3"/>
    <p:sldId id="303" r:id="rId4"/>
    <p:sldId id="308" r:id="rId5"/>
    <p:sldId id="304" r:id="rId6"/>
    <p:sldId id="309" r:id="rId7"/>
    <p:sldId id="324" r:id="rId8"/>
    <p:sldId id="325" r:id="rId9"/>
    <p:sldId id="362" r:id="rId10"/>
    <p:sldId id="310" r:id="rId11"/>
    <p:sldId id="311" r:id="rId12"/>
    <p:sldId id="313" r:id="rId13"/>
    <p:sldId id="312" r:id="rId14"/>
    <p:sldId id="314" r:id="rId15"/>
    <p:sldId id="326" r:id="rId16"/>
    <p:sldId id="305" r:id="rId17"/>
    <p:sldId id="317" r:id="rId18"/>
    <p:sldId id="318" r:id="rId19"/>
    <p:sldId id="315" r:id="rId20"/>
    <p:sldId id="306" r:id="rId21"/>
    <p:sldId id="307" r:id="rId22"/>
    <p:sldId id="319" r:id="rId23"/>
    <p:sldId id="348" r:id="rId24"/>
    <p:sldId id="320" r:id="rId25"/>
    <p:sldId id="349" r:id="rId26"/>
    <p:sldId id="350" r:id="rId27"/>
    <p:sldId id="321" r:id="rId28"/>
    <p:sldId id="364" r:id="rId29"/>
    <p:sldId id="323" r:id="rId30"/>
    <p:sldId id="342" r:id="rId31"/>
    <p:sldId id="351" r:id="rId32"/>
    <p:sldId id="352" r:id="rId33"/>
    <p:sldId id="327" r:id="rId34"/>
    <p:sldId id="328" r:id="rId35"/>
    <p:sldId id="329" r:id="rId36"/>
    <p:sldId id="354" r:id="rId37"/>
    <p:sldId id="331" r:id="rId38"/>
    <p:sldId id="332" r:id="rId39"/>
    <p:sldId id="333" r:id="rId40"/>
    <p:sldId id="322" r:id="rId41"/>
    <p:sldId id="334" r:id="rId42"/>
    <p:sldId id="343" r:id="rId43"/>
    <p:sldId id="335" r:id="rId44"/>
    <p:sldId id="355" r:id="rId45"/>
    <p:sldId id="356" r:id="rId46"/>
    <p:sldId id="358" r:id="rId47"/>
    <p:sldId id="357" r:id="rId48"/>
    <p:sldId id="359" r:id="rId49"/>
    <p:sldId id="360" r:id="rId50"/>
    <p:sldId id="336" r:id="rId51"/>
    <p:sldId id="340" r:id="rId52"/>
    <p:sldId id="341" r:id="rId53"/>
    <p:sldId id="337" r:id="rId54"/>
    <p:sldId id="338" r:id="rId55"/>
    <p:sldId id="339" r:id="rId56"/>
    <p:sldId id="363" r:id="rId57"/>
    <p:sldId id="361" r:id="rId5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9761F749-A2DC-4AE4-A508-F8AE323D6740}">
          <p14:sldIdLst>
            <p14:sldId id="347"/>
            <p14:sldId id="268"/>
            <p14:sldId id="303"/>
            <p14:sldId id="308"/>
            <p14:sldId id="304"/>
            <p14:sldId id="309"/>
            <p14:sldId id="324"/>
            <p14:sldId id="325"/>
            <p14:sldId id="362"/>
            <p14:sldId id="310"/>
            <p14:sldId id="311"/>
            <p14:sldId id="313"/>
            <p14:sldId id="312"/>
            <p14:sldId id="314"/>
            <p14:sldId id="326"/>
            <p14:sldId id="305"/>
            <p14:sldId id="317"/>
            <p14:sldId id="318"/>
            <p14:sldId id="315"/>
            <p14:sldId id="306"/>
            <p14:sldId id="307"/>
            <p14:sldId id="319"/>
            <p14:sldId id="348"/>
            <p14:sldId id="320"/>
            <p14:sldId id="349"/>
            <p14:sldId id="350"/>
            <p14:sldId id="321"/>
            <p14:sldId id="364"/>
            <p14:sldId id="323"/>
            <p14:sldId id="342"/>
            <p14:sldId id="351"/>
            <p14:sldId id="352"/>
            <p14:sldId id="327"/>
          </p14:sldIdLst>
        </p14:section>
        <p14:section name="Naamloze sectie" id="{4B934F93-FF83-452D-AD4B-3C8478BB6ED1}">
          <p14:sldIdLst>
            <p14:sldId id="328"/>
            <p14:sldId id="329"/>
            <p14:sldId id="354"/>
            <p14:sldId id="331"/>
            <p14:sldId id="332"/>
            <p14:sldId id="333"/>
            <p14:sldId id="322"/>
            <p14:sldId id="334"/>
            <p14:sldId id="343"/>
            <p14:sldId id="335"/>
            <p14:sldId id="355"/>
            <p14:sldId id="356"/>
            <p14:sldId id="358"/>
            <p14:sldId id="357"/>
            <p14:sldId id="359"/>
            <p14:sldId id="360"/>
            <p14:sldId id="336"/>
            <p14:sldId id="340"/>
            <p14:sldId id="341"/>
            <p14:sldId id="337"/>
            <p14:sldId id="338"/>
            <p14:sldId id="339"/>
            <p14:sldId id="363"/>
            <p14:sldId id="36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B98E"/>
    <a:srgbClr val="452103"/>
    <a:srgbClr val="222014"/>
    <a:srgbClr val="D1CBAF"/>
    <a:srgbClr val="887E4E"/>
    <a:srgbClr val="D9B28B"/>
    <a:srgbClr val="6D653F"/>
    <a:srgbClr val="301702"/>
    <a:srgbClr val="8A0000"/>
    <a:srgbClr val="3744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6" autoAdjust="0"/>
    <p:restoredTop sz="94660"/>
  </p:normalViewPr>
  <p:slideViewPr>
    <p:cSldViewPr>
      <p:cViewPr varScale="1">
        <p:scale>
          <a:sx n="65" d="100"/>
          <a:sy n="65" d="100"/>
        </p:scale>
        <p:origin x="-907"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9-12-2016</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16184812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0" y="6093296"/>
            <a:ext cx="9144000" cy="735004"/>
          </a:xfrm>
          <a:prstGeom prst="rect">
            <a:avLst/>
          </a:prstGeom>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9-12-2016</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3344878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9-12-2016</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1122772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0" y="6093296"/>
            <a:ext cx="9144000" cy="735004"/>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9-12-2016</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dirty="0"/>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8027154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9-12-2016</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124726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0" y="6093296"/>
            <a:ext cx="9144000" cy="735004"/>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9-12-2016</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1589155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0" y="6093296"/>
            <a:ext cx="9144000" cy="735004"/>
          </a:xfrm>
          <a:prstGeom prst="rect">
            <a:avLst/>
          </a:prstGeo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9-12-2016</a:t>
            </a:fld>
            <a:endParaRPr lang="nl-NL"/>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434980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0" y="6093296"/>
            <a:ext cx="9144000" cy="735004"/>
          </a:xfrm>
          <a:prstGeom prst="rect">
            <a:avLst/>
          </a:prstGeom>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9-12-2016</a:t>
            </a:fld>
            <a:endParaRPr lang="nl-NL"/>
          </a:p>
        </p:txBody>
      </p:sp>
      <p:sp>
        <p:nvSpPr>
          <p:cNvPr id="4" name="Tijdelijke aanduiding voor voettekst 3"/>
          <p:cNvSpPr>
            <a:spLocks noGrp="1"/>
          </p:cNvSpPr>
          <p:nvPr>
            <p:ph type="ftr" sz="quarter" idx="11"/>
          </p:nvPr>
        </p:nvSpPr>
        <p:spPr>
          <a:xfrm>
            <a:off x="3124200" y="6356350"/>
            <a:ext cx="2895600" cy="365125"/>
          </a:xfrm>
          <a:prstGeom prst="rect">
            <a:avLst/>
          </a:prstGeom>
        </p:spPr>
        <p:txBody>
          <a:bodyPr/>
          <a:lstStyle/>
          <a:p>
            <a:endParaRPr lang="nl-NL"/>
          </a:p>
        </p:txBody>
      </p:sp>
      <p:sp>
        <p:nvSpPr>
          <p:cNvPr id="5" name="Tijdelijke aanduiding voor dianummer 4"/>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102872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9-12-2016</a:t>
            </a:fld>
            <a:endParaRPr lang="nl-NL"/>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386464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9-12-2016</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491545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9-12-2016</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570793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75" y="602019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043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nl/url?sa=i&amp;rct=j&amp;q=&amp;esrc=s&amp;source=images&amp;cd=&amp;cad=rja&amp;uact=8&amp;ved=0ahUKEwjZiqaB8-bQAhWH6xoKHWndDj4QjRwIBw&amp;url=http://www.jewishjournal.com/opinion/article/the_charedi_protests_a_response_to_david_suissa&amp;bvm=bv.141320020,d.ZGg&amp;psig=AFQjCNEq6ZtlZOwLrMCHxPTpQm6UIqpt-Q&amp;ust=1481365584574465"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www.google.nl/url?sa=i&amp;rct=j&amp;q=&amp;esrc=s&amp;source=images&amp;cd=&amp;cad=rja&amp;uact=8&amp;ved=0ahUKEwjXr_ON9ObQAhXOzRoKHWKqDDEQjRwIBw&amp;url=http://www.handsworthwoodchristianfellowship.org/case-for-christianity/the-case-for-christ/josephus/&amp;psig=AFQjCNEHU1Y4VWE1fpdxROHNCgkCc8qDqQ&amp;ust=1481365880401400" TargetMode="External"/><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cdn.biblicalarchaeology.org/wp-content/uploads/codex-parisinus.jpg" TargetMode="External"/><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ferrelljenkins.files.wordpress.com/2015/04/roof-rollerf_nazareth-village_fjenkins_05t.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ferrelljenkins.files.wordpress.com/2011/02/nazareth-village_roof_fj040208_113t.jpg"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ferrelljenkins.files.wordpress.com/2011/02/nazareth-village_fj_040208_08-86t.jpg"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google.nl/url?sa=i&amp;rct=j&amp;q=&amp;esrc=s&amp;source=images&amp;cd=&amp;cad=rja&amp;uact=8&amp;ved=0ahUKEwiVidHsmuLQAhWCbBoKHZgVAjMQjRwIBw&amp;url=http://www.gettyimages.co.uk/detail/video/medieval-archer-shoot-with-bow-and-arrow-stock-footage/151797354&amp;bvm=bv.140496471,d.ZGg&amp;psig=AFQjCNGM5i09IGDN3B4CvHAo9-kEFjNTIA&amp;ust=1481204477269228" TargetMode="Externa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microsoft.com/office/2007/relationships/hdphoto" Target="../media/hdphoto4.wdp"/></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google.nl/url?sa=i&amp;rct=j&amp;q=&amp;esrc=s&amp;source=images&amp;cd=&amp;cad=rja&amp;uact=8&amp;ved=0ahUKEwiVidHsmuLQAhWCbBoKHZgVAjMQjRwIBw&amp;url=http://www.gettyimages.co.uk/detail/video/medieval-archer-shoot-with-bow-and-arrow-stock-footage/151797354&amp;bvm=bv.140496471,d.ZGg&amp;psig=AFQjCNGM5i09IGDN3B4CvHAo9-kEFjNTIA&amp;ust=1481204477269228" TargetMode="Externa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im3vWEneLQAhWBlxoKHQG6DhAQjRwIBw&amp;url=http://www.clipartkid.com/heart-transparent-cliparts/&amp;bvm=bv.140496471,d.ZGg&amp;psig=AFQjCNG4zrBFn-wikZB9LJcwzMMZxTTKSQ&amp;ust=1481205071530360" TargetMode="External"/><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0ahUKEwjZntnYxOfQAhWCvxQKHTFtCRkQjRwIBw&amp;url=https://dexterumc.wordpress.com/2015/03/10/you-cant-fix-the-old-with-the-new-2/&amp;bvm=bv.141320020,d.ZGg&amp;psig=AFQjCNEqpsR1ILKfCoVDtoLp3NGWGFSWuA&amp;ust=1481387405655508" TargetMode="External"/><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8.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iGieeW6eTQAhVBPBoKHZzBDX4QjRwIBw&amp;url=http://www.travel-pictures-gallery.com/mali/timbuktu/timbuktu-0039.html&amp;bvm=bv.140915558,d.ZGg&amp;psig=AFQjCNGsR5T8z6DP11QIyFI2UP-FPNKz7Q&amp;ust=1481294227353748" TargetMode="External"/><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hyperlink" Target="http://www.google.nl/url?sa=i&amp;rct=j&amp;q=&amp;esrc=s&amp;source=images&amp;cd=&amp;ved=0ahUKEwjxz-H78-jQAhXBdFAKHSGxAMQQjRwIBw&amp;url=http%3A%2F%2Fleveninleuven.be%2Ftags%2Ffonske%2F&amp;bvm=bv.141320020,d.ZGg&amp;psig=AFQjCNFp9lObYOl7n8B86gCUXjNE4DkyMw&amp;ust=1481434562322723" TargetMode="External"/><Relationship Id="rId4" Type="http://schemas.openxmlformats.org/officeDocument/2006/relationships/image" Target="../media/image55.jpeg"/></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google.nl/url?sa=i&amp;rct=j&amp;q=&amp;esrc=s&amp;source=images&amp;cd=&amp;cad=rja&amp;uact=8&amp;ved=0ahUKEwi6jM7C8ebQAhXLVhoKHV7VAbsQjRwIBw&amp;url=http://www.clipartpanda.com/categories/sunglasses-clip-art-no-background&amp;bvm=bv.141320020,d.ZGg&amp;psig=AFQjCNF7-Dbz5RxyQLiTctW8cLEZrDTGWg&amp;ust=148136499712917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google.nl/url?sa=i&amp;rct=j&amp;q=&amp;esrc=s&amp;source=images&amp;cd=&amp;cad=rja&amp;uact=8&amp;ved=0ahUKEwi6jM7C8ebQAhXLVhoKHV7VAbsQjRwIBw&amp;url=http://www.clipartpanda.com/categories/sunglasses-clip-art-no-background&amp;bvm=bv.141320020,d.ZGg&amp;psig=AFQjCNF7-Dbz5RxyQLiTctW8cLEZrDTGWg&amp;ust=1481364997129179"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i6jM7C8ebQAhXLVhoKHV7VAbsQjRwIBw&amp;url=http://www.clipartpanda.com/categories/sunglasses-clip-art-no-background&amp;bvm=bv.141320020,d.ZGg&amp;psig=AFQjCNF7-Dbz5RxyQLiTctW8cLEZrDTGWg&amp;ust=1481364997129179"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txBox="1">
            <a:spLocks/>
          </p:cNvSpPr>
          <p:nvPr/>
        </p:nvSpPr>
        <p:spPr>
          <a:xfrm>
            <a:off x="323528" y="260648"/>
            <a:ext cx="8388000" cy="612000"/>
          </a:xfrm>
          <a:prstGeom prst="rect">
            <a:avLst/>
          </a:prstGeom>
          <a:solidFill>
            <a:srgbClr val="C0B98E"/>
          </a:solidFill>
          <a:scene3d>
            <a:camera prst="orthographicFront"/>
            <a:lightRig rig="threePt" dir="t"/>
          </a:scene3d>
          <a:sp3d>
            <a:bevelT prst="angle"/>
          </a:sp3d>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nl-NL" sz="2400" b="1" dirty="0" smtClean="0"/>
              <a:t>VOORAF: 2 vormen van de naam Simon</a:t>
            </a:r>
          </a:p>
          <a:p>
            <a:pPr marL="0" indent="0" algn="ctr">
              <a:buFont typeface="Arial" panose="020B0604020202020204" pitchFamily="34" charset="0"/>
              <a:buNone/>
            </a:pPr>
            <a:endParaRPr lang="nl-NL" sz="2400" b="1" dirty="0" smtClean="0"/>
          </a:p>
          <a:p>
            <a:pPr marL="0" indent="0" algn="ctr">
              <a:buFont typeface="Arial" panose="020B0604020202020204" pitchFamily="34" charset="0"/>
              <a:buNone/>
            </a:pPr>
            <a:endParaRPr lang="nl-NL" b="1" dirty="0"/>
          </a:p>
        </p:txBody>
      </p:sp>
      <p:sp>
        <p:nvSpPr>
          <p:cNvPr id="6" name="AutoShape 2" descr="imap://gjwijtsma%40gmail%2Ecom@imap.googlemail.com:993/fetch%3EUID%3E/INBOX%3E13717?part=1.2&amp;type=image/jpeg&amp;filename=FullSizeRende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4359275"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547" y="908720"/>
            <a:ext cx="4352925"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88" y="4278767"/>
            <a:ext cx="3107060" cy="246260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4238575"/>
            <a:ext cx="3079375" cy="250279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562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698"/>
                                        </p:tgtEl>
                                        <p:attrNameLst>
                                          <p:attrName>style.visibility</p:attrName>
                                        </p:attrNameLst>
                                      </p:cBhvr>
                                      <p:to>
                                        <p:strVal val="visible"/>
                                      </p:to>
                                    </p:set>
                                    <p:anim calcmode="lin" valueType="num">
                                      <p:cBhvr additive="base">
                                        <p:cTn id="13" dur="500" fill="hold"/>
                                        <p:tgtEl>
                                          <p:spTgt spid="29698"/>
                                        </p:tgtEl>
                                        <p:attrNameLst>
                                          <p:attrName>ppt_x</p:attrName>
                                        </p:attrNameLst>
                                      </p:cBhvr>
                                      <p:tavLst>
                                        <p:tav tm="0">
                                          <p:val>
                                            <p:strVal val="#ppt_x"/>
                                          </p:val>
                                        </p:tav>
                                        <p:tav tm="100000">
                                          <p:val>
                                            <p:strVal val="#ppt_x"/>
                                          </p:val>
                                        </p:tav>
                                      </p:tavLst>
                                    </p:anim>
                                    <p:anim calcmode="lin" valueType="num">
                                      <p:cBhvr additive="base">
                                        <p:cTn id="14" dur="500" fill="hold"/>
                                        <p:tgtEl>
                                          <p:spTgt spid="29698"/>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29700"/>
                                        </p:tgtEl>
                                        <p:attrNameLst>
                                          <p:attrName>style.visibility</p:attrName>
                                        </p:attrNameLst>
                                      </p:cBhvr>
                                      <p:to>
                                        <p:strVal val="visible"/>
                                      </p:to>
                                    </p:set>
                                    <p:anim calcmode="lin" valueType="num">
                                      <p:cBhvr additive="base">
                                        <p:cTn id="18" dur="500" fill="hold"/>
                                        <p:tgtEl>
                                          <p:spTgt spid="29700"/>
                                        </p:tgtEl>
                                        <p:attrNameLst>
                                          <p:attrName>ppt_x</p:attrName>
                                        </p:attrNameLst>
                                      </p:cBhvr>
                                      <p:tavLst>
                                        <p:tav tm="0">
                                          <p:val>
                                            <p:strVal val="#ppt_x"/>
                                          </p:val>
                                        </p:tav>
                                        <p:tav tm="100000">
                                          <p:val>
                                            <p:strVal val="#ppt_x"/>
                                          </p:val>
                                        </p:tav>
                                      </p:tavLst>
                                    </p:anim>
                                    <p:anim calcmode="lin" valueType="num">
                                      <p:cBhvr additive="base">
                                        <p:cTn id="19"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9699"/>
                                        </p:tgtEl>
                                        <p:attrNameLst>
                                          <p:attrName>style.visibility</p:attrName>
                                        </p:attrNameLst>
                                      </p:cBhvr>
                                      <p:to>
                                        <p:strVal val="visible"/>
                                      </p:to>
                                    </p:set>
                                    <p:anim calcmode="lin" valueType="num">
                                      <p:cBhvr additive="base">
                                        <p:cTn id="24" dur="500" fill="hold"/>
                                        <p:tgtEl>
                                          <p:spTgt spid="29699"/>
                                        </p:tgtEl>
                                        <p:attrNameLst>
                                          <p:attrName>ppt_x</p:attrName>
                                        </p:attrNameLst>
                                      </p:cBhvr>
                                      <p:tavLst>
                                        <p:tav tm="0">
                                          <p:val>
                                            <p:strVal val="#ppt_x"/>
                                          </p:val>
                                        </p:tav>
                                        <p:tav tm="100000">
                                          <p:val>
                                            <p:strVal val="#ppt_x"/>
                                          </p:val>
                                        </p:tav>
                                      </p:tavLst>
                                    </p:anim>
                                    <p:anim calcmode="lin" valueType="num">
                                      <p:cBhvr additive="base">
                                        <p:cTn id="25" dur="500" fill="hold"/>
                                        <p:tgtEl>
                                          <p:spTgt spid="29699"/>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nodeType="afterEffect">
                                  <p:stCondLst>
                                    <p:cond delay="0"/>
                                  </p:stCondLst>
                                  <p:childTnLst>
                                    <p:set>
                                      <p:cBhvr>
                                        <p:cTn id="28" dur="1" fill="hold">
                                          <p:stCondLst>
                                            <p:cond delay="0"/>
                                          </p:stCondLst>
                                        </p:cTn>
                                        <p:tgtEl>
                                          <p:spTgt spid="29701"/>
                                        </p:tgtEl>
                                        <p:attrNameLst>
                                          <p:attrName>style.visibility</p:attrName>
                                        </p:attrNameLst>
                                      </p:cBhvr>
                                      <p:to>
                                        <p:strVal val="visible"/>
                                      </p:to>
                                    </p:set>
                                    <p:anim calcmode="lin" valueType="num">
                                      <p:cBhvr additive="base">
                                        <p:cTn id="29" dur="500" fill="hold"/>
                                        <p:tgtEl>
                                          <p:spTgt spid="29701"/>
                                        </p:tgtEl>
                                        <p:attrNameLst>
                                          <p:attrName>ppt_x</p:attrName>
                                        </p:attrNameLst>
                                      </p:cBhvr>
                                      <p:tavLst>
                                        <p:tav tm="0">
                                          <p:val>
                                            <p:strVal val="#ppt_x"/>
                                          </p:val>
                                        </p:tav>
                                        <p:tav tm="100000">
                                          <p:val>
                                            <p:strVal val="#ppt_x"/>
                                          </p:val>
                                        </p:tav>
                                      </p:tavLst>
                                    </p:anim>
                                    <p:anim calcmode="lin" valueType="num">
                                      <p:cBhvr additive="base">
                                        <p:cTn id="30" dur="500" fill="hold"/>
                                        <p:tgtEl>
                                          <p:spTgt spid="297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07504" y="116632"/>
            <a:ext cx="8928992" cy="4862870"/>
          </a:xfrm>
          <a:prstGeom prst="rect">
            <a:avLst/>
          </a:prstGeom>
          <a:solidFill>
            <a:schemeClr val="tx1"/>
          </a:solidFill>
        </p:spPr>
        <p:txBody>
          <a:bodyPr wrap="square">
            <a:spAutoFit/>
          </a:bodyPr>
          <a:lstStyle/>
          <a:p>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2</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toen Hij weder 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gekomen was, hoorde men na enige dagen, dat Hij thuis was. </a:t>
            </a:r>
            <a:r>
              <a:rPr lang="nl-NL" b="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 En velen kwamen bijeen, zodat zelfs de ruimte bij de deur hen niet meer kon bevatten, en Hij sprak het woord tot hen.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zij kwamen en brachten een verlamde tot Hem, die door vier mannen gedragen werd.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daar zij deze niet tot Hem konden brengen vanwege de schare, namen zij de dakbedekking weg boven de plaats, waar Hij was, en na het dak opengebroken te hebben, lieten zij de matras neder, waarop de verlamde lag.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daar Jezus hun geloof zag,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tot de verlamde: Kind, uw zonden worden vergeven.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Nu waren daar enige van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gezeten en zij overlegden in hun harten: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Wat spreekt deze aldus? Hij lastert God. Wie kan zonden vergeven dan God alleen?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Jezus doorzag terstond in zijn geest, dat zij aldus in zichzelf overlegden, 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Waarom overlegt gij deze dingen in uw harten?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Wat is gemakkelijker, tot de verlamde te zeggen: Uw zonden worden vergeven, of te zeggen: Sta op en neem uw matras op en wandel?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Maar, opdat gij moogt weten, dat de Zoon des mensen macht heeft op aarde zonden te vergeven –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tot de verlamde: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u zeg Ik, sta op, neem uw matras op en ga naar uw huis.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hij stond op, nam terstond zijn matras op en ging voor aller oog naar buiten, zodat zij allen ontzet waren en God verheerlijkten, zeggende: Zo iets hebben wij nog nooit gezien!</a:t>
            </a:r>
          </a:p>
          <a:p>
            <a:endPar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Hij ging weder naar buiten, langs de zee, en de gehele schare kwam tot Hem en Hij leerde hen.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voorbijgaande zag Hij Levi, de zoon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Alfeüs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bij het tolhuis zitten, 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Volg Mij. En hij stond op en volgde Hem.</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het geschiedde, toen Hij aanlag in zijn huis, dat vele tollenaars en zondaars mede aanlagen met Jezus en zijn discipelen; want zij waren talrijk en zij volgden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toen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der Farizeeën Hem met de zondaars en tollenaars zagen eten, zeiden zij tot zijn discipelen: Waarom eet Hij met de tollenaars en zondaars?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Jezus hoorde het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Zij, die gezond zijn, hebben geen geneesheer nodig, maar zij, die ziek zijn. Ik ben niet gekomen om rechtvaardigen te roepen, maar zondaars.</a:t>
            </a:r>
          </a:p>
          <a:p>
            <a:endPar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de discipelen van Johannes en de Farizeeën hielden hun vasten. En zij kwamen en zeiden tot Hem: Waarom vasten de discipelen van Johannes en de discipelen van de Farizeeën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wèl</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maar uw discipelen niet?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Jezus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Kunnen bruiloftsgasten dan vasten, terwijl de bruidegom bij hen is? Zolang zij de bruidegom bij zich hebben, kunnen zij niet vasten.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Er zullen echter dagen komen, dat de bruidegom van hen weggenomen is en dan zullen zij vasten, te dien dage.</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Niemand naait een niet-gekrompen lap op een oud kledingstuk, anders scheurt de ingezette lap er iets af – het nieuwe van het oude – en de scheur wordt erger.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niemand doet jonge wijn in oude zakken; anders zal de wijn de zakken doen barsten en de wijn gaat verloren met de zakken. [Maar jonge wijn doet men in nieuwe zakken.]</a:t>
            </a:r>
          </a:p>
          <a:p>
            <a:endPar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het geschiedde, dat Hij op de sabbat door de korenvelden ging en zijn discipelen begonnen onder het gaan aren te plukken.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de Farizeeën zeiden tot Hem: Zie, waarom doen zij op de sabbat wat niet mag?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Hebt gij nooit gelezen wat David gedaan heeft, toen de nood drong en hij en die met hem waren, honger kregen?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[Hoe] hij onder het hogepriesterschap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Abjatar</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 huis Gods binnengegaan is en de toonbroden gegeten heeft, waarvan niemand mag eten dan de priesters, en hij ze ook aan degenen, die met hem waren, gegeven heeft?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De sabbat is gemaakt om de mens, en niet de mens om de sabbat.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Alzo is de Zoon des mensen heer ook over de sabbat</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endParaRPr lang="nl-NL" sz="8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36074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6884" y="2193024"/>
            <a:ext cx="9180000" cy="1477328"/>
          </a:xfrm>
          <a:prstGeom prst="rect">
            <a:avLst/>
          </a:prstGeom>
          <a:solidFill>
            <a:schemeClr val="tx1"/>
          </a:solidFill>
        </p:spPr>
        <p:txBody>
          <a:bodyPr wrap="square">
            <a:spAutoFit/>
          </a:body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Marc.8: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En herinnert gij u niet, toen Ik de vijf broden brak voor de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vijfduizend</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hoeveel manden vol brokken gij hebt opgeraapt? En zij zeiden tot Hem: Twaalf.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En bij de zeven voor de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vierduizend</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hoeveel korven vol brokken gij hebt opgeraapt? En zij zeiden: Zeven.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En Hij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hen: Begrijpt gij nóg niet</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hthoek 5"/>
          <p:cNvSpPr/>
          <p:nvPr/>
        </p:nvSpPr>
        <p:spPr>
          <a:xfrm>
            <a:off x="-6884" y="647545"/>
            <a:ext cx="9180000" cy="646331"/>
          </a:xfrm>
          <a:prstGeom prst="rect">
            <a:avLst/>
          </a:prstGeom>
          <a:solidFill>
            <a:schemeClr val="tx1"/>
          </a:solidFill>
        </p:spPr>
        <p:txBody>
          <a:bodyPr wrap="square">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3: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En Hij stelde er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twaalf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aan, opdat zij met Hem zouden zijn en opdat Hij hen zou uitzenden om te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prediken</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hthoek 7"/>
          <p:cNvSpPr/>
          <p:nvPr/>
        </p:nvSpPr>
        <p:spPr>
          <a:xfrm>
            <a:off x="-6884" y="1296343"/>
            <a:ext cx="9180000" cy="923330"/>
          </a:xfrm>
          <a:prstGeom prst="rect">
            <a:avLst/>
          </a:prstGeom>
          <a:solidFill>
            <a:schemeClr val="tx1"/>
          </a:solidFill>
        </p:spPr>
        <p:txBody>
          <a:bodyPr wrap="square">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Lucas 10:</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Daarna wees de Here nog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[tweeën]zeventig</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aan en Hij zond hen twee aan twee voor Zich uit naar alle steden en plaatsen, waar Hij zelf komen zou.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hthoek 10"/>
          <p:cNvSpPr/>
          <p:nvPr/>
        </p:nvSpPr>
        <p:spPr>
          <a:xfrm>
            <a:off x="-13066" y="3646765"/>
            <a:ext cx="9180000" cy="646331"/>
          </a:xfrm>
          <a:prstGeom prst="rect">
            <a:avLst/>
          </a:prstGeom>
          <a:solidFill>
            <a:schemeClr val="tx1"/>
          </a:solidFill>
        </p:spPr>
        <p:txBody>
          <a:bodyPr wrap="square">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Handelingen 4:4</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Maar velen van hen, die het woord gehoord hadden, werden gelovig, en het getal der mannen werd ongeveer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vijfduizend</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sp>
        <p:nvSpPr>
          <p:cNvPr id="10" name="Rechthoek 9"/>
          <p:cNvSpPr/>
          <p:nvPr/>
        </p:nvSpPr>
        <p:spPr>
          <a:xfrm>
            <a:off x="-6884" y="4283114"/>
            <a:ext cx="9180000" cy="646331"/>
          </a:xfrm>
          <a:prstGeom prst="rect">
            <a:avLst/>
          </a:prstGeom>
          <a:solidFill>
            <a:schemeClr val="tx1"/>
          </a:solidFill>
        </p:spPr>
        <p:txBody>
          <a:bodyPr>
            <a:spAutoFit/>
          </a:body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Handelingen 2: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41</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Zij dan, die zijn woord aanvaardden, lieten zich dopen en op die dag werden ongeveer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drieduizend</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zielen toegevoegd</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hthoek 11"/>
          <p:cNvSpPr/>
          <p:nvPr/>
        </p:nvSpPr>
        <p:spPr>
          <a:xfrm>
            <a:off x="-6884" y="5662989"/>
            <a:ext cx="9180000" cy="646331"/>
          </a:xfrm>
          <a:prstGeom prst="rect">
            <a:avLst/>
          </a:prstGeom>
          <a:solidFill>
            <a:schemeClr val="tx1"/>
          </a:solidFill>
        </p:spPr>
        <p:txBody>
          <a:bodyPr>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10:46 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toen Hij met zijn discipelen en een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talrijke schare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uit Jericho vertrok</a:t>
            </a:r>
          </a:p>
        </p:txBody>
      </p:sp>
      <p:sp>
        <p:nvSpPr>
          <p:cNvPr id="13" name="Rechthoek 12"/>
          <p:cNvSpPr/>
          <p:nvPr/>
        </p:nvSpPr>
        <p:spPr>
          <a:xfrm>
            <a:off x="-6884" y="5291226"/>
            <a:ext cx="9180000" cy="369332"/>
          </a:xfrm>
          <a:prstGeom prst="rect">
            <a:avLst/>
          </a:prstGeom>
          <a:solidFill>
            <a:schemeClr val="tx1"/>
          </a:solidFill>
        </p:spPr>
        <p:txBody>
          <a:bodyPr>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4:1 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een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zeer grote schare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verzamelde zich bij Hem, </a:t>
            </a:r>
          </a:p>
        </p:txBody>
      </p:sp>
      <p:sp>
        <p:nvSpPr>
          <p:cNvPr id="14" name="Rechthoek 13"/>
          <p:cNvSpPr/>
          <p:nvPr/>
        </p:nvSpPr>
        <p:spPr>
          <a:xfrm>
            <a:off x="-22677" y="4931186"/>
            <a:ext cx="9180000" cy="369332"/>
          </a:xfrm>
          <a:prstGeom prst="rect">
            <a:avLst/>
          </a:prstGeom>
          <a:solidFill>
            <a:schemeClr val="tx1"/>
          </a:solidFill>
        </p:spPr>
        <p:txBody>
          <a:bodyPr wrap="none">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5:21 verzamelde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zich een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grote schare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bij Hem;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11125"/>
            <a:ext cx="9212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29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1" grpId="0" animBg="1"/>
      <p:bldP spid="10"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Afbeeldingsresultaat voor massive crowd israe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9014"/>
            <a:ext cx="9144000" cy="5632274"/>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327" y="655059"/>
            <a:ext cx="9144000" cy="1754326"/>
          </a:xfrm>
          <a:prstGeom prst="rect">
            <a:avLst/>
          </a:prstGeom>
          <a:solidFill>
            <a:schemeClr val="tx1"/>
          </a:solidFill>
        </p:spPr>
        <p:txBody>
          <a:bodyPr wrap="square">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6x “grote schare” – “grote menigte” in Marcus</a:t>
            </a:r>
          </a:p>
          <a:p>
            <a:r>
              <a:rPr lang="el-GR" dirty="0">
                <a:solidFill>
                  <a:schemeClr val="bg1"/>
                </a:solidFill>
                <a:latin typeface="Verdana" panose="020B0604030504040204" pitchFamily="34" charset="0"/>
                <a:ea typeface="Verdana" panose="020B0604030504040204" pitchFamily="34" charset="0"/>
                <a:cs typeface="Verdana" panose="020B0604030504040204" pitchFamily="34" charset="0"/>
              </a:rPr>
              <a:t>ὄχλος </a:t>
            </a:r>
            <a:r>
              <a:rPr lang="el-GR" dirty="0" smtClean="0">
                <a:solidFill>
                  <a:schemeClr val="bg1"/>
                </a:solidFill>
                <a:latin typeface="Verdana" panose="020B0604030504040204" pitchFamily="34" charset="0"/>
                <a:ea typeface="Verdana" panose="020B0604030504040204" pitchFamily="34" charset="0"/>
                <a:cs typeface="Verdana" panose="020B0604030504040204" pitchFamily="34" charset="0"/>
              </a:rPr>
              <a:t>πολὺς</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o</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chlos</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polus</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dichtopeengepakte</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menigte</a:t>
            </a:r>
          </a:p>
          <a:p>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l-GR" dirty="0" smtClean="0">
                <a:solidFill>
                  <a:schemeClr val="bg1"/>
                </a:solidFill>
                <a:latin typeface="Verdana" panose="020B0604030504040204" pitchFamily="34" charset="0"/>
                <a:ea typeface="Verdana" panose="020B0604030504040204" pitchFamily="34" charset="0"/>
                <a:cs typeface="Verdana" panose="020B0604030504040204" pitchFamily="34" charset="0"/>
              </a:rPr>
              <a:t>ὄχλος πλεῖστος</a:t>
            </a:r>
            <a:endPar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o</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chlos</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pleistos</a:t>
            </a:r>
            <a:endPar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z</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eer veel</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2268"/>
            <a:ext cx="9212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846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327" y="669250"/>
            <a:ext cx="9180000" cy="1754326"/>
          </a:xfrm>
          <a:prstGeom prst="rect">
            <a:avLst/>
          </a:prstGeom>
          <a:solidFill>
            <a:schemeClr val="tx1"/>
          </a:solidFill>
        </p:spPr>
        <p:txBody>
          <a:bodyPr wrap="square">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Josephus (37-100 na Chr.): Joodse Oudheden 18:3 </a:t>
            </a:r>
          </a:p>
          <a:p>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‘Nu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was er rond die tijd een wijs man, genaamd </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Jezus.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Want hij deed wonderbare dingen en was een leraar van mensen die graag de waarheid aannemen. </a:t>
            </a:r>
            <a:r>
              <a:rPr lang="nl-NL"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Vele joden en </a:t>
            </a:r>
            <a:r>
              <a:rPr lang="nl-NL" b="1" i="1" dirty="0">
                <a:solidFill>
                  <a:schemeClr val="bg1"/>
                </a:solidFill>
                <a:latin typeface="Verdana" panose="020B0604030504040204" pitchFamily="34" charset="0"/>
                <a:ea typeface="Verdana" panose="020B0604030504040204" pitchFamily="34" charset="0"/>
                <a:cs typeface="Verdana" panose="020B0604030504040204" pitchFamily="34" charset="0"/>
              </a:rPr>
              <a:t>ook vele </a:t>
            </a:r>
            <a:r>
              <a:rPr lang="nl-NL"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heidenen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werden door hem </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aangetrokken.</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2268"/>
            <a:ext cx="9212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4" descr="Afbeeldingsresultaat voor josephus">
            <a:hlinkClick r:id="rId3"/>
          </p:cNvPr>
          <p:cNvSpPr>
            <a:spLocks noChangeAspect="1" noChangeArrowheads="1"/>
          </p:cNvSpPr>
          <p:nvPr/>
        </p:nvSpPr>
        <p:spPr bwMode="auto">
          <a:xfrm>
            <a:off x="46038" y="-1744663"/>
            <a:ext cx="3314700" cy="3638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2" y="2423575"/>
            <a:ext cx="3311082" cy="363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7" descr="https://upload.wikimedia.org/wikipedia/commons/3/32/WorksJosephus1640T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8168" y="2557351"/>
            <a:ext cx="2376000" cy="3391929"/>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descr="codex-parisinus">
            <a:hlinkClick r:id="rId6"/>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98438"/>
                    </a14:imgEffect>
                  </a14:imgLayer>
                </a14:imgProps>
              </a:ext>
              <a:ext uri="{28A0092B-C50C-407E-A947-70E740481C1C}">
                <a14:useLocalDpi xmlns:a14="http://schemas.microsoft.com/office/drawing/2010/main" val="0"/>
              </a:ext>
            </a:extLst>
          </a:blip>
          <a:srcRect/>
          <a:stretch>
            <a:fillRect/>
          </a:stretch>
        </p:blipFill>
        <p:spPr bwMode="auto">
          <a:xfrm>
            <a:off x="6372200" y="2539367"/>
            <a:ext cx="2232000" cy="3481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47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07504" y="116632"/>
            <a:ext cx="8928992" cy="5447645"/>
          </a:xfrm>
          <a:prstGeom prst="rect">
            <a:avLst/>
          </a:prstGeom>
          <a:solidFill>
            <a:schemeClr val="tx1"/>
          </a:solidFill>
        </p:spPr>
        <p:txBody>
          <a:bodyPr wrap="square">
            <a:spAutoFit/>
          </a:bodyPr>
          <a:lstStyle/>
          <a:p>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Marcus 2</a:t>
            </a:r>
            <a:r>
              <a:rPr lang="nl-NL" sz="800" baseline="30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toen Hij weder te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Kafarnaüm</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gekomen was, hoorde men na enige dagen, dat Hij thuis was.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velen kwamen bijeen, zodat zelfs de ruimte bij de deur hen niet meer kon bevatten, en Hij sprak het woord tot hen. </a:t>
            </a:r>
            <a:r>
              <a:rPr lang="nl-NL" b="1"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En zij kwamen en brachten een verlamde tot Hem, die door vier mannen gedragen werd. </a:t>
            </a:r>
            <a:r>
              <a:rPr lang="nl-NL" b="1"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En daar zij deze niet tot Hem konden brengen vanwege de schare, namen zij de dakbedekking weg boven de plaats, waar Hij was, en na het dak opengebroken te hebben, lieten zij de matras neder, waarop de verlamde lag</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daar Jezus hun geloof zag,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Hij tot de verlamde: Kind, uw zonden worden vergeven.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6</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Nu waren daar enige van de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gezeten en zij overlegden in hun harten: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Wat spreekt deze aldus? Hij lastert God. Wie kan zonden vergeven dan God alleen?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Jezus doorzag terstond in zijn geest, dat zij aldus in zichzelf overlegden, en Hij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hen: Waarom overlegt gij deze dingen in uw harten?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Wat is gemakkelijker, tot de verlamde te zeggen: Uw zonden worden vergeven, of te zeggen: Sta op en neem uw matras op en wandel?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Maar, opdat gij moogt weten, dat de Zoon des mensen macht heeft op aarde zonden te vergeven –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Hij tot de verlamde: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u zeg Ik, sta op, neem uw matras op en ga naar uw huis.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hij stond op, nam terstond zijn matras op en ging voor aller oog naar buiten, zodat zij allen ontzet waren en God verheerlijkten, zeggende: Zo iets hebben wij nog nooit gezien!</a:t>
            </a:r>
          </a:p>
          <a:p>
            <a:endPar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endPar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Hij ging weder naar buiten, langs de zee, en de gehele schare kwam tot Hem en Hij leerde hen.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voorbijgaande zag Hij Levi, de zoon van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Alfeüs</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bij het tolhuis zitten, en Hij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hem: Volg Mij. En hij stond op en volgde Hem.</a:t>
            </a:r>
          </a:p>
          <a:p>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het geschiedde, toen Hij aanlag in zijn huis, dat vele tollenaars en zondaars mede aanlagen met Jezus en zijn discipelen; want zij waren talrijk en zij volgden Hem.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toen de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der Farizeeën Hem met de zondaars en tollenaars zagen eten, zeiden zij tot zijn discipelen: Waarom eet Hij met de tollenaars en zondaars?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Jezus hoorde het en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hen: Zij, die gezond zijn, hebben geen geneesheer nodig, maar zij, die ziek zijn. Ik ben niet gekomen om rechtvaardigen te roepen, maar zondaars.</a:t>
            </a:r>
          </a:p>
          <a:p>
            <a:endPar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endPar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de discipelen van Johannes en de Farizeeën hielden hun vasten. En zij kwamen en zeiden tot Hem: Waarom vasten de discipelen van Johannes en de discipelen van de Farizeeën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wèl</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maar uw discipelen niet?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Jezus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hen: Kunnen bruiloftsgasten dan vasten, terwijl de bruidegom bij hen is? Zolang zij de bruidegom bij zich hebben, kunnen zij niet vasten.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Er zullen echter dagen komen, dat de bruidegom van hen weggenomen is en dan zullen zij vasten, te dien dage.</a:t>
            </a:r>
          </a:p>
          <a:p>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Niemand naait een niet-gekrompen lap op een oud kledingstuk, anders scheurt de ingezette lap er iets af – het nieuwe van het oude – en de scheur wordt erger.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niemand doet jonge wijn in oude zakken; anders zal de wijn de zakken doen barsten en de wijn gaat verloren met de zakken. [Maar jonge wijn doet men in nieuwe zakken.]</a:t>
            </a:r>
          </a:p>
          <a:p>
            <a:endPar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endPar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het geschiedde, dat Hij op de sabbat door de korenvelden ging en zijn discipelen begonnen onder het gaan aren te plukken.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de Farizeeën zeiden tot Hem: Zie, waarom doen zij op de sabbat wat niet mag?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Hij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hen: Hebt gij nooit gelezen wat David gedaan heeft, toen de nood drong en hij en die met hem waren, honger kregen?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[Hoe] hij onder het hogepriesterschap van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Abjatar</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het huis Gods binnengegaan is en de toonbroden gegeten heeft, waarvan niemand mag eten dan de priesters, en hij ze ook aan degenen, die met hem waren, gegeven heeft?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Hij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hen: De sabbat is gemaakt om de mens, en niet de mens om de sabbat.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Alzo is de Zoon des mensen heer ook over de sabbat</a:t>
            </a:r>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p>
          <a:p>
            <a:endPar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00337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0"/>
            <a:ext cx="9143488" cy="83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74" name="Picture 2" descr="http://4.bp.blogspot.com/-JbwsCgkOy00/VbVUf52m-NI/AAAAAAAAF9I/wSGdjMhZ-hw/s1600/FHF%2B7%2Bhole%2Bin%2B%2Broof%2B6%2Bhole%2Bin%2Broof%2Bwith%2Bverse.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t="16559" b="5335"/>
          <a:stretch/>
        </p:blipFill>
        <p:spPr bwMode="auto">
          <a:xfrm>
            <a:off x="-36512" y="659870"/>
            <a:ext cx="9180000" cy="537751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61" y="-25714"/>
            <a:ext cx="9212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3867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lacing the beams of wood, which are basically trunks of cypress trees, as an initial stage of building the roo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666916"/>
            <a:ext cx="9180000" cy="5070876"/>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0" y="5498068"/>
            <a:ext cx="9144000" cy="523220"/>
          </a:xfrm>
          <a:prstGeom prst="rect">
            <a:avLst/>
          </a:prstGeom>
          <a:solidFill>
            <a:schemeClr val="tx1"/>
          </a:solidFill>
        </p:spPr>
        <p:txBody>
          <a:bodyPr wrap="square">
            <a:spAutoFit/>
          </a:bodyPr>
          <a:lstStyle/>
          <a:p>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Constructie</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van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een</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dak</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uit</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NT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tijd</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met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stammen</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van de cypress</a:t>
            </a:r>
          </a:p>
          <a:p>
            <a:r>
              <a:rPr lang="en-US" sz="1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Nazareth Village. </a:t>
            </a:r>
            <a:r>
              <a:rPr lang="en-US" sz="1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Foto</a:t>
            </a:r>
            <a:r>
              <a:rPr lang="en-US" sz="1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door: Ferrell </a:t>
            </a:r>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Jenkins.</a:t>
            </a:r>
            <a:endParaRPr lang="en-US" sz="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1" y="11125"/>
            <a:ext cx="9212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51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325"/>
          <a:stretch/>
        </p:blipFill>
        <p:spPr bwMode="auto">
          <a:xfrm>
            <a:off x="-600" y="656615"/>
            <a:ext cx="6537013" cy="5369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hoek 3"/>
          <p:cNvSpPr/>
          <p:nvPr/>
        </p:nvSpPr>
        <p:spPr>
          <a:xfrm>
            <a:off x="6528064" y="620688"/>
            <a:ext cx="2628000" cy="1969770"/>
          </a:xfrm>
          <a:prstGeom prst="rect">
            <a:avLst/>
          </a:prstGeom>
          <a:solidFill>
            <a:schemeClr val="tx1"/>
          </a:solidFill>
        </p:spPr>
        <p:txBody>
          <a:bodyPr wrap="square">
            <a:spAutoFit/>
          </a:bodyPr>
          <a:lstStyle/>
          <a:p>
            <a:endPar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Een</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vlechtwerk</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van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takken</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voor</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het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dak</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1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Nazareth </a:t>
            </a:r>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Village. </a:t>
            </a:r>
            <a:r>
              <a:rPr lang="en-US" sz="1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Foto</a:t>
            </a:r>
            <a:r>
              <a:rPr lang="en-US" sz="1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door: Ferrell </a:t>
            </a:r>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Jenkins</a:t>
            </a:r>
            <a:r>
              <a:rPr lang="en-US" sz="1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http://www.nazarethvillage.com/blog/2015/02/24/roofs/</a:t>
            </a:r>
          </a:p>
          <a:p>
            <a:endParaRPr lang="en-US" sz="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2268"/>
            <a:ext cx="9212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415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356"/>
          <a:stretch/>
        </p:blipFill>
        <p:spPr bwMode="auto">
          <a:xfrm>
            <a:off x="8493" y="671794"/>
            <a:ext cx="9135507" cy="5337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hoek 4"/>
          <p:cNvSpPr/>
          <p:nvPr/>
        </p:nvSpPr>
        <p:spPr>
          <a:xfrm>
            <a:off x="0" y="-27385"/>
            <a:ext cx="9144000" cy="684000"/>
          </a:xfrm>
          <a:prstGeom prst="rect">
            <a:avLst/>
          </a:prstGeom>
          <a:solidFill>
            <a:schemeClr val="tx1"/>
          </a:solidFill>
        </p:spPr>
        <p:txBody>
          <a:bodyPr wrap="square" anchor="ctr">
            <a:spAutoFit/>
          </a:bodyPr>
          <a:lstStyle/>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DOOR EEN GAT IN  HET DAK</a:t>
            </a:r>
          </a:p>
        </p:txBody>
      </p:sp>
    </p:spTree>
    <p:extLst>
      <p:ext uri="{BB962C8B-B14F-4D97-AF65-F5344CB8AC3E}">
        <p14:creationId xmlns:p14="http://schemas.microsoft.com/office/powerpoint/2010/main" val="2521316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ypical roof from NT times with roof roller. Nazareth Village. Photo by Ferrell Jenkin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 y="656615"/>
            <a:ext cx="7164512" cy="5373384"/>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7171190" y="620688"/>
            <a:ext cx="1972810" cy="1785104"/>
          </a:xfrm>
          <a:prstGeom prst="rect">
            <a:avLst/>
          </a:prstGeom>
          <a:solidFill>
            <a:schemeClr val="tx1"/>
          </a:solidFill>
        </p:spPr>
        <p:txBody>
          <a:bodyPr wrap="square">
            <a:spAutoFit/>
          </a:bodyPr>
          <a:lstStyle/>
          <a:p>
            <a:endPar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Dak</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uit</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NT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tijd</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met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een</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z.g.n</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dakroller</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endPar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1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Nazareth </a:t>
            </a:r>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Village. </a:t>
            </a:r>
            <a:endParaRPr lang="en-US" sz="1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1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Foto</a:t>
            </a:r>
            <a:r>
              <a:rPr lang="en-US" sz="1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door: Ferrell </a:t>
            </a:r>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Jenkins.</a:t>
            </a:r>
            <a:endParaRPr lang="en-US" sz="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0" y="-27385"/>
            <a:ext cx="9144000" cy="684000"/>
          </a:xfrm>
          <a:prstGeom prst="rect">
            <a:avLst/>
          </a:prstGeom>
          <a:solidFill>
            <a:schemeClr val="tx1"/>
          </a:solidFill>
        </p:spPr>
        <p:txBody>
          <a:bodyPr wrap="square" anchor="ctr">
            <a:spAutoFit/>
          </a:bodyPr>
          <a:lstStyle/>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DOOR EEN GAT IN  HET DAK</a:t>
            </a:r>
          </a:p>
        </p:txBody>
      </p:sp>
    </p:spTree>
    <p:extLst>
      <p:ext uri="{BB962C8B-B14F-4D97-AF65-F5344CB8AC3E}">
        <p14:creationId xmlns:p14="http://schemas.microsoft.com/office/powerpoint/2010/main" val="3810139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5190291"/>
            <a:ext cx="9144000" cy="830997"/>
          </a:xfrm>
          <a:prstGeom prst="rect">
            <a:avLst/>
          </a:prstGeom>
          <a:solidFill>
            <a:srgbClr val="C0B98E"/>
          </a:solidFill>
          <a:scene3d>
            <a:camera prst="orthographicFront"/>
            <a:lightRig rig="threePt" dir="t"/>
          </a:scene3d>
          <a:sp3d>
            <a:bevelT prst="angle"/>
          </a:sp3d>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nl-NL" sz="4800" b="1" cap="none" spc="0" dirty="0" smtClean="0">
                <a:ln w="50800"/>
                <a:solidFill>
                  <a:srgbClr val="6D653F"/>
                </a:solidFill>
                <a:effectLst/>
                <a:latin typeface="Charlemagne Std" pitchFamily="82" charset="0"/>
              </a:rPr>
              <a:t>Het evangelie</a:t>
            </a:r>
            <a:endParaRPr lang="nl-NL" sz="4800" b="1" cap="none" spc="0" dirty="0">
              <a:ln w="50800"/>
              <a:solidFill>
                <a:srgbClr val="6D653F"/>
              </a:solidFill>
              <a:effectLst/>
              <a:latin typeface="Charlemagne Std" pitchFamily="82" charset="0"/>
            </a:endParaRPr>
          </a:p>
        </p:txBody>
      </p:sp>
      <p:sp>
        <p:nvSpPr>
          <p:cNvPr id="3" name="Rechthoek 2"/>
          <p:cNvSpPr/>
          <p:nvPr/>
        </p:nvSpPr>
        <p:spPr>
          <a:xfrm>
            <a:off x="3097708" y="2492896"/>
            <a:ext cx="3164200" cy="1938992"/>
          </a:xfrm>
          <a:prstGeom prst="rect">
            <a:avLst/>
          </a:prstGeom>
          <a:solidFill>
            <a:srgbClr val="C0B98E"/>
          </a:solidFill>
          <a:scene3d>
            <a:camera prst="orthographicFront"/>
            <a:lightRig rig="threePt" dir="t"/>
          </a:scene3d>
          <a:sp3d>
            <a:bevelT prst="angle"/>
          </a:sp3d>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l-GR" sz="4000" b="1" dirty="0">
                <a:ln w="50800"/>
                <a:solidFill>
                  <a:srgbClr val="6D653F"/>
                </a:solidFill>
              </a:rPr>
              <a:t>Κατὰ </a:t>
            </a:r>
            <a:r>
              <a:rPr lang="el-GR" sz="4000" b="1" dirty="0" smtClean="0">
                <a:ln w="50800"/>
                <a:solidFill>
                  <a:srgbClr val="6D653F"/>
                </a:solidFill>
              </a:rPr>
              <a:t>Μάρκον</a:t>
            </a:r>
            <a:endParaRPr lang="nl-NL" sz="4000" b="1" dirty="0" smtClean="0">
              <a:ln w="50800"/>
              <a:solidFill>
                <a:srgbClr val="6D653F"/>
              </a:solidFill>
            </a:endParaRPr>
          </a:p>
          <a:p>
            <a:pPr algn="ctr"/>
            <a:r>
              <a:rPr lang="nl-NL" sz="4000" b="1" dirty="0" err="1" smtClean="0">
                <a:ln w="50800"/>
                <a:solidFill>
                  <a:srgbClr val="6D653F"/>
                </a:solidFill>
              </a:rPr>
              <a:t>kata</a:t>
            </a:r>
            <a:r>
              <a:rPr lang="nl-NL" sz="4000" b="1" dirty="0" smtClean="0">
                <a:ln w="50800"/>
                <a:solidFill>
                  <a:srgbClr val="6D653F"/>
                </a:solidFill>
              </a:rPr>
              <a:t> </a:t>
            </a:r>
            <a:r>
              <a:rPr lang="nl-NL" sz="4000" b="1" dirty="0" err="1" smtClean="0">
                <a:ln w="50800"/>
                <a:solidFill>
                  <a:srgbClr val="6D653F"/>
                </a:solidFill>
              </a:rPr>
              <a:t>markon</a:t>
            </a:r>
            <a:endParaRPr lang="nl-NL" sz="4000" b="1" dirty="0" smtClean="0">
              <a:ln w="50800"/>
              <a:solidFill>
                <a:srgbClr val="6D653F"/>
              </a:solidFill>
            </a:endParaRPr>
          </a:p>
          <a:p>
            <a:pPr algn="ctr"/>
            <a:r>
              <a:rPr lang="nl-NL" sz="4000" b="1" dirty="0" smtClean="0">
                <a:ln w="50800"/>
                <a:solidFill>
                  <a:srgbClr val="6D653F"/>
                </a:solidFill>
              </a:rPr>
              <a:t>Deel 2</a:t>
            </a:r>
            <a:endParaRPr lang="nl-NL" sz="4000" b="1" dirty="0">
              <a:ln w="50800"/>
              <a:solidFill>
                <a:srgbClr val="6D653F"/>
              </a:solidFill>
            </a:endParaRPr>
          </a:p>
        </p:txBody>
      </p:sp>
    </p:spTree>
    <p:extLst>
      <p:ext uri="{BB962C8B-B14F-4D97-AF65-F5344CB8AC3E}">
        <p14:creationId xmlns:p14="http://schemas.microsoft.com/office/powerpoint/2010/main" val="50996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ypical of a roof from NT times with grass growing on it. Nazareth Village. Photo by Ferrell Jenkin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 y="656615"/>
            <a:ext cx="7227948" cy="5420961"/>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7272808" y="692696"/>
            <a:ext cx="1908000" cy="1508105"/>
          </a:xfrm>
          <a:prstGeom prst="rect">
            <a:avLst/>
          </a:prstGeom>
          <a:solidFill>
            <a:schemeClr val="tx1"/>
          </a:solidFill>
        </p:spPr>
        <p:txBody>
          <a:bodyPr wrap="square">
            <a:spAutoFit/>
          </a:bodyPr>
          <a:lstStyle/>
          <a:p>
            <a:endPar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Doorsnede</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dak</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uit</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NT-</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tijd</a:t>
            </a:r>
            <a:endPar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1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Nazareth </a:t>
            </a:r>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Village. </a:t>
            </a:r>
            <a:r>
              <a:rPr lang="en-US" sz="1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Foto</a:t>
            </a:r>
            <a:r>
              <a:rPr lang="en-US" sz="1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door: Ferrell </a:t>
            </a:r>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Jenkins.</a:t>
            </a:r>
            <a:endParaRPr lang="en-US" sz="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9455"/>
            <a:ext cx="9212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3538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eiling of roof made of timber and reeds. Nazareth Village. Photo by F. Jenkin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6615"/>
            <a:ext cx="7164288" cy="5373216"/>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7164288" y="692696"/>
            <a:ext cx="1980000" cy="1508105"/>
          </a:xfrm>
          <a:prstGeom prst="rect">
            <a:avLst/>
          </a:prstGeom>
          <a:solidFill>
            <a:schemeClr val="tx1"/>
          </a:solidFill>
        </p:spPr>
        <p:txBody>
          <a:bodyPr wrap="square">
            <a:spAutoFit/>
          </a:bodyPr>
          <a:lstStyle/>
          <a:p>
            <a:endPar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Onderkant</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dak</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uit</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NT-</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tijd</a:t>
            </a:r>
            <a:endPar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1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Nazareth </a:t>
            </a:r>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Village. </a:t>
            </a:r>
            <a:r>
              <a:rPr lang="en-US" sz="1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Foto</a:t>
            </a:r>
            <a:r>
              <a:rPr lang="en-US" sz="1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door: Ferrell </a:t>
            </a:r>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Jenkins.</a:t>
            </a:r>
            <a:endParaRPr lang="en-US" sz="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9455"/>
            <a:ext cx="9212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0043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343" y="-27384"/>
            <a:ext cx="9144000" cy="7294305"/>
          </a:xfrm>
          <a:prstGeom prst="rect">
            <a:avLst/>
          </a:prstGeom>
          <a:solidFill>
            <a:schemeClr val="tx1"/>
          </a:solidFill>
        </p:spPr>
        <p:txBody>
          <a:bodyPr wrap="square">
            <a:spAutoFit/>
          </a:bodyPr>
          <a:lstStyle/>
          <a:p>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Marcus 2</a:t>
            </a:r>
            <a:r>
              <a:rPr lang="nl-NL" sz="800" baseline="30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toen Hij weder te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Kafarnaüm</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gekomen was, hoorde men na enige dagen, dat Hij thuis was.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velen kwamen bijeen, zodat zelfs de ruimte bij de deur hen niet meer kon bevatten, en Hij sprak het woord tot hen.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zij kwamen en brachten een verlamde tot Hem, die door vier mannen gedragen werd.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daar zij deze niet tot Hem konden brengen vanwege de schare, namen zij de dakbedekking weg boven de plaats, waar Hij was, en na het dak opengebroken te hebben, lieten zij de matras neder, waarop de verlamde lag.</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b="1"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5</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En daar Jezus hun geloof zag, </a:t>
            </a:r>
            <a:r>
              <a:rPr lang="nl-NL" b="1"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Hij tot de verlamde: Kind, uw zonden worden vergeven. </a:t>
            </a:r>
            <a:r>
              <a:rPr lang="nl-NL" b="1"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6</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Nu waren daar enige van de </a:t>
            </a:r>
            <a:r>
              <a:rPr lang="nl-NL" b="1" dirty="0" err="1">
                <a:solidFill>
                  <a:prstClr val="white"/>
                </a:solidFill>
                <a:latin typeface="Verdana" panose="020B0604030504040204" pitchFamily="34" charset="0"/>
                <a:ea typeface="Verdana" panose="020B0604030504040204" pitchFamily="34" charset="0"/>
                <a:cs typeface="Verdana" panose="020B0604030504040204" pitchFamily="34" charset="0"/>
              </a:rPr>
              <a:t>schriftgeleerden</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gezeten en zij overlegden in hun harten: </a:t>
            </a:r>
            <a:r>
              <a:rPr lang="nl-NL" b="1"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7</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Wat spreekt deze aldus? Hij lastert God. Wie kan zonden vergeven dan God alleen? </a:t>
            </a:r>
            <a:r>
              <a:rPr lang="nl-NL" b="1"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8</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En Jezus doorzag terstond in zijn geest, dat zij aldus in zichzelf overlegden, en Hij </a:t>
            </a:r>
            <a:r>
              <a:rPr lang="nl-NL" b="1"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tot hen: Waarom overlegt gij deze dingen in uw harten? </a:t>
            </a:r>
            <a:r>
              <a:rPr lang="nl-NL" b="1"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9</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Wat is gemakkelijker, tot de verlamde te zeggen: Uw zonden worden vergeven, of te zeggen: Sta op en neem uw matras op en wandel? </a:t>
            </a:r>
            <a:r>
              <a:rPr lang="nl-NL" b="1"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10</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Maar, opdat gij moogt weten, dat de Zoon des mensen macht heeft op aarde zonden te vergeven – </a:t>
            </a:r>
            <a:r>
              <a:rPr lang="nl-NL" b="1"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Hij tot de verlamde: </a:t>
            </a:r>
            <a:r>
              <a:rPr lang="nl-NL" b="1"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11</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Tot u zeg Ik, sta op, neem uw matras op en ga naar uw huis. </a:t>
            </a:r>
            <a:r>
              <a:rPr lang="nl-NL" b="1"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12</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En hij stond op, nam terstond zijn matras op en ging voor aller oog naar buiten, zodat zij allen ontzet waren en God verheerlijkten, zeggende: Zo iets hebben wij nog nooit gezien!</a:t>
            </a:r>
          </a:p>
          <a:p>
            <a:endPar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endPar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Hij ging weder naar buiten, langs de zee, en de gehele schare kwam tot Hem en Hij leerde hen.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voorbijgaande zag Hij Levi, de zoon van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Alfeüs</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bij het tolhuis zitten, en Hij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hem: Volg Mij. En hij stond op en volgde Hem.</a:t>
            </a:r>
          </a:p>
          <a:p>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het geschiedde, toen Hij aanlag in zijn huis, dat vele tollenaars en zondaars mede aanlagen met Jezus en zijn discipelen; want zij waren talrijk en zij volgden Hem.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toen de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der Farizeeën Hem met de zondaars en tollenaars zagen eten, zeiden zij tot zijn discipelen: Waarom eet Hij met de tollenaars en zondaars?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Jezus hoorde het en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hen: Zij, die gezond zijn, hebben geen geneesheer nodig, maar zij, die ziek zijn. Ik ben niet gekomen om rechtvaardigen te roepen, maar zondaars.</a:t>
            </a:r>
          </a:p>
          <a:p>
            <a:endPar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endPar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de discipelen van Johannes en de Farizeeën hielden hun vasten. En zij kwamen en zeiden tot Hem: Waarom vasten de discipelen van Johannes en de discipelen van de Farizeeën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wèl</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maar uw discipelen niet?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Jezus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hen: Kunnen bruiloftsgasten dan vasten, terwijl de bruidegom bij hen is? Zolang zij de bruidegom bij zich hebben, kunnen zij niet vasten.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Er zullen echter dagen komen, dat de bruidegom van hen weggenomen is en dan zullen zij vasten, te dien dage.</a:t>
            </a:r>
          </a:p>
          <a:p>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Niemand naait een niet-gekrompen lap op een oud kledingstuk, anders scheurt de ingezette lap er iets af – het nieuwe van het oude – en de scheur wordt erger.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niemand doet jonge wijn in oude zakken; anders zal de wijn de zakken doen barsten en de wijn gaat verloren met de zakken. [Maar jonge wijn doet men in nieuwe zakken.]</a:t>
            </a:r>
          </a:p>
          <a:p>
            <a:endPar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endPar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het geschiedde, dat Hij op de sabbat door de korenvelden ging en zijn discipelen begonnen onder het gaan aren te plukken.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de Farizeeën zeiden tot Hem: Zie, waarom doen zij op de sabbat wat niet mag?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Hij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hen: Hebt gij nooit gelezen wat David gedaan heeft, toen de nood drong en hij en die met hem waren, honger kregen?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[Hoe] hij onder het hogepriesterschap van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Abjatar</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het huis Gods binnengegaan is en de toonbroden gegeten heeft, waarvan niemand mag eten dan de priesters, en hij ze ook aan degenen, die met hem waren, gegeven heeft?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Hij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hen: De sabbat is gemaakt om de mens, en niet de mens om de sabbat.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Alzo is de Zoon des mensen heer ook over de sabbat</a:t>
            </a:r>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p>
          <a:p>
            <a:endPar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kstvak 1"/>
          <p:cNvSpPr txBox="1"/>
          <p:nvPr/>
        </p:nvSpPr>
        <p:spPr>
          <a:xfrm>
            <a:off x="35496" y="4293096"/>
            <a:ext cx="9036000" cy="2677656"/>
          </a:xfrm>
          <a:prstGeom prst="rect">
            <a:avLst/>
          </a:prstGeom>
          <a:solidFill>
            <a:schemeClr val="tx1"/>
          </a:solidFill>
        </p:spPr>
        <p:txBody>
          <a:bodyPr wrap="square" rtlCol="0" anchor="ctr">
            <a:spAutoFit/>
          </a:bodyPr>
          <a:lstStyle/>
          <a:p>
            <a:pPr algn="ctr"/>
            <a:endParaRPr lang="nl-NL"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mannen hebben niets gezegd,</a:t>
            </a:r>
          </a:p>
          <a:p>
            <a:pPr algn="ctr"/>
            <a:endParaRPr lang="nl-NL"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nl-NL"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nl-NL"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
        <p:nvSpPr>
          <p:cNvPr id="5" name="Tekstvak 4"/>
          <p:cNvSpPr txBox="1"/>
          <p:nvPr/>
        </p:nvSpPr>
        <p:spPr>
          <a:xfrm>
            <a:off x="107504" y="5457998"/>
            <a:ext cx="9036000" cy="923330"/>
          </a:xfrm>
          <a:prstGeom prst="rect">
            <a:avLst/>
          </a:prstGeom>
          <a:solidFill>
            <a:schemeClr val="tx1"/>
          </a:solidFill>
        </p:spPr>
        <p:txBody>
          <a:bodyPr wrap="square" rtlCol="0" anchor="ctr">
            <a:spAutoFit/>
          </a:bodyPr>
          <a:lstStyle/>
          <a:p>
            <a:pPr algn="ctr"/>
            <a:r>
              <a:rPr lang="nl-NL"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a:t>
            </a:r>
            <a:r>
              <a:rPr lang="nl-NL" sz="5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ziet</a:t>
            </a:r>
            <a:r>
              <a:rPr lang="nl-NL"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hun geloof!</a:t>
            </a:r>
            <a:endParaRPr lang="nl-NL"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793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343" y="3784972"/>
            <a:ext cx="9144000" cy="2308324"/>
          </a:xfrm>
          <a:prstGeom prst="rect">
            <a:avLst/>
          </a:prstGeom>
          <a:solidFill>
            <a:schemeClr val="tx1"/>
          </a:solidFill>
        </p:spPr>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AUTORITEIT VAN DE MESSIAS IN TENACH</a:t>
            </a:r>
          </a:p>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Jesaja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9: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Want een Kind is ons geboren, een Zoon is ons gegeven, en de heerschappij rust op zijn schouder en men noemt hem Wonderbare Raadsman, Sterke God, Eeuwige Vader, Vredevorst.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Groot zal de heerschappij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zijn</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eindeloos  de vrede op de troon van David en over zijn koninkrijk, doordat hij het sticht en grondvest met recht en gerechtigheid, van nu aan tot in eeuwigheid. De ijver van de Here der heerscharen zal dit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doen</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hthoek 5"/>
          <p:cNvSpPr/>
          <p:nvPr/>
        </p:nvSpPr>
        <p:spPr>
          <a:xfrm>
            <a:off x="-327" y="1772816"/>
            <a:ext cx="9144000" cy="2052000"/>
          </a:xfrm>
          <a:prstGeom prst="rect">
            <a:avLst/>
          </a:prstGeom>
          <a:solidFill>
            <a:schemeClr val="tx1"/>
          </a:solidFill>
        </p:spPr>
        <p:txBody>
          <a:bodyPr wrap="square">
            <a:spAutoFit/>
          </a:bodyPr>
          <a:lstStyle/>
          <a:p>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DE AUTORITEIT VAN DE MESSIAS IN TENACH </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Dan.7:13 Ik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bleef toekijken in de nachtgezichten en zie, met de wolken des hemels kwam iemand gelijk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een mensenzoon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hij begaf zich tot de Oude van dagen, en men leidde hem voor deze;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hem werd heerschappij gegeven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en eer en koninklijke macht, en alle volken, natiën en talen dienden hem.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Zijn heerschappij is een eeuwige heerschappij</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die niet zal vergaan, en zijn koningschap is een, dat onverderfelijk is.</a:t>
            </a:r>
          </a:p>
        </p:txBody>
      </p:sp>
      <p:sp>
        <p:nvSpPr>
          <p:cNvPr id="7" name="Rechthoek 6"/>
          <p:cNvSpPr/>
          <p:nvPr/>
        </p:nvSpPr>
        <p:spPr>
          <a:xfrm>
            <a:off x="-11066" y="-27385"/>
            <a:ext cx="9180000" cy="648000"/>
          </a:xfrm>
          <a:prstGeom prst="rect">
            <a:avLst/>
          </a:prstGeom>
          <a:solidFill>
            <a:srgbClr val="C0B98E"/>
          </a:solidFill>
          <a:scene3d>
            <a:camera prst="orthographicFront"/>
            <a:lightRig rig="threePt" dir="t"/>
          </a:scene3d>
          <a:sp3d>
            <a:bevelT prst="angle"/>
          </a:sp3d>
        </p:spPr>
        <p:txBody>
          <a:bodyPr wrap="square"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nl-NL" sz="2400" b="1" dirty="0" smtClean="0">
                <a:ln w="11430"/>
                <a:solidFill>
                  <a:schemeClr val="bg2">
                    <a:lumMod val="25000"/>
                  </a:schemeClr>
                </a:solidFill>
                <a:effectLst>
                  <a:outerShdw blurRad="50800" dist="39000" dir="5460000" algn="tl">
                    <a:srgbClr val="000000">
                      <a:alpha val="38000"/>
                    </a:srgbClr>
                  </a:outerShdw>
                </a:effectLst>
                <a:latin typeface="Charlemagne Std" pitchFamily="82" charset="0"/>
                <a:ea typeface="Verdana" panose="020B0604030504040204" pitchFamily="34" charset="0"/>
                <a:cs typeface="Verdana" panose="020B0604030504040204" pitchFamily="34" charset="0"/>
              </a:rPr>
              <a:t>DE AUTORITEIT VAN DE MESSIAS</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32" y="560403"/>
            <a:ext cx="9205913"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51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ppt_x"/>
                                          </p:val>
                                        </p:tav>
                                        <p:tav tm="100000">
                                          <p:val>
                                            <p:strVal val="#ppt_x"/>
                                          </p:val>
                                        </p:tav>
                                      </p:tavLst>
                                    </p:anim>
                                    <p:anim calcmode="lin" valueType="num">
                                      <p:cBhvr additive="base">
                                        <p:cTn id="8" dur="500" fill="hold"/>
                                        <p:tgtEl>
                                          <p:spTgt spid="327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11066" y="-27385"/>
            <a:ext cx="9180000" cy="648000"/>
          </a:xfrm>
          <a:prstGeom prst="rect">
            <a:avLst/>
          </a:prstGeom>
          <a:solidFill>
            <a:srgbClr val="C0B98E"/>
          </a:solidFill>
          <a:scene3d>
            <a:camera prst="orthographicFront"/>
            <a:lightRig rig="threePt" dir="t"/>
          </a:scene3d>
          <a:sp3d>
            <a:bevelT prst="angle"/>
          </a:sp3d>
        </p:spPr>
        <p:txBody>
          <a:bodyPr wrap="square"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nl-NL" sz="2400" b="1" dirty="0" smtClean="0">
                <a:ln w="11430"/>
                <a:solidFill>
                  <a:schemeClr val="bg2">
                    <a:lumMod val="25000"/>
                  </a:schemeClr>
                </a:solidFill>
                <a:effectLst>
                  <a:outerShdw blurRad="50800" dist="39000" dir="5460000" algn="tl">
                    <a:srgbClr val="000000">
                      <a:alpha val="38000"/>
                    </a:srgbClr>
                  </a:outerShdw>
                </a:effectLst>
                <a:latin typeface="Charlemagne Std" pitchFamily="82" charset="0"/>
                <a:ea typeface="Verdana" panose="020B0604030504040204" pitchFamily="34" charset="0"/>
                <a:cs typeface="Verdana" panose="020B0604030504040204" pitchFamily="34" charset="0"/>
              </a:rPr>
              <a:t>DE AUTORITEIT VAN DE MESSIAS</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4" y="597242"/>
            <a:ext cx="93091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07" y="1774486"/>
            <a:ext cx="9212263"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86" y="3790710"/>
            <a:ext cx="9229726"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86" y="4431054"/>
            <a:ext cx="9229726"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5056943"/>
            <a:ext cx="918210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8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ppt_x"/>
                                          </p:val>
                                        </p:tav>
                                        <p:tav tm="100000">
                                          <p:val>
                                            <p:strVal val="#ppt_x"/>
                                          </p:val>
                                        </p:tav>
                                      </p:tavLst>
                                    </p:anim>
                                    <p:anim calcmode="lin" valueType="num">
                                      <p:cBhvr additive="base">
                                        <p:cTn id="8" dur="500" fill="hold"/>
                                        <p:tgtEl>
                                          <p:spTgt spid="337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795"/>
                                        </p:tgtEl>
                                        <p:attrNameLst>
                                          <p:attrName>style.visibility</p:attrName>
                                        </p:attrNameLst>
                                      </p:cBhvr>
                                      <p:to>
                                        <p:strVal val="visible"/>
                                      </p:to>
                                    </p:set>
                                    <p:anim calcmode="lin" valueType="num">
                                      <p:cBhvr additive="base">
                                        <p:cTn id="13" dur="500" fill="hold"/>
                                        <p:tgtEl>
                                          <p:spTgt spid="33795"/>
                                        </p:tgtEl>
                                        <p:attrNameLst>
                                          <p:attrName>ppt_x</p:attrName>
                                        </p:attrNameLst>
                                      </p:cBhvr>
                                      <p:tavLst>
                                        <p:tav tm="0">
                                          <p:val>
                                            <p:strVal val="#ppt_x"/>
                                          </p:val>
                                        </p:tav>
                                        <p:tav tm="100000">
                                          <p:val>
                                            <p:strVal val="#ppt_x"/>
                                          </p:val>
                                        </p:tav>
                                      </p:tavLst>
                                    </p:anim>
                                    <p:anim calcmode="lin" valueType="num">
                                      <p:cBhvr additive="base">
                                        <p:cTn id="14" dur="500" fill="hold"/>
                                        <p:tgtEl>
                                          <p:spTgt spid="3379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796"/>
                                        </p:tgtEl>
                                        <p:attrNameLst>
                                          <p:attrName>style.visibility</p:attrName>
                                        </p:attrNameLst>
                                      </p:cBhvr>
                                      <p:to>
                                        <p:strVal val="visible"/>
                                      </p:to>
                                    </p:set>
                                    <p:anim calcmode="lin" valueType="num">
                                      <p:cBhvr additive="base">
                                        <p:cTn id="19" dur="500" fill="hold"/>
                                        <p:tgtEl>
                                          <p:spTgt spid="33796"/>
                                        </p:tgtEl>
                                        <p:attrNameLst>
                                          <p:attrName>ppt_x</p:attrName>
                                        </p:attrNameLst>
                                      </p:cBhvr>
                                      <p:tavLst>
                                        <p:tav tm="0">
                                          <p:val>
                                            <p:strVal val="#ppt_x"/>
                                          </p:val>
                                        </p:tav>
                                        <p:tav tm="100000">
                                          <p:val>
                                            <p:strVal val="#ppt_x"/>
                                          </p:val>
                                        </p:tav>
                                      </p:tavLst>
                                    </p:anim>
                                    <p:anim calcmode="lin" valueType="num">
                                      <p:cBhvr additive="base">
                                        <p:cTn id="20" dur="500" fill="hold"/>
                                        <p:tgtEl>
                                          <p:spTgt spid="3379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797"/>
                                        </p:tgtEl>
                                        <p:attrNameLst>
                                          <p:attrName>style.visibility</p:attrName>
                                        </p:attrNameLst>
                                      </p:cBhvr>
                                      <p:to>
                                        <p:strVal val="visible"/>
                                      </p:to>
                                    </p:set>
                                    <p:anim calcmode="lin" valueType="num">
                                      <p:cBhvr additive="base">
                                        <p:cTn id="25" dur="500" fill="hold"/>
                                        <p:tgtEl>
                                          <p:spTgt spid="33797"/>
                                        </p:tgtEl>
                                        <p:attrNameLst>
                                          <p:attrName>ppt_x</p:attrName>
                                        </p:attrNameLst>
                                      </p:cBhvr>
                                      <p:tavLst>
                                        <p:tav tm="0">
                                          <p:val>
                                            <p:strVal val="#ppt_x"/>
                                          </p:val>
                                        </p:tav>
                                        <p:tav tm="100000">
                                          <p:val>
                                            <p:strVal val="#ppt_x"/>
                                          </p:val>
                                        </p:tav>
                                      </p:tavLst>
                                    </p:anim>
                                    <p:anim calcmode="lin" valueType="num">
                                      <p:cBhvr additive="base">
                                        <p:cTn id="26" dur="500" fill="hold"/>
                                        <p:tgtEl>
                                          <p:spTgt spid="3379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798"/>
                                        </p:tgtEl>
                                        <p:attrNameLst>
                                          <p:attrName>style.visibility</p:attrName>
                                        </p:attrNameLst>
                                      </p:cBhvr>
                                      <p:to>
                                        <p:strVal val="visible"/>
                                      </p:to>
                                    </p:set>
                                    <p:anim calcmode="lin" valueType="num">
                                      <p:cBhvr additive="base">
                                        <p:cTn id="31" dur="500" fill="hold"/>
                                        <p:tgtEl>
                                          <p:spTgt spid="33798"/>
                                        </p:tgtEl>
                                        <p:attrNameLst>
                                          <p:attrName>ppt_x</p:attrName>
                                        </p:attrNameLst>
                                      </p:cBhvr>
                                      <p:tavLst>
                                        <p:tav tm="0">
                                          <p:val>
                                            <p:strVal val="#ppt_x"/>
                                          </p:val>
                                        </p:tav>
                                        <p:tav tm="100000">
                                          <p:val>
                                            <p:strVal val="#ppt_x"/>
                                          </p:val>
                                        </p:tav>
                                      </p:tavLst>
                                    </p:anim>
                                    <p:anim calcmode="lin" valueType="num">
                                      <p:cBhvr additive="base">
                                        <p:cTn id="32" dur="500" fill="hold"/>
                                        <p:tgtEl>
                                          <p:spTgt spid="337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37437"/>
            <a:ext cx="9212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600442"/>
            <a:ext cx="9163050" cy="560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97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additive="base">
                                        <p:cTn id="7" dur="500" fill="hold"/>
                                        <p:tgtEl>
                                          <p:spTgt spid="34819"/>
                                        </p:tgtEl>
                                        <p:attrNameLst>
                                          <p:attrName>ppt_x</p:attrName>
                                        </p:attrNameLst>
                                      </p:cBhvr>
                                      <p:tavLst>
                                        <p:tav tm="0">
                                          <p:val>
                                            <p:strVal val="#ppt_x"/>
                                          </p:val>
                                        </p:tav>
                                        <p:tav tm="100000">
                                          <p:val>
                                            <p:strVal val="#ppt_x"/>
                                          </p:val>
                                        </p:tav>
                                      </p:tavLst>
                                    </p:anim>
                                    <p:anim calcmode="lin" valueType="num">
                                      <p:cBhvr additive="base">
                                        <p:cTn id="8" dur="500" fill="hold"/>
                                        <p:tgtEl>
                                          <p:spTgt spid="348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txBox="1">
            <a:spLocks/>
          </p:cNvSpPr>
          <p:nvPr/>
        </p:nvSpPr>
        <p:spPr>
          <a:xfrm>
            <a:off x="-327" y="2060848"/>
            <a:ext cx="9144000" cy="2448000"/>
          </a:xfrm>
          <a:prstGeom prst="rect">
            <a:avLst/>
          </a:prstGeom>
          <a:solidFill>
            <a:schemeClr val="tx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Zach.14:9 </a:t>
            </a:r>
            <a:endParaRPr lang="nl-NL" sz="2000" b="1" baseline="30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de Here </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he-IL" sz="2000" b="1" dirty="0">
                <a:solidFill>
                  <a:schemeClr val="bg1"/>
                </a:solidFill>
                <a:latin typeface="Verdana" panose="020B0604030504040204" pitchFamily="34" charset="0"/>
                <a:ea typeface="Verdana" panose="020B0604030504040204" pitchFamily="34" charset="0"/>
              </a:rPr>
              <a:t>יְהוָה</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zal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koning worden over de gehele aarde; </a:t>
            </a:r>
            <a:endPar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te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dien dage zal de Here </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he-IL" sz="2000" b="1" dirty="0">
                <a:solidFill>
                  <a:schemeClr val="bg1"/>
                </a:solidFill>
                <a:latin typeface="Verdana" panose="020B0604030504040204" pitchFamily="34" charset="0"/>
                <a:ea typeface="Verdana" panose="020B0604030504040204" pitchFamily="34" charset="0"/>
              </a:rPr>
              <a:t>יִהְיֶה</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enige </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he-IL" sz="2000" b="1" dirty="0">
                <a:solidFill>
                  <a:schemeClr val="bg1"/>
                </a:solidFill>
                <a:latin typeface="Verdana" panose="020B0604030504040204" pitchFamily="34" charset="0"/>
                <a:ea typeface="Verdana" panose="020B0604030504040204" pitchFamily="34" charset="0"/>
              </a:rPr>
              <a:t>אֶחָד</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zijn</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zijn naam de </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enige (</a:t>
            </a:r>
            <a:r>
              <a:rPr lang="he-IL" sz="2000" b="1" dirty="0">
                <a:solidFill>
                  <a:schemeClr val="bg1"/>
                </a:solidFill>
                <a:latin typeface="Verdana" panose="020B0604030504040204" pitchFamily="34" charset="0"/>
                <a:ea typeface="Verdana" panose="020B0604030504040204" pitchFamily="34" charset="0"/>
              </a:rPr>
              <a:t>אֶחָד</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pPr marL="0" indent="0" algn="ctr">
              <a:buNone/>
            </a:pP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37437"/>
            <a:ext cx="9212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830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7380312" y="-14511"/>
            <a:ext cx="1763688" cy="6047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293" name="Picture 5" descr="https://upload.wikimedia.org/wikipedia/commons/thumb/3/38/Talmud_set.JPG/1024px-Talmud_s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 y="-14511"/>
            <a:ext cx="8640000" cy="6047008"/>
          </a:xfrm>
          <a:prstGeom prst="rect">
            <a:avLst/>
          </a:prstGeom>
          <a:solidFill>
            <a:schemeClr val="tx1"/>
          </a:solidFill>
        </p:spPr>
      </p:pic>
      <p:sp>
        <p:nvSpPr>
          <p:cNvPr id="4" name="Rechthoek 3"/>
          <p:cNvSpPr/>
          <p:nvPr/>
        </p:nvSpPr>
        <p:spPr>
          <a:xfrm>
            <a:off x="511" y="3989963"/>
            <a:ext cx="9144000" cy="2031325"/>
          </a:xfrm>
          <a:prstGeom prst="rect">
            <a:avLst/>
          </a:prstGeom>
          <a:solidFill>
            <a:schemeClr val="tx1"/>
          </a:solidFill>
        </p:spPr>
        <p:txBody>
          <a:bodyPr wrap="square">
            <a:spAutoFit/>
          </a:bodyPr>
          <a:lstStyle/>
          <a:p>
            <a:r>
              <a:rPr lang="en-US"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AUTORITEIT VAN DE MESSIAS IN DE TALMOED</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de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Talmoed</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wordt</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Metatron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genoemd</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en</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dit</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is de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engel</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boodschapper</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die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voor</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Israëlieten</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uit</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ging</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in de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wildernis</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(Ex.33:20), de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engel</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wiens</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stem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gehoorzaamd</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diende</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te</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worden</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en</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die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autoriteit</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had om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overtredingen</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te</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vergeven</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Omdat</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naam</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van JHWH in hem is. De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Talmoed</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verwijst</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naar</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Metatron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als</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engel</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wiens</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naam</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dezelfde</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is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als</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die van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zijn</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Heer</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Sanhedrin 38b.</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AutoShape 2" descr="Afbeeldingsresultaat voor talmu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27384"/>
            <a:ext cx="9212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86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511" y="764704"/>
            <a:ext cx="9144000" cy="923330"/>
          </a:xfrm>
          <a:prstGeom prst="rect">
            <a:avLst/>
          </a:prstGeom>
          <a:solidFill>
            <a:srgbClr val="C0B98E"/>
          </a:solidFill>
          <a:scene3d>
            <a:camera prst="orthographicFront"/>
            <a:lightRig rig="threePt" dir="t"/>
          </a:scene3d>
          <a:sp3d>
            <a:bevelT prst="angle"/>
          </a:sp3d>
        </p:spPr>
        <p:txBody>
          <a:bodyPr wrap="square">
            <a:spAutoFit/>
          </a:bodyPr>
          <a:lstStyle/>
          <a:p>
            <a:r>
              <a:rPr lang="en-US" b="1" dirty="0"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Marc.1:11 </a:t>
            </a:r>
            <a:r>
              <a:rPr lang="nl-NL" b="1" i="1" dirty="0"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En </a:t>
            </a:r>
            <a:r>
              <a:rPr lang="nl-NL" b="1" i="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een stem [kwam] uit de hemelen: Gij zijt mijn Zoon, de geliefde; in U heb Ik mijn welbehagen. </a:t>
            </a:r>
          </a:p>
          <a:p>
            <a:endParaRPr lang="nl-NL"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AutoShape 2" descr="Afbeeldingsresultaat voor talmu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27384"/>
            <a:ext cx="9212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p:cNvSpPr/>
          <p:nvPr/>
        </p:nvSpPr>
        <p:spPr>
          <a:xfrm>
            <a:off x="304800" y="1984772"/>
            <a:ext cx="8587680" cy="2308324"/>
          </a:xfrm>
          <a:prstGeom prst="rect">
            <a:avLst/>
          </a:prstGeom>
          <a:solidFill>
            <a:srgbClr val="C0B98E"/>
          </a:solidFill>
          <a:scene3d>
            <a:camera prst="orthographicFront"/>
            <a:lightRig rig="threePt" dir="t"/>
          </a:scene3d>
          <a:sp3d>
            <a:bevelT prst="angle"/>
          </a:sp3d>
        </p:spPr>
        <p:txBody>
          <a:bodyPr wrap="square">
            <a:spAutoFit/>
          </a:bodyPr>
          <a:lstStyle/>
          <a:p>
            <a:r>
              <a:rPr lang="nl-NL" dirty="0">
                <a:latin typeface="Verdana" panose="020B0604030504040204" pitchFamily="34" charset="0"/>
                <a:ea typeface="Verdana" panose="020B0604030504040204" pitchFamily="34" charset="0"/>
                <a:cs typeface="Verdana" panose="020B0604030504040204" pitchFamily="34" charset="0"/>
              </a:rPr>
              <a:t>42</a:t>
            </a:r>
            <a:r>
              <a:rPr lang="nl-NL" baseline="30000" dirty="0">
                <a:latin typeface="Verdana" panose="020B0604030504040204" pitchFamily="34" charset="0"/>
                <a:ea typeface="Verdana" panose="020B0604030504040204" pitchFamily="34" charset="0"/>
                <a:cs typeface="Verdana" panose="020B0604030504040204" pitchFamily="34" charset="0"/>
              </a:rPr>
              <a:t>1</a:t>
            </a:r>
            <a:r>
              <a:rPr lang="nl-NL" dirty="0">
                <a:latin typeface="Verdana" panose="020B0604030504040204" pitchFamily="34" charset="0"/>
                <a:ea typeface="Verdana" panose="020B0604030504040204" pitchFamily="34" charset="0"/>
                <a:cs typeface="Verdana" panose="020B0604030504040204" pitchFamily="34" charset="0"/>
              </a:rPr>
              <a:t> Zie, mijn knecht, die Ik ondersteun; </a:t>
            </a:r>
            <a:r>
              <a:rPr lang="nl-NL" b="1" dirty="0">
                <a:latin typeface="Verdana" panose="020B0604030504040204" pitchFamily="34" charset="0"/>
                <a:ea typeface="Verdana" panose="020B0604030504040204" pitchFamily="34" charset="0"/>
                <a:cs typeface="Verdana" panose="020B0604030504040204" pitchFamily="34" charset="0"/>
              </a:rPr>
              <a:t>mijn uitverkorene, in wie Ik een welbehagen heb.</a:t>
            </a:r>
            <a:r>
              <a:rPr lang="nl-NL" dirty="0">
                <a:latin typeface="Verdana" panose="020B0604030504040204" pitchFamily="34" charset="0"/>
                <a:ea typeface="Verdana" panose="020B0604030504040204" pitchFamily="34" charset="0"/>
                <a:cs typeface="Verdana" panose="020B0604030504040204" pitchFamily="34" charset="0"/>
              </a:rPr>
              <a:t> Ik heb mijn Geest op hem gelegd: hij zal de volken het recht openbaren. </a:t>
            </a:r>
            <a:r>
              <a:rPr lang="nl-NL" baseline="30000" dirty="0">
                <a:latin typeface="Verdana" panose="020B0604030504040204" pitchFamily="34" charset="0"/>
                <a:ea typeface="Verdana" panose="020B0604030504040204" pitchFamily="34" charset="0"/>
                <a:cs typeface="Verdana" panose="020B0604030504040204" pitchFamily="34" charset="0"/>
              </a:rPr>
              <a:t>2</a:t>
            </a:r>
            <a:r>
              <a:rPr lang="nl-NL" dirty="0">
                <a:latin typeface="Verdana" panose="020B0604030504040204" pitchFamily="34" charset="0"/>
                <a:ea typeface="Verdana" panose="020B0604030504040204" pitchFamily="34" charset="0"/>
                <a:cs typeface="Verdana" panose="020B0604030504040204" pitchFamily="34" charset="0"/>
              </a:rPr>
              <a:t> Hij zal niet schreeuwen noch zijn stem verheffen, noch die op de straat doen horen. </a:t>
            </a:r>
            <a:r>
              <a:rPr lang="nl-NL" baseline="30000" dirty="0">
                <a:latin typeface="Verdana" panose="020B0604030504040204" pitchFamily="34" charset="0"/>
                <a:ea typeface="Verdana" panose="020B0604030504040204" pitchFamily="34" charset="0"/>
                <a:cs typeface="Verdana" panose="020B0604030504040204" pitchFamily="34" charset="0"/>
              </a:rPr>
              <a:t>3</a:t>
            </a:r>
            <a:r>
              <a:rPr lang="nl-NL" dirty="0">
                <a:latin typeface="Verdana" panose="020B0604030504040204" pitchFamily="34" charset="0"/>
                <a:ea typeface="Verdana" panose="020B0604030504040204" pitchFamily="34" charset="0"/>
                <a:cs typeface="Verdana" panose="020B0604030504040204" pitchFamily="34" charset="0"/>
              </a:rPr>
              <a:t> Het geknakte riet zal hij niet verbreken en de kwijnende </a:t>
            </a:r>
            <a:r>
              <a:rPr lang="nl-NL" dirty="0" err="1">
                <a:latin typeface="Verdana" panose="020B0604030504040204" pitchFamily="34" charset="0"/>
                <a:ea typeface="Verdana" panose="020B0604030504040204" pitchFamily="34" charset="0"/>
                <a:cs typeface="Verdana" panose="020B0604030504040204" pitchFamily="34" charset="0"/>
              </a:rPr>
              <a:t>vlaspit</a:t>
            </a:r>
            <a:r>
              <a:rPr lang="nl-NL" dirty="0">
                <a:latin typeface="Verdana" panose="020B0604030504040204" pitchFamily="34" charset="0"/>
                <a:ea typeface="Verdana" panose="020B0604030504040204" pitchFamily="34" charset="0"/>
                <a:cs typeface="Verdana" panose="020B0604030504040204" pitchFamily="34" charset="0"/>
              </a:rPr>
              <a:t> zal hij niet uitdoven; naar waarheid zal hij het recht openbaren. </a:t>
            </a:r>
            <a:r>
              <a:rPr lang="nl-NL" baseline="30000" dirty="0">
                <a:latin typeface="Verdana" panose="020B0604030504040204" pitchFamily="34" charset="0"/>
                <a:ea typeface="Verdana" panose="020B0604030504040204" pitchFamily="34" charset="0"/>
                <a:cs typeface="Verdana" panose="020B0604030504040204" pitchFamily="34" charset="0"/>
              </a:rPr>
              <a:t>4</a:t>
            </a:r>
            <a:r>
              <a:rPr lang="nl-NL" dirty="0">
                <a:latin typeface="Verdana" panose="020B0604030504040204" pitchFamily="34" charset="0"/>
                <a:ea typeface="Verdana" panose="020B0604030504040204" pitchFamily="34" charset="0"/>
                <a:cs typeface="Verdana" panose="020B0604030504040204" pitchFamily="34" charset="0"/>
              </a:rPr>
              <a:t> Hij zal niet kwijnen en niet geknakt worden, tot hij op aarde het recht zal hebben gebracht; en op zijn wetsonderricht zullen de kustlanden wachten.</a:t>
            </a:r>
          </a:p>
        </p:txBody>
      </p:sp>
    </p:spTree>
    <p:extLst>
      <p:ext uri="{BB962C8B-B14F-4D97-AF65-F5344CB8AC3E}">
        <p14:creationId xmlns:p14="http://schemas.microsoft.com/office/powerpoint/2010/main" val="105479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343" y="-27384"/>
            <a:ext cx="9144000" cy="5355312"/>
          </a:xfrm>
          <a:prstGeom prst="rect">
            <a:avLst/>
          </a:prstGeom>
          <a:solidFill>
            <a:schemeClr val="tx1"/>
          </a:solidFill>
        </p:spPr>
        <p:txBody>
          <a:bodyPr wrap="square">
            <a:spAutoFit/>
          </a:bodyPr>
          <a:lstStyle/>
          <a:p>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2</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toen Hij weder 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gekomen was, hoorde men na enige dagen, dat Hij thuis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velen kwamen bijeen, zodat zelfs de ruimte bij de deur hen niet meer kon bevatten, en Hij sprak het woord tot hen.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zij kwamen en brachten een verlamde tot Hem, die door vier mannen gedragen werd.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daar zij deze niet tot Hem konden brengen vanwege de schare, namen zij de dakbedekking weg boven de plaats, waar Hij was, en na het dak opengebroken te hebben, lieten zij de matras neder, waarop de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lverlamde</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ag</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daar Jezus hun geloof zag,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tot de verlamde: Kind, uw zonden worden vergeven.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Nu waren daar enige van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gezeten en zij overlegden in hun harten: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Wat spreekt deze aldus? Hij lastert God. Wie kan zonden vergeven dan God alleen?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Jezus doorzag terstond in zijn geest, dat zij aldus in zichzelf overlegden, 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Waarom overlegt gij deze dingen in uw harten?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Wat is gemakkelijker, tot de verlamde te zeggen: Uw zonden worden vergeven, of te zeggen: Sta op en neem uw matras op en wandel?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Maar, opdat gij moogt weten, dat de Zoon des mensen macht heeft op aarde zonden te vergeven –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tot de verlamde: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u zeg Ik, sta op, neem uw matras op en ga naar uw huis.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hij stond op, nam terstond zijn matras op en ging voor aller oog naar buiten, zodat zij allen ontzet waren en God verheerlijkten, zeggende: Zo iets hebben wij nog nooit gezien!</a:t>
            </a:r>
          </a:p>
          <a:p>
            <a:endPar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b="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 En Hij ging weder naar buiten, langs de zee, en de gehele schare kwam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l-GR" b="1" dirty="0">
                <a:solidFill>
                  <a:schemeClr val="bg1"/>
                </a:solidFill>
              </a:rPr>
              <a:t>ἤρχετο </a:t>
            </a:r>
            <a:r>
              <a:rPr lang="nl-NL" b="1" dirty="0" smtClean="0">
                <a:solidFill>
                  <a:schemeClr val="bg1"/>
                </a:solidFill>
              </a:rPr>
              <a:t> - </a:t>
            </a:r>
            <a:r>
              <a:rPr lang="nl-NL" b="1" dirty="0" err="1" smtClean="0">
                <a:solidFill>
                  <a:schemeClr val="bg1"/>
                </a:solidFill>
              </a:rPr>
              <a:t>ercheto</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tot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Hem en Hij leerde hen. </a:t>
            </a:r>
            <a:r>
              <a:rPr lang="nl-NL" b="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 En voorbijgaande zag Hij Levi, de zoon van </a:t>
            </a:r>
            <a:r>
              <a:rPr lang="nl-NL" b="1" dirty="0" err="1">
                <a:solidFill>
                  <a:schemeClr val="bg1"/>
                </a:solidFill>
                <a:latin typeface="Verdana" panose="020B0604030504040204" pitchFamily="34" charset="0"/>
                <a:ea typeface="Verdana" panose="020B0604030504040204" pitchFamily="34" charset="0"/>
                <a:cs typeface="Verdana" panose="020B0604030504040204" pitchFamily="34" charset="0"/>
              </a:rPr>
              <a:t>Alfeüs</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 bij het tolhuis zitten, en Hij </a:t>
            </a:r>
            <a:r>
              <a:rPr lang="nl-NL" b="1"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 tot hem: Volg Mij. En hij stond op en volgde Hem</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endParaRPr lang="nl-NL"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het geschiedde, toen Hij aanlag in zijn huis, dat vele tollenaars en zondaars mede aanlagen met Jezus en zijn discipelen; want zij waren talrijk en zij volgden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toen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der Farizeeën Hem met de zondaars en tollenaars zagen eten, zeiden zij tot zijn discipelen: Waarom eet Hij met de tollenaars en zondaars?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Jezus hoorde het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Zij, die gezond zijn, hebben geen geneesheer nodig, maar zij, die ziek zijn. Ik ben niet gekomen om rechtvaardigen te roepen, maar zondaars.</a:t>
            </a:r>
          </a:p>
          <a:p>
            <a:endPar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de discipelen van Johannes en de Farizeeën hielden hun vasten. En zij kwamen en zeiden tot Hem: Waarom vasten de discipelen van Johannes en de discipelen van de Farizeeën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wèl</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maar uw discipelen niet?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Jezus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Kunnen bruiloftsgasten dan vasten, terwijl de bruidegom bij hen is? Zolang zij de bruidegom bij zich hebben, kunnen zij niet vasten.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Er zullen echter dagen komen, dat de bruidegom van hen weggenomen is en dan zullen zij vasten, te dien dage.</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Niemand naait een niet-gekrompen lap op een oud kledingstuk, anders scheurt de ingezette lap er iets af – het nieuwe van het oude – en de scheur wordt erger.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niemand doet jonge wijn in oude zakken; anders zal de wijn de zakken doen barsten en de wijn gaat verloren met de zakken. [Maar jonge wijn doet men in nieuwe zakken.]</a:t>
            </a:r>
          </a:p>
          <a:p>
            <a:endPar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het geschiedde, dat Hij op de sabbat door de korenvelden ging en zijn discipelen begonnen onder het gaan aren te plukken.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de Farizeeën zeiden tot Hem: Zie, waarom doen zij op de sabbat wat niet mag?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Hebt gij nooit gelezen wat David gedaan heeft, toen de nood drong en hij en die met hem waren, honger kregen?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[Hoe] hij onder het hogepriesterschap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Abjatar</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 huis Gods binnengegaan is en de toonbroden gegeten heeft, waarvan niemand mag eten dan de priesters, en hij ze ook aan degenen, die met hem waren, gegeven heeft?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De sabbat is gemaakt om de mens, en niet de mens om de sabbat.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Alzo is de Zoon des mensen heer ook over de sabbat</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1" y="5169966"/>
            <a:ext cx="9142657" cy="1200329"/>
          </a:xfrm>
          <a:prstGeom prst="rect">
            <a:avLst/>
          </a:prstGeom>
          <a:solidFill>
            <a:schemeClr val="tx1"/>
          </a:solidFill>
        </p:spPr>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VOORSPELD IN JOËL 2:</a:t>
            </a:r>
            <a:r>
              <a:rPr lang="nl-NL" b="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En gij, kinderen van Sion, juicht en verheugt u in de Here, uw God, want Hij geeft u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de leraar ter gerechtigheid</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ja, regenstromen laat Hij voor u nederdalen, vroege regen en late regen, zoals voorheen</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3940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noChangeAspect="1"/>
          </p:cNvSpPr>
          <p:nvPr>
            <p:ph idx="1"/>
          </p:nvPr>
        </p:nvSpPr>
        <p:spPr>
          <a:xfrm>
            <a:off x="84058" y="68070"/>
            <a:ext cx="2196000" cy="1440000"/>
          </a:xfrm>
          <a:solidFill>
            <a:srgbClr val="37441C"/>
          </a:solidFill>
        </p:spPr>
        <p:txBody>
          <a:bodyPr rIns="0"/>
          <a:lstStyle/>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doop en de verzoeking in de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woestijn</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naar Galilea – De roeping der eerste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discipelen</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800" i="1"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dirty="0"/>
          </a:p>
        </p:txBody>
      </p:sp>
      <p:sp>
        <p:nvSpPr>
          <p:cNvPr id="4" name="Tijdelijke aanduiding voor inhoud 2"/>
          <p:cNvSpPr txBox="1">
            <a:spLocks/>
          </p:cNvSpPr>
          <p:nvPr/>
        </p:nvSpPr>
        <p:spPr>
          <a:xfrm>
            <a:off x="2349396" y="68070"/>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Aren plukken op de Sabbat</a:t>
            </a: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dirty="0">
              <a:solidFill>
                <a:prstClr val="black"/>
              </a:solidFill>
            </a:endParaRPr>
          </a:p>
        </p:txBody>
      </p:sp>
      <p:sp>
        <p:nvSpPr>
          <p:cNvPr id="5" name="Tijdelijke aanduiding voor inhoud 2"/>
          <p:cNvSpPr txBox="1">
            <a:spLocks/>
          </p:cNvSpPr>
          <p:nvPr/>
        </p:nvSpPr>
        <p:spPr>
          <a:xfrm>
            <a:off x="4617628" y="6837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Jezus en de onreine geesten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6" name="Tijdelijke aanduiding voor inhoud 2"/>
          <p:cNvSpPr txBox="1">
            <a:spLocks/>
          </p:cNvSpPr>
          <p:nvPr/>
        </p:nvSpPr>
        <p:spPr>
          <a:xfrm>
            <a:off x="84058"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7" name="Tijdelijke aanduiding voor inhoud 2"/>
          <p:cNvSpPr txBox="1">
            <a:spLocks/>
          </p:cNvSpPr>
          <p:nvPr/>
        </p:nvSpPr>
        <p:spPr>
          <a:xfrm>
            <a:off x="2349396"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8" name="Tijdelijke aanduiding voor inhoud 2"/>
          <p:cNvSpPr txBox="1">
            <a:spLocks/>
          </p:cNvSpPr>
          <p:nvPr/>
        </p:nvSpPr>
        <p:spPr>
          <a:xfrm>
            <a:off x="4617628" y="1580398"/>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9" name="Tijdelijke aanduiding voor inhoud 2"/>
          <p:cNvSpPr txBox="1">
            <a:spLocks/>
          </p:cNvSpPr>
          <p:nvPr/>
        </p:nvSpPr>
        <p:spPr>
          <a:xfrm>
            <a:off x="87216" y="309241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H.9</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verheerlijking op de berg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een bezeten knaap</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2</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 </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strijd om de voorrang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Verleiding tot zonde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0" name="Tijdelijke aanduiding voor inhoud 2"/>
          <p:cNvSpPr txBox="1">
            <a:spLocks/>
          </p:cNvSpPr>
          <p:nvPr/>
        </p:nvSpPr>
        <p:spPr>
          <a:xfrm>
            <a:off x="2352554" y="3092414"/>
            <a:ext cx="2196000" cy="1440000"/>
          </a:xfrm>
          <a:prstGeom prst="rect">
            <a:avLst/>
          </a:prstGeom>
          <a:solidFill>
            <a:srgbClr val="2217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H.10</a:t>
            </a:r>
          </a:p>
          <a:p>
            <a:pPr marL="0" indent="0">
              <a:buFont typeface="Arial" panose="020B0604020202020204" pitchFamily="34" charset="0"/>
              <a:buNone/>
            </a:pP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G</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esprekken op de reis naar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zegent de kinderen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rijke jongeling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loon voor het volgen van Jesjoea</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3</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Niet heersen maar dienen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Bartimeüs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1" name="Tijdelijke aanduiding voor inhoud 2"/>
          <p:cNvSpPr txBox="1">
            <a:spLocks/>
          </p:cNvSpPr>
          <p:nvPr/>
        </p:nvSpPr>
        <p:spPr>
          <a:xfrm>
            <a:off x="4620786"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H.11</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intocht in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reiniging van de tempel en de verdorde vijgenboom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Jezus’ bevoegdheid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2" name="Tijdelijke aanduiding voor inhoud 2"/>
          <p:cNvSpPr txBox="1">
            <a:spLocks/>
          </p:cNvSpPr>
          <p:nvPr/>
        </p:nvSpPr>
        <p:spPr>
          <a:xfrm>
            <a:off x="6885900" y="6822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3" name="Tijdelijke aanduiding voor inhoud 2"/>
          <p:cNvSpPr txBox="1">
            <a:spLocks/>
          </p:cNvSpPr>
          <p:nvPr/>
        </p:nvSpPr>
        <p:spPr>
          <a:xfrm>
            <a:off x="6885900"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H.8</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tweede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om een teken en het zuurdesem van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blinde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Betsaïda</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belijdenis van Petrus en </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1</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4" name="Tijdelijke aanduiding voor inhoud 2"/>
          <p:cNvSpPr txBox="1">
            <a:spLocks/>
          </p:cNvSpPr>
          <p:nvPr/>
        </p:nvSpPr>
        <p:spPr>
          <a:xfrm>
            <a:off x="6889058"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H.12</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onrechtvaardige pachters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recht van de Keizer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grote gebod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Davids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Z</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oon en Heer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Waarschuwing tegen de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S</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penninkske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van de weduwe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5" name="Tijdelijke aanduiding voor inhoud 2"/>
          <p:cNvSpPr txBox="1">
            <a:spLocks/>
          </p:cNvSpPr>
          <p:nvPr/>
        </p:nvSpPr>
        <p:spPr>
          <a:xfrm>
            <a:off x="8405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Rede over de laatste dingen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6" name="Tijdelijke aanduiding voor inhoud 2"/>
          <p:cNvSpPr txBox="1">
            <a:spLocks/>
          </p:cNvSpPr>
          <p:nvPr/>
        </p:nvSpPr>
        <p:spPr>
          <a:xfrm>
            <a:off x="2349396"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Zalving en het verraad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voorbereiding van de paasmaaltijd De instelling van het Avondmaal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verloochening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voorzegd</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Gethsemane</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gevangenneming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Voor de 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door Petrus verloochend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7" name="Tijdelijke aanduiding voor inhoud 2"/>
          <p:cNvSpPr txBox="1">
            <a:spLocks/>
          </p:cNvSpPr>
          <p:nvPr/>
        </p:nvSpPr>
        <p:spPr>
          <a:xfrm>
            <a:off x="461762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voor Pilatus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Barabbas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bespotting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kruisiging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sterven van Jesjoea</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begrafenis</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8" name="Tijdelijke aanduiding voor inhoud 2"/>
          <p:cNvSpPr txBox="1">
            <a:spLocks/>
          </p:cNvSpPr>
          <p:nvPr/>
        </p:nvSpPr>
        <p:spPr>
          <a:xfrm>
            <a:off x="6885900" y="4604734"/>
            <a:ext cx="2196000" cy="1440000"/>
          </a:xfrm>
          <a:prstGeom prst="rect">
            <a:avLst/>
          </a:prstGeom>
          <a:solidFill>
            <a:schemeClr val="tx2">
              <a:lumMod val="50000"/>
            </a:schemeClr>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Verschijningen van Jesjoea</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21" name="Tijdelijke aanduiding voor inhoud 2"/>
          <p:cNvSpPr txBox="1">
            <a:spLocks noChangeAspect="1"/>
          </p:cNvSpPr>
          <p:nvPr/>
        </p:nvSpPr>
        <p:spPr>
          <a:xfrm>
            <a:off x="2281777" y="1524160"/>
            <a:ext cx="5760000" cy="3777048"/>
          </a:xfrm>
          <a:prstGeom prst="rect">
            <a:avLst/>
          </a:prstGeom>
          <a:solidFill>
            <a:srgbClr val="37441C"/>
          </a:solidFill>
          <a:ln w="76200">
            <a:solidFill>
              <a:schemeClr val="bg1"/>
            </a:solidFill>
          </a:ln>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Font typeface="Arial" panose="020B0604020202020204" pitchFamily="34" charset="0"/>
              <a:buNone/>
            </a:pP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Font typeface="Arial" panose="020B0604020202020204" pitchFamily="34" charset="0"/>
              <a:buNone/>
            </a:pP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doop en de verzoeking in de woestijn</a:t>
            </a:r>
          </a:p>
          <a:p>
            <a:pPr marL="0" indent="0">
              <a:buFont typeface="Arial" panose="020B0604020202020204" pitchFamily="34" charset="0"/>
              <a:buNone/>
            </a:pP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naar Galilea – De roeping der eerste discipelen</a:t>
            </a:r>
          </a:p>
          <a:p>
            <a:pPr marL="0" indent="0">
              <a:buFont typeface="Arial" panose="020B0604020202020204" pitchFamily="34" charset="0"/>
              <a:buNone/>
            </a:pP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20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Font typeface="Arial" panose="020B0604020202020204" pitchFamily="34" charset="0"/>
              <a:buNone/>
            </a:pP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Font typeface="Arial" panose="020B0604020202020204" pitchFamily="34" charset="0"/>
              <a:buNone/>
            </a:pPr>
            <a:endPar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dirty="0"/>
          </a:p>
        </p:txBody>
      </p:sp>
    </p:spTree>
    <p:extLst>
      <p:ext uri="{BB962C8B-B14F-4D97-AF65-F5344CB8AC3E}">
        <p14:creationId xmlns:p14="http://schemas.microsoft.com/office/powerpoint/2010/main" val="38377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3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598"/>
            <a:ext cx="9212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descr="Cactus near the beach of Capernaum on the sea of Galilee Stock Photo - 33681654"/>
          <p:cNvPicPr>
            <a:picLocks noChangeAspect="1" noChangeArrowheads="1"/>
          </p:cNvPicPr>
          <p:nvPr/>
        </p:nvPicPr>
        <p:blipFill rotWithShape="1">
          <a:blip r:embed="rId3">
            <a:extLst>
              <a:ext uri="{28A0092B-C50C-407E-A947-70E740481C1C}">
                <a14:useLocalDpi xmlns:a14="http://schemas.microsoft.com/office/drawing/2010/main" val="0"/>
              </a:ext>
            </a:extLst>
          </a:blip>
          <a:srcRect b="10800"/>
          <a:stretch/>
        </p:blipFill>
        <p:spPr bwMode="auto">
          <a:xfrm>
            <a:off x="-2282" y="653033"/>
            <a:ext cx="9144000" cy="5419522"/>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p:cNvSpPr/>
          <p:nvPr/>
        </p:nvSpPr>
        <p:spPr>
          <a:xfrm>
            <a:off x="-1343" y="692696"/>
            <a:ext cx="9144000" cy="646331"/>
          </a:xfrm>
          <a:prstGeom prst="rect">
            <a:avLst/>
          </a:prstGeom>
          <a:noFill/>
        </p:spPr>
        <p:txBody>
          <a:bodyPr wrap="square">
            <a:spAutoFit/>
          </a:bodyPr>
          <a:lstStyle/>
          <a:p>
            <a:r>
              <a:rPr lang="nl-NL" b="1" baseline="30000" dirty="0" smtClean="0">
                <a:latin typeface="Verdana" panose="020B0604030504040204" pitchFamily="34" charset="0"/>
                <a:ea typeface="Verdana" panose="020B0604030504040204" pitchFamily="34" charset="0"/>
                <a:cs typeface="Verdana" panose="020B0604030504040204" pitchFamily="34" charset="0"/>
              </a:rPr>
              <a:t>13</a:t>
            </a:r>
            <a:r>
              <a:rPr lang="nl-NL" b="1" dirty="0">
                <a:latin typeface="Verdana" panose="020B0604030504040204" pitchFamily="34" charset="0"/>
                <a:ea typeface="Verdana" panose="020B0604030504040204" pitchFamily="34" charset="0"/>
                <a:cs typeface="Verdana" panose="020B0604030504040204" pitchFamily="34" charset="0"/>
              </a:rPr>
              <a:t> En Hij ging weder naar buiten, langs de zee, en de gehele schare kwam </a:t>
            </a:r>
            <a:r>
              <a:rPr lang="nl-NL" b="1" dirty="0" smtClean="0">
                <a:latin typeface="Verdana" panose="020B0604030504040204" pitchFamily="34" charset="0"/>
                <a:ea typeface="Verdana" panose="020B0604030504040204" pitchFamily="34" charset="0"/>
                <a:cs typeface="Verdana" panose="020B0604030504040204" pitchFamily="34" charset="0"/>
              </a:rPr>
              <a:t>tot </a:t>
            </a:r>
            <a:r>
              <a:rPr lang="nl-NL" b="1" dirty="0">
                <a:latin typeface="Verdana" panose="020B0604030504040204" pitchFamily="34" charset="0"/>
                <a:ea typeface="Verdana" panose="020B0604030504040204" pitchFamily="34" charset="0"/>
                <a:cs typeface="Verdana" panose="020B0604030504040204" pitchFamily="34" charset="0"/>
              </a:rPr>
              <a:t>Hem en Hij leerde hen. </a:t>
            </a:r>
            <a:endParaRPr lang="nl-NL"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621073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Map of the Roads in First Century Israel "/>
          <p:cNvPicPr>
            <a:picLocks noChangeAspect="1" noChangeArrowheads="1"/>
          </p:cNvPicPr>
          <p:nvPr/>
        </p:nvPicPr>
        <p:blipFill rotWithShape="1">
          <a:blip r:embed="rId2">
            <a:extLst>
              <a:ext uri="{28A0092B-C50C-407E-A947-70E740481C1C}">
                <a14:useLocalDpi xmlns:a14="http://schemas.microsoft.com/office/drawing/2010/main" val="0"/>
              </a:ext>
            </a:extLst>
          </a:blip>
          <a:srcRect r="34" b="53499"/>
          <a:stretch/>
        </p:blipFill>
        <p:spPr bwMode="auto">
          <a:xfrm>
            <a:off x="3194" y="-339"/>
            <a:ext cx="9140806" cy="6026001"/>
          </a:xfrm>
          <a:prstGeom prst="rect">
            <a:avLst/>
          </a:prstGeom>
          <a:noFill/>
          <a:extLst>
            <a:ext uri="{909E8E84-426E-40DD-AFC4-6F175D3DCCD1}">
              <a14:hiddenFill xmlns:a14="http://schemas.microsoft.com/office/drawing/2010/main">
                <a:solidFill>
                  <a:srgbClr val="FFFFFF"/>
                </a:solidFill>
              </a14:hiddenFill>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4653136"/>
            <a:ext cx="162877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9" name="Picture 5" descr="http://i1.wp.com/www.seetheholyland.net/wp-content/uploads/Capernaum4.jpg?resize=600%2C800"/>
          <p:cNvPicPr>
            <a:picLocks noChangeAspect="1" noChangeArrowheads="1"/>
          </p:cNvPicPr>
          <p:nvPr/>
        </p:nvPicPr>
        <p:blipFill rotWithShape="1">
          <a:blip r:embed="rId4">
            <a:extLst>
              <a:ext uri="{28A0092B-C50C-407E-A947-70E740481C1C}">
                <a14:useLocalDpi xmlns:a14="http://schemas.microsoft.com/office/drawing/2010/main" val="0"/>
              </a:ext>
            </a:extLst>
          </a:blip>
          <a:srcRect l="22491" t="2334" r="24473"/>
          <a:stretch/>
        </p:blipFill>
        <p:spPr bwMode="auto">
          <a:xfrm>
            <a:off x="-13066" y="-27385"/>
            <a:ext cx="2463189" cy="604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8" y="-47490"/>
            <a:ext cx="9212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83666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598"/>
            <a:ext cx="9212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650" y="682625"/>
            <a:ext cx="7377113"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59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343" y="-27384"/>
            <a:ext cx="9144000" cy="6063198"/>
          </a:xfrm>
          <a:prstGeom prst="rect">
            <a:avLst/>
          </a:prstGeom>
          <a:solidFill>
            <a:schemeClr val="tx1"/>
          </a:solidFill>
        </p:spPr>
        <p:txBody>
          <a:bodyPr wrap="square">
            <a:spAutoFit/>
          </a:bodyPr>
          <a:lstStyle/>
          <a:p>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Marcus 2</a:t>
            </a:r>
            <a:r>
              <a:rPr lang="nl-NL" sz="800" baseline="30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toen Hij weder te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Kafarnaüm</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gekomen was, hoorde men na enige dagen, dat Hij thuis was.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velen kwamen bijeen, zodat zelfs de ruimte bij de deur hen niet meer kon bevatten, en Hij sprak het woord tot hen.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zij kwamen en brachten een verlamde tot Hem, die door vier mannen gedragen werd.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dasar</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zij deze niet tot Hem konden brengen vanwege de schare, namen zij de dakbedekking weg boven de plaats, waar Hij was, en na het dak opengebroken te hebben, lieten zij de matras neder, waarop de </a:t>
            </a:r>
            <a:r>
              <a:rPr lang="nl-NL" sz="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lverlamde</a:t>
            </a:r>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ag</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daar Jezus hun geloof zag,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Hij tot de verlamde: Kind, uw zonden worden vergeven.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6</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Nu waren daar enige van de </a:t>
            </a:r>
            <a:r>
              <a:rPr lang="nl-NL" sz="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gezeten en zij overlegden in hun harten: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Wat spreekt deze aldus? Hij lastert God. Wie kan zonden vergeven dan God alleen?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Jezus doorzag terstond in zijn geest, dat zij aldus in zichzelf overlegden, en Hij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hen: Waarom overlegt gij deze dingen in uw harten?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Wat is gemakkelijker, tot de verlamde te zeggen: Uw zonden worden vergeven, of te zeggen: Sta op en neem uw matras op en wandel?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Maar, opdat gij moogt weten, dat de Zoon des mensen macht heeft op aarde zonden te vergeven –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Hij tot de verlamde: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u zeg Ik, sta op, neem uw matras op en ga naar uw huis.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hij stond op, nam terstond zijn matras op en ging voor aller oog naar buiten, zodat zij allen ontzet waren en God verheerlijkten, zeggende: Zo iets hebben wij nog nooit gezien!</a:t>
            </a:r>
          </a:p>
          <a:p>
            <a:r>
              <a:rPr lang="nl-NL" sz="800" baseline="30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Hij ging weder naar buiten, langs de zee, en de gehele schare kwam tot Hem en Hij leerde hen.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voorbijgaande zag Hij Levi, de zoon van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Alfeüs</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bij het tolhuis zitten, en Hij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hem: Volg Mij. En hij stond op en volgde Hem</a:t>
            </a:r>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p>
          <a:p>
            <a:endParaRPr lang="nl-NL" b="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r>
              <a:rPr lang="nl-NL" b="1"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15</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En het geschiedde, toen Hij aanlag in zijn huis, dat vele tollenaars en zondaars mede aanlagen met Jezus en zijn discipelen; want zij waren talrijk en zij volgden Hem. </a:t>
            </a:r>
            <a:r>
              <a:rPr lang="nl-NL" b="1"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16</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En toen de </a:t>
            </a:r>
            <a:r>
              <a:rPr lang="nl-NL" b="1" dirty="0" err="1">
                <a:solidFill>
                  <a:prstClr val="white"/>
                </a:solidFill>
                <a:latin typeface="Verdana" panose="020B0604030504040204" pitchFamily="34" charset="0"/>
                <a:ea typeface="Verdana" panose="020B0604030504040204" pitchFamily="34" charset="0"/>
                <a:cs typeface="Verdana" panose="020B0604030504040204" pitchFamily="34" charset="0"/>
              </a:rPr>
              <a:t>schriftgeleerden</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der Farizeeën Hem met de zondaars en tollenaars zagen eten, zeiden zij tot zijn discipelen: Waarom eet Hij met de tollenaars en zondaars? </a:t>
            </a:r>
            <a:r>
              <a:rPr lang="nl-NL" b="1"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17</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En Jezus hoorde het en </a:t>
            </a:r>
            <a:r>
              <a:rPr lang="nl-NL" b="1"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tot hen: Zij, die gezond zijn, hebben geen geneesheer nodig, maar zij, die ziek zijn. Ik ben niet gekomen om rechtvaardigen te roepen, maar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zondaars [</a:t>
            </a:r>
            <a:r>
              <a:rPr lang="el-GR" b="1" dirty="0">
                <a:solidFill>
                  <a:schemeClr val="bg1"/>
                </a:solidFill>
              </a:rPr>
              <a:t>ἁμαρτωλός</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b="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endPar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de discipelen van Johannes en de Farizeeën hielden hun vasten. En zij kwamen en zeiden tot Hem: Waarom vasten de discipelen van Johannes en de discipelen van de Farizeeën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wèl</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maar uw discipelen niet?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Jezus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hen: Kunnen bruiloftsgasten dan vasten, terwijl de bruidegom bij hen is? Zolang zij de bruidegom bij zich hebben, kunnen zij niet vasten.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Er zullen echter dagen komen, dat de bruidegom van hen weggenomen is en dan zullen zij vasten, te dien dage.</a:t>
            </a:r>
          </a:p>
          <a:p>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Niemand naait een niet-gekrompen lap op een oud kledingstuk, anders scheurt de ingezette lap er iets af – het nieuwe van het oude – en de scheur wordt erger.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niemand doet jonge wijn in oude zakken; anders zal de wijn de zakken doen barsten en de wijn gaat verloren met de zakken. [Maar jonge wijn doet men in nieuwe zakken.]</a:t>
            </a:r>
          </a:p>
          <a:p>
            <a:endPar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endPar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het geschiedde, dat Hij op de sabbat door de korenvelden ging en zijn discipelen begonnen onder het gaan aren te plukken.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de Farizeeën zeiden tot Hem: Zie, waarom doen zij op de sabbat wat niet mag?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Hij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hen: Hebt gij nooit gelezen wat David gedaan heeft, toen de nood drong en hij en die met hem waren, honger kregen?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[Hoe] hij onder het hogepriesterschap van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Abjatar</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het huis Gods binnengegaan is en de toonbroden gegeten heeft, waarvan niemand mag eten dan de priesters, en hij ze ook aan degenen, die met hem waren, gegeven heeft?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Hij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hen: De sabbat is gemaakt om de mens, en niet de mens om de sabbat.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Alzo is de Zoon des mensen heer ook over de sabbat</a:t>
            </a:r>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p>
          <a:p>
            <a:endPar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ige toelichting 2"/>
          <p:cNvSpPr/>
          <p:nvPr/>
        </p:nvSpPr>
        <p:spPr>
          <a:xfrm>
            <a:off x="5004048" y="522929"/>
            <a:ext cx="3672408" cy="1008112"/>
          </a:xfrm>
          <a:prstGeom prst="wedgeRectCallout">
            <a:avLst>
              <a:gd name="adj1" fmla="val -24983"/>
              <a:gd name="adj2" fmla="val 8343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latin typeface="Verdana" panose="020B0604030504040204" pitchFamily="34" charset="0"/>
                <a:ea typeface="Verdana" panose="020B0604030504040204" pitchFamily="34" charset="0"/>
                <a:cs typeface="Verdana" panose="020B0604030504040204" pitchFamily="34" charset="0"/>
              </a:rPr>
              <a:t>Het huis van Levi</a:t>
            </a:r>
          </a:p>
          <a:p>
            <a:pPr algn="ctr"/>
            <a:r>
              <a:rPr lang="nl-NL" b="1" dirty="0" smtClean="0">
                <a:latin typeface="Verdana" panose="020B0604030504040204" pitchFamily="34" charset="0"/>
                <a:ea typeface="Verdana" panose="020B0604030504040204" pitchFamily="34" charset="0"/>
                <a:cs typeface="Verdana" panose="020B0604030504040204" pitchFamily="34" charset="0"/>
              </a:rPr>
              <a:t>(Luc.5:29)</a:t>
            </a:r>
            <a:endParaRPr lang="nl-NL" b="1" dirty="0">
              <a:latin typeface="Verdana" panose="020B0604030504040204" pitchFamily="34" charset="0"/>
              <a:ea typeface="Verdana" panose="020B0604030504040204" pitchFamily="34" charset="0"/>
              <a:cs typeface="Verdana" panose="020B0604030504040204" pitchFamily="34" charset="0"/>
            </a:endParaRPr>
          </a:p>
        </p:txBody>
      </p:sp>
      <p:sp>
        <p:nvSpPr>
          <p:cNvPr id="5" name="Rechthoekige toelichting 4"/>
          <p:cNvSpPr/>
          <p:nvPr/>
        </p:nvSpPr>
        <p:spPr>
          <a:xfrm>
            <a:off x="683568" y="548680"/>
            <a:ext cx="3672408" cy="1008112"/>
          </a:xfrm>
          <a:prstGeom prst="wedgeRectCallout">
            <a:avLst>
              <a:gd name="adj1" fmla="val 39500"/>
              <a:gd name="adj2" fmla="val 7412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latin typeface="Verdana" panose="020B0604030504040204" pitchFamily="34" charset="0"/>
                <a:ea typeface="Verdana" panose="020B0604030504040204" pitchFamily="34" charset="0"/>
                <a:cs typeface="Verdana" panose="020B0604030504040204" pitchFamily="34" charset="0"/>
              </a:rPr>
              <a:t>De Farizeeën zouden niet zomaar bij iedereen eten.</a:t>
            </a:r>
            <a:endParaRPr lang="nl-NL" b="1"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073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4374"/>
            <a:ext cx="9212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80973"/>
            <a:ext cx="9169400"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115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fbeeldingsresultaat voor archer aiming longbo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0" y="17621"/>
            <a:ext cx="9137012" cy="513957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11723" y="5157192"/>
            <a:ext cx="9144000" cy="900000"/>
          </a:xfrm>
          <a:prstGeom prst="rect">
            <a:avLst/>
          </a:prstGeom>
          <a:solidFill>
            <a:srgbClr val="301702"/>
          </a:solidFill>
        </p:spPr>
        <p:txBody>
          <a:bodyPr wrap="square" rtlCol="0">
            <a:spAutoFit/>
          </a:bodyPr>
          <a:lstStyle/>
          <a:p>
            <a:r>
              <a:rPr lang="he-IL" sz="3200" b="1" dirty="0" smtClean="0">
                <a:solidFill>
                  <a:schemeClr val="bg1"/>
                </a:solidFill>
                <a:latin typeface="Verdana" panose="020B0604030504040204" pitchFamily="34" charset="0"/>
                <a:ea typeface="Verdana" panose="020B0604030504040204" pitchFamily="34" charset="0"/>
              </a:rPr>
              <a:t>חַטָּא</a:t>
            </a:r>
            <a:r>
              <a:rPr lang="nl-NL" sz="32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Chata</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missen, zondigen</a:t>
            </a:r>
          </a:p>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Het doel missen, tekort schieten</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27384"/>
            <a:ext cx="9212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39712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27384"/>
            <a:ext cx="9212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6" name="Picture 4" descr="https://thisweconfess.files.wordpress.com/2012/01/missing-the-mark.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241249" y="1052736"/>
            <a:ext cx="4729629" cy="4716000"/>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389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908720"/>
            <a:ext cx="2005013"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272" y="908720"/>
            <a:ext cx="1914525"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014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additive="base">
                                        <p:cTn id="7" dur="500" fill="hold"/>
                                        <p:tgtEl>
                                          <p:spTgt spid="38917"/>
                                        </p:tgtEl>
                                        <p:attrNameLst>
                                          <p:attrName>ppt_x</p:attrName>
                                        </p:attrNameLst>
                                      </p:cBhvr>
                                      <p:tavLst>
                                        <p:tav tm="0">
                                          <p:val>
                                            <p:strVal val="#ppt_x"/>
                                          </p:val>
                                        </p:tav>
                                        <p:tav tm="100000">
                                          <p:val>
                                            <p:strVal val="#ppt_x"/>
                                          </p:val>
                                        </p:tav>
                                      </p:tavLst>
                                    </p:anim>
                                    <p:anim calcmode="lin" valueType="num">
                                      <p:cBhvr additive="base">
                                        <p:cTn id="8" dur="500" fill="hold"/>
                                        <p:tgtEl>
                                          <p:spTgt spid="389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8916"/>
                                        </p:tgtEl>
                                        <p:attrNameLst>
                                          <p:attrName>style.visibility</p:attrName>
                                        </p:attrNameLst>
                                      </p:cBhvr>
                                      <p:to>
                                        <p:strVal val="visible"/>
                                      </p:to>
                                    </p:set>
                                    <p:anim calcmode="lin" valueType="num">
                                      <p:cBhvr additive="base">
                                        <p:cTn id="12" dur="500" fill="hold"/>
                                        <p:tgtEl>
                                          <p:spTgt spid="38916"/>
                                        </p:tgtEl>
                                        <p:attrNameLst>
                                          <p:attrName>ppt_x</p:attrName>
                                        </p:attrNameLst>
                                      </p:cBhvr>
                                      <p:tavLst>
                                        <p:tav tm="0">
                                          <p:val>
                                            <p:strVal val="#ppt_x"/>
                                          </p:val>
                                        </p:tav>
                                        <p:tav tm="100000">
                                          <p:val>
                                            <p:strVal val="#ppt_x"/>
                                          </p:val>
                                        </p:tav>
                                      </p:tavLst>
                                    </p:anim>
                                    <p:anim calcmode="lin" valueType="num">
                                      <p:cBhvr additive="base">
                                        <p:cTn id="13" dur="500" fill="hold"/>
                                        <p:tgtEl>
                                          <p:spTgt spid="389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8918"/>
                                        </p:tgtEl>
                                        <p:attrNameLst>
                                          <p:attrName>style.visibility</p:attrName>
                                        </p:attrNameLst>
                                      </p:cBhvr>
                                      <p:to>
                                        <p:strVal val="visible"/>
                                      </p:to>
                                    </p:set>
                                    <p:anim calcmode="lin" valueType="num">
                                      <p:cBhvr additive="base">
                                        <p:cTn id="18" dur="500" fill="hold"/>
                                        <p:tgtEl>
                                          <p:spTgt spid="38918"/>
                                        </p:tgtEl>
                                        <p:attrNameLst>
                                          <p:attrName>ppt_x</p:attrName>
                                        </p:attrNameLst>
                                      </p:cBhvr>
                                      <p:tavLst>
                                        <p:tav tm="0">
                                          <p:val>
                                            <p:strVal val="#ppt_x"/>
                                          </p:val>
                                        </p:tav>
                                        <p:tav tm="100000">
                                          <p:val>
                                            <p:strVal val="#ppt_x"/>
                                          </p:val>
                                        </p:tav>
                                      </p:tavLst>
                                    </p:anim>
                                    <p:anim calcmode="lin" valueType="num">
                                      <p:cBhvr additive="base">
                                        <p:cTn id="19" dur="500" fill="hold"/>
                                        <p:tgtEl>
                                          <p:spTgt spid="38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fbeeldingsresultaat voor archer aiming longbo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0" y="17621"/>
            <a:ext cx="9137012" cy="513957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0" y="5157192"/>
            <a:ext cx="9144000" cy="369332"/>
          </a:xfrm>
          <a:prstGeom prst="rect">
            <a:avLst/>
          </a:prstGeom>
          <a:solidFill>
            <a:srgbClr val="301702"/>
          </a:solidFill>
        </p:spPr>
        <p:txBody>
          <a:bodyPr wrap="square" rtlCol="0">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Rom.7:7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Ja, ik zou de zonde niet hebben leren kennen, tenzij door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Torah;</a:t>
            </a:r>
          </a:p>
        </p:txBody>
      </p:sp>
      <p:sp>
        <p:nvSpPr>
          <p:cNvPr id="5" name="Tekstvak 4"/>
          <p:cNvSpPr txBox="1"/>
          <p:nvPr/>
        </p:nvSpPr>
        <p:spPr>
          <a:xfrm>
            <a:off x="1343" y="5520643"/>
            <a:ext cx="9144000" cy="646331"/>
          </a:xfrm>
          <a:prstGeom prst="rect">
            <a:avLst/>
          </a:prstGeom>
          <a:solidFill>
            <a:srgbClr val="301702"/>
          </a:solidFill>
        </p:spPr>
        <p:txBody>
          <a:bodyPr wrap="square" rtlCol="0">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Joh.3:4</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Ieder</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die de zonde doet, doet ook de wetteloosheid, en de zonde is wetteloosheid.</a:t>
            </a:r>
            <a:endPar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27384"/>
            <a:ext cx="9212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35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0" y="634513"/>
            <a:ext cx="9144000" cy="923330"/>
          </a:xfrm>
          <a:prstGeom prst="rect">
            <a:avLst/>
          </a:prstGeom>
          <a:solidFill>
            <a:srgbClr val="301702"/>
          </a:solidFill>
        </p:spPr>
        <p:txBody>
          <a:bodyPr wrap="square" rtlCol="0">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Joh.3:9</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Een ieder, die uit God geboren is,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doet geen zonde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want het zaad (Gods) blijft in hem en hij kan niet zondigen, want hij is uit God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geboren (NBG)</a:t>
            </a:r>
          </a:p>
        </p:txBody>
      </p:sp>
      <p:sp>
        <p:nvSpPr>
          <p:cNvPr id="5" name="Tekstvak 4"/>
          <p:cNvSpPr txBox="1"/>
          <p:nvPr/>
        </p:nvSpPr>
        <p:spPr>
          <a:xfrm>
            <a:off x="1343" y="1557843"/>
            <a:ext cx="9144000" cy="923330"/>
          </a:xfrm>
          <a:prstGeom prst="rect">
            <a:avLst/>
          </a:prstGeom>
          <a:solidFill>
            <a:srgbClr val="301702"/>
          </a:solidFill>
        </p:spPr>
        <p:txBody>
          <a:bodyPr wrap="square" rtlCol="0">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Joh.3:9</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Een ieder, die uit God geboren is,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die doet de zonde niet</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want Zijn zaad blijft in hem; en hij kan niet zondigen, want hij is uit God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geboren (SV)</a:t>
            </a:r>
          </a:p>
        </p:txBody>
      </p:sp>
      <p:sp>
        <p:nvSpPr>
          <p:cNvPr id="2" name="Rechthoek 1"/>
          <p:cNvSpPr/>
          <p:nvPr/>
        </p:nvSpPr>
        <p:spPr>
          <a:xfrm>
            <a:off x="1343" y="3444315"/>
            <a:ext cx="9144000" cy="954107"/>
          </a:xfrm>
          <a:prstGeom prst="rect">
            <a:avLst/>
          </a:prstGeom>
          <a:solidFill>
            <a:srgbClr val="301702"/>
          </a:solidFill>
        </p:spPr>
        <p:txBody>
          <a:bodyPr wrap="square">
            <a:spAutoFit/>
          </a:bodyPr>
          <a:lstStyle/>
          <a:p>
            <a:r>
              <a:rPr lang="el-GR" dirty="0">
                <a:solidFill>
                  <a:schemeClr val="bg1"/>
                </a:solidFill>
              </a:rPr>
              <a:t>Πᾶς ὁ γεγεννημένος ἐκ τοῦ θεοῦ </a:t>
            </a:r>
            <a:r>
              <a:rPr lang="el-GR" sz="2800" b="1" dirty="0">
                <a:solidFill>
                  <a:schemeClr val="bg1"/>
                </a:solidFill>
              </a:rPr>
              <a:t>ἁμαρτίαν οὐ ποιεῖ</a:t>
            </a:r>
            <a:r>
              <a:rPr lang="el-GR" dirty="0">
                <a:solidFill>
                  <a:schemeClr val="bg1"/>
                </a:solidFill>
              </a:rPr>
              <a:t>, ὅτι σπέρμα αὐτοῦ ἐν αὐτῷ μένει: καὶ </a:t>
            </a:r>
            <a:r>
              <a:rPr lang="el-GR" sz="2800" b="1" dirty="0">
                <a:solidFill>
                  <a:schemeClr val="bg1"/>
                </a:solidFill>
              </a:rPr>
              <a:t>οὐ δύναται ἁμαρτάνειν</a:t>
            </a:r>
            <a:r>
              <a:rPr lang="el-GR" dirty="0">
                <a:solidFill>
                  <a:schemeClr val="bg1"/>
                </a:solidFill>
              </a:rPr>
              <a:t>, ὅτι ἐκ τοῦ θεοῦ γεγέννηται</a:t>
            </a:r>
            <a:endParaRPr lang="nl-NL" dirty="0">
              <a:solidFill>
                <a:schemeClr val="bg1"/>
              </a:solidFill>
            </a:endParaRPr>
          </a:p>
        </p:txBody>
      </p:sp>
      <p:sp>
        <p:nvSpPr>
          <p:cNvPr id="6" name="Tekstvak 5"/>
          <p:cNvSpPr txBox="1"/>
          <p:nvPr/>
        </p:nvSpPr>
        <p:spPr>
          <a:xfrm>
            <a:off x="0" y="4377878"/>
            <a:ext cx="9144000" cy="923330"/>
          </a:xfrm>
          <a:prstGeom prst="rect">
            <a:avLst/>
          </a:prstGeom>
          <a:solidFill>
            <a:srgbClr val="301702"/>
          </a:solidFill>
        </p:spPr>
        <p:txBody>
          <a:bodyPr wrap="square" rtlCol="0">
            <a:spAutoFit/>
          </a:bodyPr>
          <a:lstStyle/>
          <a:p>
            <a:r>
              <a:rPr lang="el-GR" b="1" dirty="0">
                <a:solidFill>
                  <a:schemeClr val="bg1"/>
                </a:solidFill>
                <a:latin typeface="Verdana" panose="020B0604030504040204" pitchFamily="34" charset="0"/>
                <a:ea typeface="Verdana" panose="020B0604030504040204" pitchFamily="34" charset="0"/>
                <a:cs typeface="Verdana" panose="020B0604030504040204" pitchFamily="34" charset="0"/>
              </a:rPr>
              <a:t>ἁμαρτίαν οὐ </a:t>
            </a:r>
            <a:r>
              <a:rPr lang="el-GR"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ποιεῖ</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hamartian</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ou</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poie</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Maken, doen</a:t>
            </a:r>
          </a:p>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t.t. een voortgaande actie</a:t>
            </a:r>
            <a:endPar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0" y="5269449"/>
            <a:ext cx="9144000" cy="756000"/>
          </a:xfrm>
          <a:prstGeom prst="rect">
            <a:avLst/>
          </a:prstGeom>
          <a:solidFill>
            <a:srgbClr val="301702"/>
          </a:solidFill>
        </p:spPr>
        <p:txBody>
          <a:bodyPr wrap="square">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Joh.1:8 Indien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wij zeggen, dat wij geen zonde hebben, misleiden wij onszelf en de waarheid is in ons niet</a:t>
            </a:r>
          </a:p>
        </p:txBody>
      </p:sp>
      <p:sp>
        <p:nvSpPr>
          <p:cNvPr id="8" name="Tekstvak 7"/>
          <p:cNvSpPr txBox="1"/>
          <p:nvPr/>
        </p:nvSpPr>
        <p:spPr>
          <a:xfrm>
            <a:off x="-1343" y="2459504"/>
            <a:ext cx="9144000" cy="1015663"/>
          </a:xfrm>
          <a:prstGeom prst="rect">
            <a:avLst/>
          </a:prstGeom>
          <a:solidFill>
            <a:srgbClr val="301702"/>
          </a:solidFill>
        </p:spPr>
        <p:txBody>
          <a:bodyPr wrap="square" rtlCol="0">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Joh.3:9</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one</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who</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has God  as his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Father</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keeps</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on </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sinning</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because</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the</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seed</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planted</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by</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God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remains</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in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him</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That</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is,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 </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cannot</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continue </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sinning</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because</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he has God as his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Father</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(David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H.Stern</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27384"/>
            <a:ext cx="9212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669250"/>
            <a:ext cx="3919537" cy="226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928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 calcmode="lin" valueType="num">
                                      <p:cBhvr additive="base">
                                        <p:cTn id="25" dur="500" fill="hold"/>
                                        <p:tgtEl>
                                          <p:spTgt spid="2051"/>
                                        </p:tgtEl>
                                        <p:attrNameLst>
                                          <p:attrName>ppt_x</p:attrName>
                                        </p:attrNameLst>
                                      </p:cBhvr>
                                      <p:tavLst>
                                        <p:tav tm="0">
                                          <p:val>
                                            <p:strVal val="#ppt_x"/>
                                          </p:val>
                                        </p:tav>
                                        <p:tav tm="100000">
                                          <p:val>
                                            <p:strVal val="#ppt_x"/>
                                          </p:val>
                                        </p:tav>
                                      </p:tavLst>
                                    </p:anim>
                                    <p:anim calcmode="lin" valueType="num">
                                      <p:cBhvr additive="base">
                                        <p:cTn id="26"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6" grpId="0" animBg="1"/>
      <p:bldP spid="3"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2268"/>
            <a:ext cx="9212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11724" y="4077072"/>
            <a:ext cx="4572000" cy="1944000"/>
          </a:xfrm>
          <a:prstGeom prst="rect">
            <a:avLst/>
          </a:prstGeom>
          <a:solidFill>
            <a:srgbClr val="301702"/>
          </a:solidFill>
        </p:spPr>
        <p:txBody>
          <a:bodyPr wrap="square" rtlCol="0">
            <a:spAutoFit/>
          </a:bodyPr>
          <a:lstStyle/>
          <a:p>
            <a:r>
              <a:rPr lang="nl-NL" sz="2000" b="1" dirty="0" smtClean="0">
                <a:solidFill>
                  <a:schemeClr val="bg1"/>
                </a:solidFill>
                <a:latin typeface="Verdana" panose="020B0604030504040204" pitchFamily="34" charset="0"/>
                <a:ea typeface="Verdana" panose="020B0604030504040204" pitchFamily="34" charset="0"/>
              </a:rPr>
              <a:t>A. Hartsgesteldheid van tekort schieten, van zoeken, van onderweg zijn, van leergierigheid, van openheid en nederigheid en gericht zijn op het doel</a:t>
            </a:r>
          </a:p>
          <a:p>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4561620" y="4077072"/>
            <a:ext cx="4572000" cy="1938992"/>
          </a:xfrm>
          <a:prstGeom prst="rect">
            <a:avLst/>
          </a:prstGeom>
          <a:solidFill>
            <a:srgbClr val="301702"/>
          </a:solidFill>
        </p:spPr>
        <p:txBody>
          <a:bodyPr wrap="square" rtlCol="0">
            <a:spAutoFit/>
          </a:bodyPr>
          <a:lstStyle/>
          <a:p>
            <a:r>
              <a:rPr lang="nl-NL" sz="2000" b="1" dirty="0">
                <a:solidFill>
                  <a:schemeClr val="bg1"/>
                </a:solidFill>
                <a:latin typeface="Verdana" panose="020B0604030504040204" pitchFamily="34" charset="0"/>
                <a:ea typeface="Verdana" panose="020B0604030504040204" pitchFamily="34" charset="0"/>
              </a:rPr>
              <a:t>B</a:t>
            </a:r>
            <a:r>
              <a:rPr lang="nl-NL" sz="2000" b="1" dirty="0" smtClean="0">
                <a:solidFill>
                  <a:schemeClr val="bg1"/>
                </a:solidFill>
                <a:latin typeface="Verdana" panose="020B0604030504040204" pitchFamily="34" charset="0"/>
                <a:ea typeface="Verdana" panose="020B0604030504040204" pitchFamily="34" charset="0"/>
              </a:rPr>
              <a:t>. Hartsgesteldheid van de winnaar, van de geslaagde, van  de betweter, van gearriveerd zijn , van hoogmoed, van geslotenheid en arrogantie</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86" y="-27384"/>
            <a:ext cx="5822950" cy="494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2447" y="-99392"/>
            <a:ext cx="5926137"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33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500" fill="hold"/>
                                        <p:tgtEl>
                                          <p:spTgt spid="22531"/>
                                        </p:tgtEl>
                                        <p:attrNameLst>
                                          <p:attrName>ppt_x</p:attrName>
                                        </p:attrNameLst>
                                      </p:cBhvr>
                                      <p:tavLst>
                                        <p:tav tm="0">
                                          <p:val>
                                            <p:strVal val="#ppt_x"/>
                                          </p:val>
                                        </p:tav>
                                        <p:tav tm="100000">
                                          <p:val>
                                            <p:strVal val="#ppt_x"/>
                                          </p:val>
                                        </p:tav>
                                      </p:tavLst>
                                    </p:anim>
                                    <p:anim calcmode="lin" valueType="num">
                                      <p:cBhvr additive="base">
                                        <p:cTn id="8" dur="500" fill="hold"/>
                                        <p:tgtEl>
                                          <p:spTgt spid="225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2532"/>
                                        </p:tgtEl>
                                        <p:attrNameLst>
                                          <p:attrName>style.visibility</p:attrName>
                                        </p:attrNameLst>
                                      </p:cBhvr>
                                      <p:to>
                                        <p:strVal val="visible"/>
                                      </p:to>
                                    </p:set>
                                    <p:anim calcmode="lin" valueType="num">
                                      <p:cBhvr additive="base">
                                        <p:cTn id="18" dur="500" fill="hold"/>
                                        <p:tgtEl>
                                          <p:spTgt spid="22532"/>
                                        </p:tgtEl>
                                        <p:attrNameLst>
                                          <p:attrName>ppt_x</p:attrName>
                                        </p:attrNameLst>
                                      </p:cBhvr>
                                      <p:tavLst>
                                        <p:tav tm="0">
                                          <p:val>
                                            <p:strVal val="#ppt_x"/>
                                          </p:val>
                                        </p:tav>
                                        <p:tav tm="100000">
                                          <p:val>
                                            <p:strVal val="#ppt_x"/>
                                          </p:val>
                                        </p:tav>
                                      </p:tavLst>
                                    </p:anim>
                                    <p:anim calcmode="lin" valueType="num">
                                      <p:cBhvr additive="base">
                                        <p:cTn id="19" dur="500" fill="hold"/>
                                        <p:tgtEl>
                                          <p:spTgt spid="22532"/>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noChangeAspect="1"/>
          </p:cNvSpPr>
          <p:nvPr>
            <p:ph idx="1"/>
          </p:nvPr>
        </p:nvSpPr>
        <p:spPr>
          <a:xfrm>
            <a:off x="84058" y="68070"/>
            <a:ext cx="2196000" cy="1440000"/>
          </a:xfrm>
          <a:solidFill>
            <a:srgbClr val="37441C"/>
          </a:solidFill>
        </p:spPr>
        <p:txBody>
          <a:bodyPr rIns="0"/>
          <a:lstStyle/>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doop en de verzoeking in de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woestijn</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naar Galilea – De roeping der eerste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discipelen</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800" i="1"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dirty="0"/>
          </a:p>
        </p:txBody>
      </p:sp>
      <p:sp>
        <p:nvSpPr>
          <p:cNvPr id="4" name="Tijdelijke aanduiding voor inhoud 2"/>
          <p:cNvSpPr txBox="1">
            <a:spLocks/>
          </p:cNvSpPr>
          <p:nvPr/>
        </p:nvSpPr>
        <p:spPr>
          <a:xfrm>
            <a:off x="2349396" y="68070"/>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Aren plukken op de Sabbat</a:t>
            </a: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dirty="0">
              <a:solidFill>
                <a:prstClr val="black"/>
              </a:solidFill>
            </a:endParaRPr>
          </a:p>
        </p:txBody>
      </p:sp>
      <p:sp>
        <p:nvSpPr>
          <p:cNvPr id="5" name="Tijdelijke aanduiding voor inhoud 2"/>
          <p:cNvSpPr txBox="1">
            <a:spLocks/>
          </p:cNvSpPr>
          <p:nvPr/>
        </p:nvSpPr>
        <p:spPr>
          <a:xfrm>
            <a:off x="4617628" y="6837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Jezus en de onreine geesten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6" name="Tijdelijke aanduiding voor inhoud 2"/>
          <p:cNvSpPr txBox="1">
            <a:spLocks/>
          </p:cNvSpPr>
          <p:nvPr/>
        </p:nvSpPr>
        <p:spPr>
          <a:xfrm>
            <a:off x="84058"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7" name="Tijdelijke aanduiding voor inhoud 2"/>
          <p:cNvSpPr txBox="1">
            <a:spLocks/>
          </p:cNvSpPr>
          <p:nvPr/>
        </p:nvSpPr>
        <p:spPr>
          <a:xfrm>
            <a:off x="2349396"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8" name="Tijdelijke aanduiding voor inhoud 2"/>
          <p:cNvSpPr txBox="1">
            <a:spLocks/>
          </p:cNvSpPr>
          <p:nvPr/>
        </p:nvSpPr>
        <p:spPr>
          <a:xfrm>
            <a:off x="4617628" y="1580398"/>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9" name="Tijdelijke aanduiding voor inhoud 2"/>
          <p:cNvSpPr txBox="1">
            <a:spLocks/>
          </p:cNvSpPr>
          <p:nvPr/>
        </p:nvSpPr>
        <p:spPr>
          <a:xfrm>
            <a:off x="87216" y="309241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H.9</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verheerlijking op de berg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een bezeten knaap</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2</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 </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strijd om de voorrang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Verleiding tot zonde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0" name="Tijdelijke aanduiding voor inhoud 2"/>
          <p:cNvSpPr txBox="1">
            <a:spLocks/>
          </p:cNvSpPr>
          <p:nvPr/>
        </p:nvSpPr>
        <p:spPr>
          <a:xfrm>
            <a:off x="2352554" y="3092414"/>
            <a:ext cx="2196000" cy="1440000"/>
          </a:xfrm>
          <a:prstGeom prst="rect">
            <a:avLst/>
          </a:prstGeom>
          <a:solidFill>
            <a:srgbClr val="2217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H.10</a:t>
            </a:r>
          </a:p>
          <a:p>
            <a:pPr marL="0" indent="0">
              <a:buFont typeface="Arial" panose="020B0604020202020204" pitchFamily="34" charset="0"/>
              <a:buNone/>
            </a:pP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G</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esprekken op de reis naar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zegent de kinderen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rijke jongeling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loon voor het volgen van Jesjoea</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3</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Niet heersen maar dienen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Bartimeüs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1" name="Tijdelijke aanduiding voor inhoud 2"/>
          <p:cNvSpPr txBox="1">
            <a:spLocks/>
          </p:cNvSpPr>
          <p:nvPr/>
        </p:nvSpPr>
        <p:spPr>
          <a:xfrm>
            <a:off x="4620786"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H.11</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intocht in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reiniging van de tempel en de verdorde vijgenboom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Jezus’ bevoegdheid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2" name="Tijdelijke aanduiding voor inhoud 2"/>
          <p:cNvSpPr txBox="1">
            <a:spLocks/>
          </p:cNvSpPr>
          <p:nvPr/>
        </p:nvSpPr>
        <p:spPr>
          <a:xfrm>
            <a:off x="6885900" y="6822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3" name="Tijdelijke aanduiding voor inhoud 2"/>
          <p:cNvSpPr txBox="1">
            <a:spLocks/>
          </p:cNvSpPr>
          <p:nvPr/>
        </p:nvSpPr>
        <p:spPr>
          <a:xfrm>
            <a:off x="6885900"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H.8</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tweede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om een teken en het zuurdesem van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blinde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Betsaïda</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belijdenis van Petrus en </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1</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4" name="Tijdelijke aanduiding voor inhoud 2"/>
          <p:cNvSpPr txBox="1">
            <a:spLocks/>
          </p:cNvSpPr>
          <p:nvPr/>
        </p:nvSpPr>
        <p:spPr>
          <a:xfrm>
            <a:off x="6889058"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H.12</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onrechtvaardige pachters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recht van de Keizer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grote gebod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Davids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Z</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oon en Heer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Waarschuwing tegen de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S</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penninkske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van de weduwe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5" name="Tijdelijke aanduiding voor inhoud 2"/>
          <p:cNvSpPr txBox="1">
            <a:spLocks/>
          </p:cNvSpPr>
          <p:nvPr/>
        </p:nvSpPr>
        <p:spPr>
          <a:xfrm>
            <a:off x="8405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Rede over de laatste dingen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6" name="Tijdelijke aanduiding voor inhoud 2"/>
          <p:cNvSpPr txBox="1">
            <a:spLocks/>
          </p:cNvSpPr>
          <p:nvPr/>
        </p:nvSpPr>
        <p:spPr>
          <a:xfrm>
            <a:off x="2349396"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Zalving en het verraad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voorbereiding van de paasmaaltijd De instelling van het Avondmaal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verloochening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voorzegd</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Gethsemane</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gevangenneming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Voor de 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door Petrus verloochend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7" name="Tijdelijke aanduiding voor inhoud 2"/>
          <p:cNvSpPr txBox="1">
            <a:spLocks/>
          </p:cNvSpPr>
          <p:nvPr/>
        </p:nvSpPr>
        <p:spPr>
          <a:xfrm>
            <a:off x="461762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voor Pilatus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Barabbas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bespotting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kruisiging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sterven van Jesjoea</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begrafenis</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8" name="Tijdelijke aanduiding voor inhoud 2"/>
          <p:cNvSpPr txBox="1">
            <a:spLocks/>
          </p:cNvSpPr>
          <p:nvPr/>
        </p:nvSpPr>
        <p:spPr>
          <a:xfrm>
            <a:off x="6885900" y="4604734"/>
            <a:ext cx="2196000" cy="1440000"/>
          </a:xfrm>
          <a:prstGeom prst="rect">
            <a:avLst/>
          </a:prstGeom>
          <a:solidFill>
            <a:schemeClr val="tx2">
              <a:lumMod val="50000"/>
            </a:schemeClr>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Verschijningen van Jesjoea</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21" name="Tijdelijke aanduiding voor inhoud 2"/>
          <p:cNvSpPr txBox="1">
            <a:spLocks noChangeAspect="1"/>
          </p:cNvSpPr>
          <p:nvPr/>
        </p:nvSpPr>
        <p:spPr>
          <a:xfrm>
            <a:off x="2281777" y="1524160"/>
            <a:ext cx="5760000" cy="3777048"/>
          </a:xfrm>
          <a:prstGeom prst="rect">
            <a:avLst/>
          </a:prstGeom>
          <a:solidFill>
            <a:srgbClr val="37441C"/>
          </a:solidFill>
          <a:ln w="76200">
            <a:solidFill>
              <a:schemeClr val="bg1"/>
            </a:solidFill>
          </a:ln>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Aren plukken op </a:t>
            </a:r>
            <a:r>
              <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Sabbat</a:t>
            </a:r>
            <a:endPar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dirty="0"/>
          </a:p>
        </p:txBody>
      </p:sp>
    </p:spTree>
    <p:extLst>
      <p:ext uri="{BB962C8B-B14F-4D97-AF65-F5344CB8AC3E}">
        <p14:creationId xmlns:p14="http://schemas.microsoft.com/office/powerpoint/2010/main" val="30311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3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Afbeeldingsresultaat voor talmu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31" name="Picture 7" descr="Picture"/>
          <p:cNvPicPr>
            <a:picLocks noChangeAspect="1" noChangeArrowheads="1"/>
          </p:cNvPicPr>
          <p:nvPr/>
        </p:nvPicPr>
        <p:blipFill rotWithShape="1">
          <a:blip r:embed="rId2">
            <a:extLst>
              <a:ext uri="{28A0092B-C50C-407E-A947-70E740481C1C}">
                <a14:useLocalDpi xmlns:a14="http://schemas.microsoft.com/office/drawing/2010/main" val="0"/>
              </a:ext>
            </a:extLst>
          </a:blip>
          <a:srcRect l="10001" t="1" r="9746" b="14817"/>
          <a:stretch/>
        </p:blipFill>
        <p:spPr bwMode="auto">
          <a:xfrm>
            <a:off x="-1" y="7932"/>
            <a:ext cx="9144000" cy="6052899"/>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11723" y="5385410"/>
            <a:ext cx="9144000" cy="707886"/>
          </a:xfrm>
          <a:prstGeom prst="rect">
            <a:avLst/>
          </a:prstGeom>
          <a:solidFill>
            <a:srgbClr val="301702"/>
          </a:solidFill>
        </p:spPr>
        <p:txBody>
          <a:bodyPr wrap="square" rtlCol="0">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verloren zoon was de richting kwijt, hij miste zijn doel, tot hij tot besef kwam van zijn ware doel.</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2268"/>
            <a:ext cx="9212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7130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343" y="-27384"/>
            <a:ext cx="9144000" cy="6032421"/>
          </a:xfrm>
          <a:prstGeom prst="rect">
            <a:avLst/>
          </a:prstGeom>
          <a:solidFill>
            <a:schemeClr val="tx1"/>
          </a:solidFill>
        </p:spPr>
        <p:txBody>
          <a:bodyPr wrap="square">
            <a:spAutoFit/>
          </a:bodyPr>
          <a:lstStyle/>
          <a:p>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Marcus 2</a:t>
            </a:r>
            <a:r>
              <a:rPr lang="nl-NL" sz="800" baseline="30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toen Hij weder te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Kafarnaüm</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gekomen was, hoorde men na enige dagen, dat Hij thuis was.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velen kwamen bijeen, zodat zelfs de ruimte bij de deur hen niet meer kon bevatten, en Hij sprak het woord tot hen.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zij kwamen en brachten een verlamde tot Hem, die door vier mannen gedragen werd.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dasar</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zij deze niet tot Hem konden brengen vanwege de schare, namen zij de dakbedekking weg boven de plaats, waar Hij was, en na het dak opengebroken te hebben, lieten zij de matras neder, waarop de </a:t>
            </a:r>
            <a:r>
              <a:rPr lang="nl-NL" sz="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lverlamde</a:t>
            </a:r>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ag</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daar Jezus hun geloof zag,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Hij tot de verlamde: Kind, uw zonden worden vergeven.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6</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Nu waren daar enige van de </a:t>
            </a:r>
            <a:r>
              <a:rPr lang="nl-NL" sz="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gezeten en zij overlegden in hun harten: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Wat spreekt deze aldus? Hij lastert God. Wie kan zonden vergeven dan God alleen?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Jezus doorzag terstond in zijn geest, dat zij aldus in zichzelf overlegden, en Hij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hen: Waarom overlegt gij deze dingen in uw harten?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Wat is gemakkelijker, tot de verlamde te zeggen: Uw zonden worden vergeven, of te zeggen: Sta op en neem uw matras op en wandel?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Maar, opdat gij moogt weten, dat de Zoon des mensen macht heeft op aarde zonden te vergeven –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Hij tot de verlamde: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u zeg Ik, sta op, neem uw matras op en ga naar uw huis.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hij stond op, nam terstond zijn matras op en ging voor aller oog naar buiten, zodat zij allen ontzet waren en God verheerlijkten, zeggende: Zo iets hebben wij nog nooit gezien!</a:t>
            </a:r>
          </a:p>
          <a:p>
            <a:r>
              <a:rPr lang="nl-NL" sz="800" baseline="30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Hij ging weder naar buiten, langs de zee, en de gehele schare kwam tot Hem en Hij leerde hen.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voorbijgaande zag Hij Levi, de zoon van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Alfeüs</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bij het tolhuis zitten, en Hij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hem: Volg Mij. En hij stond op en volgde Hem</a:t>
            </a:r>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p>
          <a:p>
            <a:endPar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het geschiedde, toen Hij aanlag in zijn huis, dat vele tollenaars en zondaars mede aanlagen met Jezus en zijn discipelen; want zij waren talrijk en zij volgden Hem.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toen de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der Farizeeën Hem met de zondaars en tollenaars zagen eten, zeiden zij tot zijn discipelen: Waarom eet Hij met de tollenaars en zondaars?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Jezus hoorde het en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hen: Zij, die gezond zijn, hebben geen geneesheer nodig, maar zij, die ziek zijn. Ik ben niet gekomen om rechtvaardigen te roepen, maar </a:t>
            </a:r>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zondaars [</a:t>
            </a:r>
            <a:r>
              <a:rPr lang="el-GR" sz="800" dirty="0">
                <a:solidFill>
                  <a:prstClr val="white"/>
                </a:solidFill>
              </a:rPr>
              <a:t>ἁμαρτωλός</a:t>
            </a:r>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endPar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endParaRPr lang="nl-NL" sz="800" b="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endPar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r>
              <a:rPr lang="nl-NL" b="1" baseline="30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18</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de discipelen van Johannes en de Farizeeën hielden hun vasten. En zij kwamen en zeiden tot Hem: Waarom vasten de discipelen van Johannes en de discipelen van de Farizeeën </a:t>
            </a:r>
            <a:r>
              <a:rPr lang="nl-NL" b="1" dirty="0" err="1">
                <a:solidFill>
                  <a:prstClr val="white"/>
                </a:solidFill>
                <a:latin typeface="Verdana" panose="020B0604030504040204" pitchFamily="34" charset="0"/>
                <a:ea typeface="Verdana" panose="020B0604030504040204" pitchFamily="34" charset="0"/>
                <a:cs typeface="Verdana" panose="020B0604030504040204" pitchFamily="34" charset="0"/>
              </a:rPr>
              <a:t>wèl</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maar uw discipelen niet? </a:t>
            </a:r>
            <a:r>
              <a:rPr lang="nl-NL" b="1"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19</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En Jezus </a:t>
            </a:r>
            <a:r>
              <a:rPr lang="nl-NL" b="1"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tot hen: Kunnen bruiloftsgasten dan vasten, terwijl de bruidegom bij hen is? Zolang zij de bruidegom bij zich hebben, kunnen zij niet vasten. </a:t>
            </a:r>
            <a:r>
              <a:rPr lang="nl-NL" b="1"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20</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Er zullen echter dagen komen, dat de bruidegom van hen weggenomen is en dan zullen zij vasten, te dien dage.</a:t>
            </a:r>
          </a:p>
          <a:p>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Niemand naait een niet-gekrompen lap op een oud kledingstuk, anders scheurt de ingezette lap er iets af – het nieuwe van het oude – en de scheur wordt erger.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niemand doet jonge wijn in oude zakken; anders zal de wijn de zakken doen barsten en de wijn gaat verloren met de zakken. [Maar jonge wijn doet men in nieuwe zakken.]</a:t>
            </a:r>
          </a:p>
          <a:p>
            <a:endPar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endPar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het geschiedde, dat Hij op de sabbat door de korenvelden ging en zijn discipelen begonnen onder het gaan aren te plukken.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de Farizeeën zeiden tot Hem: Zie, waarom doen zij op de sabbat wat niet mag?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Hij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hen: Hebt gij nooit gelezen wat David gedaan heeft, toen de nood drong en hij en die met hem waren, honger kregen?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[Hoe] hij onder het hogepriesterschap van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Abjatar</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het huis Gods binnengegaan is en de toonbroden gegeten heeft, waarvan niemand mag eten dan de priesters, en hij ze ook aan degenen, die met hem waren, gegeven heeft?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Hij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hen: De sabbat is gemaakt om de mens, en niet de mens om de sabbat.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Alzo is de Zoon des mensen heer ook over de sabbat</a:t>
            </a:r>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p>
          <a:p>
            <a:endPar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516773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598"/>
            <a:ext cx="9212263"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Afbeeldingsresultaat voor heart no backgroun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15377">
            <a:off x="-294819" y="612121"/>
            <a:ext cx="4938723" cy="370199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hthoek 1"/>
          <p:cNvSpPr/>
          <p:nvPr/>
        </p:nvSpPr>
        <p:spPr>
          <a:xfrm>
            <a:off x="3672408" y="2967335"/>
            <a:ext cx="4788024" cy="1200329"/>
          </a:xfrm>
          <a:prstGeom prst="rect">
            <a:avLst/>
          </a:prstGeom>
        </p:spPr>
        <p:txBody>
          <a:bodyPr wrap="square">
            <a:spAutoFit/>
          </a:bodyPr>
          <a:lstStyle/>
          <a:p>
            <a:r>
              <a:rPr lang="nl-NL" dirty="0" smtClean="0">
                <a:latin typeface="Verdana" panose="020B0604030504040204" pitchFamily="34" charset="0"/>
                <a:ea typeface="Verdana" panose="020B0604030504040204" pitchFamily="34" charset="0"/>
                <a:cs typeface="Verdana" panose="020B0604030504040204" pitchFamily="34" charset="0"/>
              </a:rPr>
              <a:t>Joël 2:12 Maar </a:t>
            </a:r>
            <a:r>
              <a:rPr lang="nl-NL" dirty="0">
                <a:latin typeface="Verdana" panose="020B0604030504040204" pitchFamily="34" charset="0"/>
                <a:ea typeface="Verdana" panose="020B0604030504040204" pitchFamily="34" charset="0"/>
                <a:cs typeface="Verdana" panose="020B0604030504040204" pitchFamily="34" charset="0"/>
              </a:rPr>
              <a:t>ook nu nog luidt het woord des Heren: Bekeert u tot Mij </a:t>
            </a:r>
            <a:r>
              <a:rPr lang="nl-NL" b="1" dirty="0">
                <a:latin typeface="Verdana" panose="020B0604030504040204" pitchFamily="34" charset="0"/>
                <a:ea typeface="Verdana" panose="020B0604030504040204" pitchFamily="34" charset="0"/>
                <a:cs typeface="Verdana" panose="020B0604030504040204" pitchFamily="34" charset="0"/>
              </a:rPr>
              <a:t>met uw ganse </a:t>
            </a:r>
            <a:r>
              <a:rPr lang="nl-NL" b="1" i="1" dirty="0">
                <a:latin typeface="Verdana" panose="020B0604030504040204" pitchFamily="34" charset="0"/>
                <a:ea typeface="Verdana" panose="020B0604030504040204" pitchFamily="34" charset="0"/>
                <a:cs typeface="Verdana" panose="020B0604030504040204" pitchFamily="34" charset="0"/>
              </a:rPr>
              <a:t>hart</a:t>
            </a:r>
            <a:r>
              <a:rPr lang="nl-NL" b="1" dirty="0">
                <a:latin typeface="Verdana" panose="020B0604030504040204" pitchFamily="34" charset="0"/>
                <a:ea typeface="Verdana" panose="020B0604030504040204" pitchFamily="34" charset="0"/>
                <a:cs typeface="Verdana" panose="020B0604030504040204" pitchFamily="34" charset="0"/>
              </a:rPr>
              <a:t>, en met </a:t>
            </a:r>
            <a:r>
              <a:rPr lang="nl-NL" b="1" i="1" dirty="0">
                <a:latin typeface="Verdana" panose="020B0604030504040204" pitchFamily="34" charset="0"/>
                <a:ea typeface="Verdana" panose="020B0604030504040204" pitchFamily="34" charset="0"/>
                <a:cs typeface="Verdana" panose="020B0604030504040204" pitchFamily="34" charset="0"/>
              </a:rPr>
              <a:t>vasten</a:t>
            </a:r>
            <a:r>
              <a:rPr lang="nl-NL" b="1" dirty="0">
                <a:latin typeface="Verdana" panose="020B0604030504040204" pitchFamily="34" charset="0"/>
                <a:ea typeface="Verdana" panose="020B0604030504040204" pitchFamily="34" charset="0"/>
                <a:cs typeface="Verdana" panose="020B0604030504040204" pitchFamily="34" charset="0"/>
              </a:rPr>
              <a:t> </a:t>
            </a:r>
            <a:r>
              <a:rPr lang="nl-NL" dirty="0">
                <a:latin typeface="Verdana" panose="020B0604030504040204" pitchFamily="34" charset="0"/>
                <a:ea typeface="Verdana" panose="020B0604030504040204" pitchFamily="34" charset="0"/>
                <a:cs typeface="Verdana" panose="020B0604030504040204" pitchFamily="34" charset="0"/>
              </a:rPr>
              <a:t>en met </a:t>
            </a:r>
            <a:r>
              <a:rPr lang="nl-NL" dirty="0" err="1">
                <a:latin typeface="Verdana" panose="020B0604030504040204" pitchFamily="34" charset="0"/>
                <a:ea typeface="Verdana" panose="020B0604030504040204" pitchFamily="34" charset="0"/>
                <a:cs typeface="Verdana" panose="020B0604030504040204" pitchFamily="34" charset="0"/>
              </a:rPr>
              <a:t>geween</a:t>
            </a:r>
            <a:r>
              <a:rPr lang="nl-NL" dirty="0">
                <a:latin typeface="Verdana" panose="020B0604030504040204" pitchFamily="34" charset="0"/>
                <a:ea typeface="Verdana" panose="020B0604030504040204" pitchFamily="34" charset="0"/>
                <a:cs typeface="Verdana" panose="020B0604030504040204" pitchFamily="34" charset="0"/>
              </a:rPr>
              <a:t> en met rouwklacht</a:t>
            </a:r>
          </a:p>
        </p:txBody>
      </p:sp>
    </p:spTree>
    <p:extLst>
      <p:ext uri="{BB962C8B-B14F-4D97-AF65-F5344CB8AC3E}">
        <p14:creationId xmlns:p14="http://schemas.microsoft.com/office/powerpoint/2010/main" val="22693300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343" y="-27384"/>
            <a:ext cx="9144000" cy="5478423"/>
          </a:xfrm>
          <a:prstGeom prst="rect">
            <a:avLst/>
          </a:prstGeom>
          <a:solidFill>
            <a:schemeClr val="tx1"/>
          </a:solidFill>
        </p:spPr>
        <p:txBody>
          <a:bodyPr wrap="square">
            <a:spAutoFit/>
          </a:bodyPr>
          <a:lstStyle/>
          <a:p>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Marcus 2</a:t>
            </a:r>
            <a:r>
              <a:rPr lang="nl-NL" sz="800" baseline="30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toen Hij weder te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Kafarnaüm</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gekomen was, hoorde men na enige dagen, dat Hij thuis was.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velen kwamen bijeen, zodat zelfs de ruimte bij de deur hen niet meer kon bevatten, en Hij sprak het woord tot hen.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zij kwamen en brachten een verlamde tot Hem, die door vier mannen gedragen werd.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dasar</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zij deze niet tot Hem konden brengen vanwege de schare, namen zij de dakbedekking weg boven de plaats, waar Hij was, en na het dak opengebroken te hebben, lieten zij de matras neder, waarop de </a:t>
            </a:r>
            <a:r>
              <a:rPr lang="nl-NL" sz="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lverlamde</a:t>
            </a:r>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ag</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daar Jezus hun geloof zag,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Hij tot de verlamde: Kind, uw zonden worden vergeven.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6</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Nu waren daar enige van de </a:t>
            </a:r>
            <a:r>
              <a:rPr lang="nl-NL" sz="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gezeten en zij overlegden in hun harten: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Wat spreekt deze aldus? Hij lastert God. Wie kan zonden vergeven dan God alleen?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Jezus doorzag terstond in zijn geest, dat zij aldus in zichzelf overlegden, en Hij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hen: Waarom overlegt gij deze dingen in uw harten?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Wat is gemakkelijker, tot de verlamde te zeggen: Uw zonden worden vergeven, of te zeggen: Sta op en neem uw matras op en wandel?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Maar, opdat gij moogt weten, dat de Zoon des mensen macht heeft op aarde zonden te vergeven –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Hij tot de verlamde: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u zeg Ik, sta op, neem uw matras op en ga naar uw huis.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hij stond op, nam terstond zijn matras op en ging voor aller oog naar buiten, zodat zij allen ontzet waren en God verheerlijkten, zeggende: Zo iets hebben wij nog nooit gezien!</a:t>
            </a:r>
          </a:p>
          <a:p>
            <a:r>
              <a:rPr lang="nl-NL" sz="800" baseline="30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Hij ging weder naar buiten, langs de zee, en de gehele schare kwam tot Hem en Hij leerde hen.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voorbijgaande zag Hij Levi, de zoon van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Alfeüs</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bij het tolhuis zitten, en Hij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hem: Volg Mij. En hij stond op en volgde Hem</a:t>
            </a:r>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p>
          <a:p>
            <a:endPar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het geschiedde, toen Hij aanlag in zijn huis, dat vele tollenaars en zondaars mede aanlagen met Jezus en zijn discipelen; want zij waren talrijk en zij volgden Hem.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toen de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der Farizeeën Hem met de zondaars en tollenaars zagen eten, zeiden zij tot zijn discipelen: Waarom eet Hij met de tollenaars en zondaars?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Jezus hoorde het en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hen: Zij, die gezond zijn, hebben geen geneesheer nodig, maar zij, die ziek zijn. Ik ben niet gekomen om rechtvaardigen te roepen, maar </a:t>
            </a:r>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zondaars [</a:t>
            </a:r>
            <a:r>
              <a:rPr lang="el-GR" sz="800" dirty="0">
                <a:solidFill>
                  <a:prstClr val="white"/>
                </a:solidFill>
              </a:rPr>
              <a:t>ἁμαρτωλός</a:t>
            </a:r>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endPar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endParaRPr lang="nl-NL" sz="800" b="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endPar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de discipelen van Johannes en de Farizeeën hielden hun vasten. En zij kwamen en zeiden tot Hem: Waarom vasten de discipelen van Johannes en de discipelen </a:t>
            </a:r>
            <a:endPar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van </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de Farizeeën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wèl</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maar uw discipelen niet?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Jezus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hen: Kunnen bruiloftsgasten dan vasten, terwijl de bruidegom bij hen is? Zolang zij de bruidegom </a:t>
            </a:r>
            <a:endPar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bij </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zich hebben, kunnen zij niet vasten.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Er zullen echter dagen komen, dat de bruidegom van hen weggenomen is en dan zullen zij vasten, te dien dage.</a:t>
            </a:r>
            <a:endParaRPr lang="nl-NL" b="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r>
              <a:rPr lang="nl-NL" b="1"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21</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Niemand naait een niet-gekrompen lap op een oud kledingstuk, anders scheurt de ingezette lap er iets af – het nieuwe van het </a:t>
            </a:r>
            <a:endParaRPr lang="nl-NL" b="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r>
              <a:rPr lang="nl-NL"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oude </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en de scheur wordt erger. </a:t>
            </a:r>
            <a:r>
              <a:rPr lang="nl-NL" b="1"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22</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En niemand doet jonge wijn </a:t>
            </a:r>
            <a:endParaRPr lang="nl-NL" b="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r>
              <a:rPr lang="nl-NL"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in </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oude zakken; anders zal de wijn de zakken doen barsten en de wijn gaat verloren met de zakken. [Maar jonge wijn doet men in nieuwe zakken.]</a:t>
            </a:r>
          </a:p>
          <a:p>
            <a:endPar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endPar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het geschiedde, dat Hij op de sabbat door de korenvelden ging en zijn discipelen begonnen onder het gaan aren te plukken.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de Farizeeën zeiden tot Hem: Zie, waarom doen zij op de sabbat wat niet mag?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Hij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hen: Hebt gij nooit gelezen wat David gedaan heeft, toen de nood drong en hij en die met hem waren, honger kregen?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[Hoe] hij onder het hogepriesterschap van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Abjatar</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het huis Gods binnengegaan is en de toonbroden gegeten heeft, waarvan niemand mag eten dan de priesters, en hij ze ook aan degenen, die met hem waren, gegeven heeft?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Hij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hen: De sabbat is gemaakt om de mens, en niet de mens om de sabbat.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Alzo is de Zoon des mensen heer ook over de sabbat</a:t>
            </a:r>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p>
          <a:p>
            <a:endPar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2" name="Gekromde PIJL-LINKS 1"/>
          <p:cNvSpPr/>
          <p:nvPr/>
        </p:nvSpPr>
        <p:spPr>
          <a:xfrm>
            <a:off x="8786320" y="2420888"/>
            <a:ext cx="356338" cy="1584176"/>
          </a:xfrm>
          <a:prstGeom prst="curvedLeftArrow">
            <a:avLst>
              <a:gd name="adj1" fmla="val 106935"/>
              <a:gd name="adj2" fmla="val 169140"/>
              <a:gd name="adj3" fmla="val 4276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3372375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51520" y="908968"/>
            <a:ext cx="4248000" cy="2232000"/>
          </a:xfrm>
          <a:solidFill>
            <a:srgbClr val="C0B98E"/>
          </a:solidFill>
          <a:scene3d>
            <a:camera prst="orthographicFront"/>
            <a:lightRig rig="threePt" dir="t"/>
          </a:scene3d>
          <a:sp3d>
            <a:bevelT prst="angle"/>
          </a:sp3d>
        </p:spPr>
        <p:txBody>
          <a:bodyPr/>
          <a:lstStyle/>
          <a:p>
            <a:pPr marL="0" indent="0">
              <a:buNone/>
            </a:pPr>
            <a:r>
              <a:rPr lang="nl-NL" sz="1800" b="1" dirty="0" smtClean="0">
                <a:latin typeface="Verdana" panose="020B0604030504040204" pitchFamily="34" charset="0"/>
                <a:ea typeface="Verdana" panose="020B0604030504040204" pitchFamily="34" charset="0"/>
                <a:cs typeface="Verdana" panose="020B0604030504040204" pitchFamily="34" charset="0"/>
              </a:rPr>
              <a:t>VOORBEELD </a:t>
            </a:r>
            <a:r>
              <a:rPr lang="nl-NL" sz="1800" b="1" dirty="0">
                <a:latin typeface="Verdana" panose="020B0604030504040204" pitchFamily="34" charset="0"/>
                <a:ea typeface="Verdana" panose="020B0604030504040204" pitchFamily="34" charset="0"/>
                <a:cs typeface="Verdana" panose="020B0604030504040204" pitchFamily="34" charset="0"/>
              </a:rPr>
              <a:t>1</a:t>
            </a:r>
            <a:endParaRPr lang="nl-NL" sz="1800" b="1" baseline="300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800" b="1" baseline="30000" dirty="0" smtClean="0">
                <a:latin typeface="Verdana" panose="020B0604030504040204" pitchFamily="34" charset="0"/>
                <a:ea typeface="Verdana" panose="020B0604030504040204" pitchFamily="34" charset="0"/>
                <a:cs typeface="Verdana" panose="020B0604030504040204" pitchFamily="34" charset="0"/>
              </a:rPr>
              <a:t>21</a:t>
            </a:r>
            <a:r>
              <a:rPr lang="nl-NL" sz="1800" b="1" dirty="0">
                <a:latin typeface="Verdana" panose="020B0604030504040204" pitchFamily="34" charset="0"/>
                <a:ea typeface="Verdana" panose="020B0604030504040204" pitchFamily="34" charset="0"/>
                <a:cs typeface="Verdana" panose="020B0604030504040204" pitchFamily="34" charset="0"/>
              </a:rPr>
              <a:t> Niemand naait een niet-gekrompen lap op een oud kledingstuk, anders scheurt de ingezette lap er iets af – het nieuwe van het oude – en de scheur wordt erger. </a:t>
            </a:r>
            <a:endParaRPr lang="nl-NL" sz="180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4726880" y="908968"/>
            <a:ext cx="4248000" cy="2232000"/>
          </a:xfrm>
          <a:prstGeom prst="rect">
            <a:avLst/>
          </a:prstGeom>
          <a:solidFill>
            <a:srgbClr val="C0B98E"/>
          </a:solidFill>
          <a:scene3d>
            <a:camera prst="orthographicFront"/>
            <a:lightRig rig="threePt" dir="t"/>
          </a:scene3d>
          <a:sp3d>
            <a:bevelT prst="angle"/>
          </a:sp3d>
        </p:spPr>
        <p:txBody>
          <a:bodyPr wrap="square">
            <a:spAutoFit/>
          </a:bodyPr>
          <a:lstStyle/>
          <a:p>
            <a:r>
              <a:rPr lang="nl-NL" b="1" dirty="0">
                <a:latin typeface="Verdana" panose="020B0604030504040204" pitchFamily="34" charset="0"/>
                <a:ea typeface="Verdana" panose="020B0604030504040204" pitchFamily="34" charset="0"/>
                <a:cs typeface="Verdana" panose="020B0604030504040204" pitchFamily="34" charset="0"/>
              </a:rPr>
              <a:t>VOORBEELD </a:t>
            </a:r>
            <a:r>
              <a:rPr lang="nl-NL" b="1" dirty="0" smtClean="0">
                <a:latin typeface="Verdana" panose="020B0604030504040204" pitchFamily="34" charset="0"/>
                <a:ea typeface="Verdana" panose="020B0604030504040204" pitchFamily="34" charset="0"/>
                <a:cs typeface="Verdana" panose="020B0604030504040204" pitchFamily="34" charset="0"/>
              </a:rPr>
              <a:t>2</a:t>
            </a:r>
            <a:endParaRPr lang="nl-NL" b="1" baseline="30000" dirty="0">
              <a:latin typeface="Verdana" panose="020B0604030504040204" pitchFamily="34" charset="0"/>
              <a:ea typeface="Verdana" panose="020B0604030504040204" pitchFamily="34" charset="0"/>
              <a:cs typeface="Verdana" panose="020B0604030504040204" pitchFamily="34" charset="0"/>
            </a:endParaRPr>
          </a:p>
          <a:p>
            <a:r>
              <a:rPr lang="nl-NL" b="1" baseline="30000" dirty="0" smtClean="0">
                <a:latin typeface="Verdana" panose="020B0604030504040204" pitchFamily="34" charset="0"/>
                <a:ea typeface="Verdana" panose="020B0604030504040204" pitchFamily="34" charset="0"/>
                <a:cs typeface="Verdana" panose="020B0604030504040204" pitchFamily="34" charset="0"/>
              </a:rPr>
              <a:t>22</a:t>
            </a:r>
            <a:r>
              <a:rPr lang="nl-NL" b="1" dirty="0">
                <a:latin typeface="Verdana" panose="020B0604030504040204" pitchFamily="34" charset="0"/>
                <a:ea typeface="Verdana" panose="020B0604030504040204" pitchFamily="34" charset="0"/>
                <a:cs typeface="Verdana" panose="020B0604030504040204" pitchFamily="34" charset="0"/>
              </a:rPr>
              <a:t> En niemand doet jonge wijn in oude zakken; anders zal de wijn de zakken doen barsten en de wijn gaat verloren met de zakken. [Maar jonge wijn doet men in nieuwe zakken.]</a:t>
            </a:r>
            <a:endParaRPr lang="nl-NL"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27384"/>
            <a:ext cx="9212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jdelijke aanduiding voor inhoud 2"/>
          <p:cNvSpPr txBox="1">
            <a:spLocks/>
          </p:cNvSpPr>
          <p:nvPr/>
        </p:nvSpPr>
        <p:spPr>
          <a:xfrm>
            <a:off x="251520" y="3897200"/>
            <a:ext cx="4248000" cy="1332000"/>
          </a:xfrm>
          <a:prstGeom prst="rect">
            <a:avLst/>
          </a:prstGeom>
          <a:solidFill>
            <a:srgbClr val="C0B98E"/>
          </a:solidFill>
          <a:scene3d>
            <a:camera prst="orthographicFront"/>
            <a:lightRig rig="threePt" dir="t"/>
          </a:scene3d>
          <a:sp3d>
            <a:bevelT prst="angle"/>
          </a:sp3d>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1800" b="1" dirty="0" smtClean="0">
                <a:latin typeface="Verdana" panose="020B0604030504040204" pitchFamily="34" charset="0"/>
                <a:ea typeface="Verdana" panose="020B0604030504040204" pitchFamily="34" charset="0"/>
                <a:cs typeface="Verdana" panose="020B0604030504040204" pitchFamily="34" charset="0"/>
              </a:rPr>
              <a:t>Oud: het Jodendom, Oude Testament, De Wet?</a:t>
            </a:r>
          </a:p>
          <a:p>
            <a:pPr marL="0" indent="0">
              <a:buFont typeface="Arial" panose="020B0604020202020204" pitchFamily="34" charset="0"/>
              <a:buNone/>
            </a:pPr>
            <a:r>
              <a:rPr lang="nl-NL" sz="1800" b="1" dirty="0" smtClean="0">
                <a:latin typeface="Verdana" panose="020B0604030504040204" pitchFamily="34" charset="0"/>
                <a:ea typeface="Verdana" panose="020B0604030504040204" pitchFamily="34" charset="0"/>
                <a:cs typeface="Verdana" panose="020B0604030504040204" pitchFamily="34" charset="0"/>
              </a:rPr>
              <a:t>Nieuw: Christendom, Nieuwe Testament, Genade?</a:t>
            </a:r>
          </a:p>
        </p:txBody>
      </p:sp>
      <p:sp>
        <p:nvSpPr>
          <p:cNvPr id="9" name="Tijdelijke aanduiding voor inhoud 2"/>
          <p:cNvSpPr txBox="1">
            <a:spLocks/>
          </p:cNvSpPr>
          <p:nvPr/>
        </p:nvSpPr>
        <p:spPr>
          <a:xfrm>
            <a:off x="4716488" y="3501008"/>
            <a:ext cx="4248000" cy="2124000"/>
          </a:xfrm>
          <a:prstGeom prst="rect">
            <a:avLst/>
          </a:prstGeom>
          <a:solidFill>
            <a:srgbClr val="C00000"/>
          </a:solidFill>
          <a:scene3d>
            <a:camera prst="orthographicFront"/>
            <a:lightRig rig="threePt" dir="t"/>
          </a:scene3d>
          <a:sp3d>
            <a:bevelT prst="angle"/>
          </a:sp3d>
        </p:spPr>
        <p:txBody>
          <a:bodyPr lIns="288000" tIns="288000" rIns="288000" bIns="28800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Er bestond nog geen Christendom, geen kerk, geen nieuwe religie, de kerkvaders waren nog niet eens geboren</a:t>
            </a:r>
          </a:p>
        </p:txBody>
      </p:sp>
    </p:spTree>
    <p:extLst>
      <p:ext uri="{BB962C8B-B14F-4D97-AF65-F5344CB8AC3E}">
        <p14:creationId xmlns:p14="http://schemas.microsoft.com/office/powerpoint/2010/main" val="132822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7"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16496" y="764704"/>
            <a:ext cx="8820000" cy="2304000"/>
          </a:xfrm>
          <a:solidFill>
            <a:srgbClr val="C0B98E"/>
          </a:solidFill>
          <a:scene3d>
            <a:camera prst="orthographicFront"/>
            <a:lightRig rig="threePt" dir="t"/>
          </a:scene3d>
          <a:sp3d>
            <a:bevelT prst="angle"/>
          </a:sp3d>
        </p:spPr>
        <p:txBody>
          <a:bodyPr/>
          <a:lstStyle/>
          <a:p>
            <a:pPr marL="0" indent="0">
              <a:buNone/>
            </a:pPr>
            <a:r>
              <a:rPr lang="nl-NL" sz="1800" baseline="30000" dirty="0">
                <a:latin typeface="Verdana" panose="020B0604030504040204" pitchFamily="34" charset="0"/>
                <a:ea typeface="Verdana" panose="020B0604030504040204" pitchFamily="34" charset="0"/>
                <a:cs typeface="Verdana" panose="020B0604030504040204" pitchFamily="34" charset="0"/>
              </a:rPr>
              <a:t>18</a:t>
            </a:r>
            <a:r>
              <a:rPr lang="nl-NL" sz="1800" dirty="0">
                <a:latin typeface="Verdana" panose="020B0604030504040204" pitchFamily="34" charset="0"/>
                <a:ea typeface="Verdana" panose="020B0604030504040204" pitchFamily="34" charset="0"/>
                <a:cs typeface="Verdana" panose="020B0604030504040204" pitchFamily="34" charset="0"/>
              </a:rPr>
              <a:t> En de discipelen van Johannes en de Farizeeën hielden hun vasten. En zij kwamen en zeiden tot Hem: Waarom vasten de discipelen van Johannes en de discipelen van de Farizeeën </a:t>
            </a:r>
            <a:r>
              <a:rPr lang="nl-NL" sz="1800" dirty="0" err="1">
                <a:latin typeface="Verdana" panose="020B0604030504040204" pitchFamily="34" charset="0"/>
                <a:ea typeface="Verdana" panose="020B0604030504040204" pitchFamily="34" charset="0"/>
                <a:cs typeface="Verdana" panose="020B0604030504040204" pitchFamily="34" charset="0"/>
              </a:rPr>
              <a:t>wèl</a:t>
            </a:r>
            <a:r>
              <a:rPr lang="nl-NL" sz="1800" dirty="0">
                <a:latin typeface="Verdana" panose="020B0604030504040204" pitchFamily="34" charset="0"/>
                <a:ea typeface="Verdana" panose="020B0604030504040204" pitchFamily="34" charset="0"/>
                <a:cs typeface="Verdana" panose="020B0604030504040204" pitchFamily="34" charset="0"/>
              </a:rPr>
              <a:t>, maar uw discipelen niet? </a:t>
            </a:r>
            <a:r>
              <a:rPr lang="nl-NL" sz="1800" baseline="30000" dirty="0">
                <a:latin typeface="Verdana" panose="020B0604030504040204" pitchFamily="34" charset="0"/>
                <a:ea typeface="Verdana" panose="020B0604030504040204" pitchFamily="34" charset="0"/>
                <a:cs typeface="Verdana" panose="020B0604030504040204" pitchFamily="34" charset="0"/>
              </a:rPr>
              <a:t>19</a:t>
            </a:r>
            <a:r>
              <a:rPr lang="nl-NL" sz="1800" dirty="0">
                <a:latin typeface="Verdana" panose="020B0604030504040204" pitchFamily="34" charset="0"/>
                <a:ea typeface="Verdana" panose="020B0604030504040204" pitchFamily="34" charset="0"/>
                <a:cs typeface="Verdana" panose="020B0604030504040204" pitchFamily="34" charset="0"/>
              </a:rPr>
              <a:t> En Jezus </a:t>
            </a:r>
            <a:r>
              <a:rPr lang="nl-NL" sz="1800" dirty="0" err="1">
                <a:latin typeface="Verdana" panose="020B0604030504040204" pitchFamily="34" charset="0"/>
                <a:ea typeface="Verdana" panose="020B0604030504040204" pitchFamily="34" charset="0"/>
                <a:cs typeface="Verdana" panose="020B0604030504040204" pitchFamily="34" charset="0"/>
              </a:rPr>
              <a:t>zeide</a:t>
            </a:r>
            <a:r>
              <a:rPr lang="nl-NL" sz="1800" dirty="0">
                <a:latin typeface="Verdana" panose="020B0604030504040204" pitchFamily="34" charset="0"/>
                <a:ea typeface="Verdana" panose="020B0604030504040204" pitchFamily="34" charset="0"/>
                <a:cs typeface="Verdana" panose="020B0604030504040204" pitchFamily="34" charset="0"/>
              </a:rPr>
              <a:t> tot hen: Kunnen bruiloftsgasten dan vasten, terwijl de bruidegom bij hen is? Zolang zij de bruidegom bij zich hebben, kunnen zij niet vasten. </a:t>
            </a:r>
            <a:r>
              <a:rPr lang="nl-NL" sz="1800" baseline="30000" dirty="0">
                <a:latin typeface="Verdana" panose="020B0604030504040204" pitchFamily="34" charset="0"/>
                <a:ea typeface="Verdana" panose="020B0604030504040204" pitchFamily="34" charset="0"/>
                <a:cs typeface="Verdana" panose="020B0604030504040204" pitchFamily="34" charset="0"/>
              </a:rPr>
              <a:t>20</a:t>
            </a:r>
            <a:r>
              <a:rPr lang="nl-NL" sz="1800" dirty="0">
                <a:latin typeface="Verdana" panose="020B0604030504040204" pitchFamily="34" charset="0"/>
                <a:ea typeface="Verdana" panose="020B0604030504040204" pitchFamily="34" charset="0"/>
                <a:cs typeface="Verdana" panose="020B0604030504040204" pitchFamily="34" charset="0"/>
              </a:rPr>
              <a:t> Er zullen echter dagen komen, dat de bruidegom van hen weggenomen is en dan zullen zij vasten, te dien dage</a:t>
            </a:r>
            <a:r>
              <a:rPr lang="nl-NL" sz="1800" dirty="0" smtClean="0">
                <a:latin typeface="Verdana" panose="020B0604030504040204" pitchFamily="34" charset="0"/>
                <a:ea typeface="Verdana" panose="020B0604030504040204" pitchFamily="34" charset="0"/>
                <a:cs typeface="Verdana" panose="020B0604030504040204" pitchFamily="34" charset="0"/>
              </a:rPr>
              <a:t>.</a:t>
            </a:r>
            <a:endParaRPr lang="nl-NL" sz="1800" dirty="0">
              <a:latin typeface="Verdana" panose="020B0604030504040204" pitchFamily="34" charset="0"/>
              <a:ea typeface="Verdana" panose="020B0604030504040204" pitchFamily="34" charset="0"/>
              <a:cs typeface="Verdana" panose="020B0604030504040204" pitchFamily="34" charset="0"/>
            </a:endParaRP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27384"/>
            <a:ext cx="9212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jdelijke aanduiding voor inhoud 2"/>
          <p:cNvSpPr txBox="1">
            <a:spLocks/>
          </p:cNvSpPr>
          <p:nvPr/>
        </p:nvSpPr>
        <p:spPr>
          <a:xfrm>
            <a:off x="177552" y="4293096"/>
            <a:ext cx="8820000" cy="1692000"/>
          </a:xfrm>
          <a:prstGeom prst="rect">
            <a:avLst/>
          </a:prstGeom>
          <a:solidFill>
            <a:srgbClr val="C0B98E"/>
          </a:solidFill>
          <a:scene3d>
            <a:camera prst="orthographicFront"/>
            <a:lightRig rig="threePt" dir="t"/>
          </a:scene3d>
          <a:sp3d>
            <a:bevelT prst="angle"/>
          </a:sp3d>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1800" baseline="30000" dirty="0" smtClean="0">
                <a:latin typeface="Verdana" panose="020B0604030504040204" pitchFamily="34" charset="0"/>
                <a:ea typeface="Verdana" panose="020B0604030504040204" pitchFamily="34" charset="0"/>
                <a:cs typeface="Verdana" panose="020B0604030504040204" pitchFamily="34" charset="0"/>
              </a:rPr>
              <a:t>21</a:t>
            </a:r>
            <a:r>
              <a:rPr lang="nl-NL" sz="1800" dirty="0" smtClean="0">
                <a:latin typeface="Verdana" panose="020B0604030504040204" pitchFamily="34" charset="0"/>
                <a:ea typeface="Verdana" panose="020B0604030504040204" pitchFamily="34" charset="0"/>
                <a:cs typeface="Verdana" panose="020B0604030504040204" pitchFamily="34" charset="0"/>
              </a:rPr>
              <a:t> Niemand naait een niet-gekrompen lap op een oud kledingstuk, anders scheurt de ingezette lap er iets af – het nieuwe van het oude – en de scheur wordt erger. </a:t>
            </a:r>
            <a:r>
              <a:rPr lang="nl-NL" sz="1800" baseline="30000" dirty="0" smtClean="0">
                <a:latin typeface="Verdana" panose="020B0604030504040204" pitchFamily="34" charset="0"/>
                <a:ea typeface="Verdana" panose="020B0604030504040204" pitchFamily="34" charset="0"/>
                <a:cs typeface="Verdana" panose="020B0604030504040204" pitchFamily="34" charset="0"/>
              </a:rPr>
              <a:t>22</a:t>
            </a:r>
            <a:r>
              <a:rPr lang="nl-NL" sz="1800" dirty="0" smtClean="0">
                <a:latin typeface="Verdana" panose="020B0604030504040204" pitchFamily="34" charset="0"/>
                <a:ea typeface="Verdana" panose="020B0604030504040204" pitchFamily="34" charset="0"/>
                <a:cs typeface="Verdana" panose="020B0604030504040204" pitchFamily="34" charset="0"/>
              </a:rPr>
              <a:t> En niemand doet jonge wijn in oude zakken; anders zal de wijn de zakken doen barsten en de wijn gaat verloren met de zakken. [Maar jonge wijn doet men in nieuwe zakken.]</a:t>
            </a:r>
            <a:endParaRPr lang="nl-NL" sz="1800" dirty="0"/>
          </a:p>
        </p:txBody>
      </p:sp>
      <p:sp>
        <p:nvSpPr>
          <p:cNvPr id="6" name="Tijdelijke aanduiding voor inhoud 2"/>
          <p:cNvSpPr txBox="1">
            <a:spLocks/>
          </p:cNvSpPr>
          <p:nvPr/>
        </p:nvSpPr>
        <p:spPr>
          <a:xfrm>
            <a:off x="251520" y="3212976"/>
            <a:ext cx="5760000" cy="936000"/>
          </a:xfrm>
          <a:prstGeom prst="rect">
            <a:avLst/>
          </a:prstGeom>
          <a:solidFill>
            <a:srgbClr val="C0B98E"/>
          </a:solidFill>
          <a:scene3d>
            <a:camera prst="orthographicFront"/>
            <a:lightRig rig="threePt" dir="t"/>
          </a:scene3d>
          <a:sp3d>
            <a:bevelT prst="angle"/>
          </a:sp3d>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nl-NL" sz="1800" b="1" dirty="0" smtClean="0">
                <a:latin typeface="Verdana" panose="020B0604030504040204" pitchFamily="34" charset="0"/>
                <a:ea typeface="Verdana" panose="020B0604030504040204" pitchFamily="34" charset="0"/>
                <a:cs typeface="Verdana" panose="020B0604030504040204" pitchFamily="34" charset="0"/>
              </a:rPr>
              <a:t>WAAROM DEZE 2 GELIJKENISSEN </a:t>
            </a:r>
          </a:p>
          <a:p>
            <a:pPr marL="0" indent="0" algn="ctr">
              <a:buFont typeface="Arial" panose="020B0604020202020204" pitchFamily="34" charset="0"/>
              <a:buNone/>
            </a:pPr>
            <a:r>
              <a:rPr lang="nl-NL" sz="1800" b="1" dirty="0" smtClean="0">
                <a:latin typeface="Verdana" panose="020B0604030504040204" pitchFamily="34" charset="0"/>
                <a:ea typeface="Verdana" panose="020B0604030504040204" pitchFamily="34" charset="0"/>
                <a:cs typeface="Verdana" panose="020B0604030504040204" pitchFamily="34" charset="0"/>
              </a:rPr>
              <a:t>NA DE VRAAG OVER HET VASTEN?</a:t>
            </a:r>
            <a:endParaRPr lang="nl-NL" sz="18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PIJL-OMLAAG 1"/>
          <p:cNvSpPr/>
          <p:nvPr/>
        </p:nvSpPr>
        <p:spPr>
          <a:xfrm>
            <a:off x="6084504" y="3140968"/>
            <a:ext cx="3024000" cy="1080120"/>
          </a:xfrm>
          <a:prstGeom prst="downArrow">
            <a:avLst>
              <a:gd name="adj1" fmla="val 50000"/>
              <a:gd name="adj2" fmla="val 48915"/>
            </a:avLst>
          </a:pr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latin typeface="Verdana" panose="020B0604030504040204" pitchFamily="34" charset="0"/>
                <a:ea typeface="Verdana" panose="020B0604030504040204" pitchFamily="34" charset="0"/>
                <a:cs typeface="Verdana" panose="020B0604030504040204" pitchFamily="34" charset="0"/>
              </a:rPr>
              <a:t>Wat is het verband?</a:t>
            </a:r>
            <a:endParaRPr lang="nl-NL"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6620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6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600" fill="hold"/>
                                        <p:tgtEl>
                                          <p:spTgt spid="3">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1100"/>
                            </p:stCondLst>
                            <p:childTnLst>
                              <p:par>
                                <p:cTn id="25" presetID="2" presetClass="entr" presetSubtype="1"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6" grpId="0" animBg="1"/>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27384"/>
            <a:ext cx="9212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993775"/>
            <a:ext cx="8358187"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16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4033"/>
                                        </p:tgtEl>
                                        <p:attrNameLst>
                                          <p:attrName>style.visibility</p:attrName>
                                        </p:attrNameLst>
                                      </p:cBhvr>
                                      <p:to>
                                        <p:strVal val="visible"/>
                                      </p:to>
                                    </p:set>
                                    <p:anim calcmode="lin" valueType="num">
                                      <p:cBhvr additive="base">
                                        <p:cTn id="7" dur="500" fill="hold"/>
                                        <p:tgtEl>
                                          <p:spTgt spid="44033"/>
                                        </p:tgtEl>
                                        <p:attrNameLst>
                                          <p:attrName>ppt_x</p:attrName>
                                        </p:attrNameLst>
                                      </p:cBhvr>
                                      <p:tavLst>
                                        <p:tav tm="0">
                                          <p:val>
                                            <p:strVal val="#ppt_x"/>
                                          </p:val>
                                        </p:tav>
                                        <p:tav tm="100000">
                                          <p:val>
                                            <p:strVal val="#ppt_x"/>
                                          </p:val>
                                        </p:tav>
                                      </p:tavLst>
                                    </p:anim>
                                    <p:anim calcmode="lin" valueType="num">
                                      <p:cBhvr additive="base">
                                        <p:cTn id="8" dur="500" fill="hold"/>
                                        <p:tgtEl>
                                          <p:spTgt spid="440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79512" y="764704"/>
            <a:ext cx="8856000" cy="1080000"/>
          </a:xfrm>
          <a:solidFill>
            <a:schemeClr val="accent1">
              <a:lumMod val="75000"/>
            </a:schemeClr>
          </a:solidFill>
          <a:scene3d>
            <a:camera prst="orthographicFront"/>
            <a:lightRig rig="threePt" dir="t"/>
          </a:scene3d>
          <a:sp3d>
            <a:bevelT prst="angle"/>
          </a:sp3d>
        </p:spPr>
        <p:txBody>
          <a:bodyPr/>
          <a:lstStyle/>
          <a:p>
            <a:pPr marL="0" indent="0">
              <a:buNone/>
            </a:pPr>
            <a:r>
              <a:rPr lang="nl-NL"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Het nieuwe kledingstuk: de niet onderwezen mens</a:t>
            </a:r>
          </a:p>
          <a:p>
            <a:pPr marL="0" indent="0">
              <a:buNone/>
            </a:pPr>
            <a:r>
              <a:rPr lang="nl-NL"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Het oude kledingstuk: de al onderwezen mens </a:t>
            </a:r>
          </a:p>
          <a:p>
            <a:pPr marL="0" indent="0">
              <a:buNone/>
            </a:pPr>
            <a:r>
              <a:rPr lang="nl-NL"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lap: onderwijs </a:t>
            </a:r>
          </a:p>
          <a:p>
            <a:pPr marL="0" indent="0">
              <a:buNone/>
            </a:pPr>
            <a:endParaRPr lang="nl-NL" sz="1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27384"/>
            <a:ext cx="9212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2" name="Picture 4" descr="Afbeeldingsresultaat voor old garment new patch">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1639"/>
          <a:stretch/>
        </p:blipFill>
        <p:spPr bwMode="auto">
          <a:xfrm>
            <a:off x="179512" y="1914871"/>
            <a:ext cx="5943600" cy="3501191"/>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6" name="Tijdelijke aanduiding voor inhoud 2"/>
          <p:cNvSpPr txBox="1">
            <a:spLocks/>
          </p:cNvSpPr>
          <p:nvPr/>
        </p:nvSpPr>
        <p:spPr>
          <a:xfrm>
            <a:off x="6300624" y="1915162"/>
            <a:ext cx="2700000" cy="3492000"/>
          </a:xfrm>
          <a:prstGeom prst="rect">
            <a:avLst/>
          </a:prstGeom>
          <a:solidFill>
            <a:schemeClr val="accent1">
              <a:lumMod val="20000"/>
              <a:lumOff val="80000"/>
            </a:schemeClr>
          </a:solidFill>
          <a:scene3d>
            <a:camera prst="orthographicFront"/>
            <a:lightRig rig="threePt" dir="t"/>
          </a:scene3d>
          <a:sp3d>
            <a:bevelT prst="angle"/>
          </a:sp3d>
        </p:spPr>
        <p:txBody>
          <a:bodyPr lIns="180000" tIns="180000" rIns="180000" bIns="18000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1800" baseline="30000" dirty="0" smtClean="0">
                <a:latin typeface="Verdana" panose="020B0604030504040204" pitchFamily="34" charset="0"/>
                <a:ea typeface="Verdana" panose="020B0604030504040204" pitchFamily="34" charset="0"/>
                <a:cs typeface="Verdana" panose="020B0604030504040204" pitchFamily="34" charset="0"/>
              </a:rPr>
              <a:t>21</a:t>
            </a:r>
            <a:r>
              <a:rPr lang="nl-NL" sz="1800" dirty="0" smtClean="0">
                <a:latin typeface="Verdana" panose="020B0604030504040204" pitchFamily="34" charset="0"/>
                <a:ea typeface="Verdana" panose="020B0604030504040204" pitchFamily="34" charset="0"/>
                <a:cs typeface="Verdana" panose="020B0604030504040204" pitchFamily="34" charset="0"/>
              </a:rPr>
              <a:t> Niemand naait een niet-gekrompen lap op een oud kledingstuk, anders scheurt de ingezette lap er iets af – het nieuwe van het oude – en de scheur wordt erger. </a:t>
            </a:r>
            <a:endParaRPr lang="nl-NL" sz="1800" dirty="0"/>
          </a:p>
        </p:txBody>
      </p:sp>
      <p:sp>
        <p:nvSpPr>
          <p:cNvPr id="7" name="Tijdelijke aanduiding voor inhoud 2"/>
          <p:cNvSpPr txBox="1">
            <a:spLocks/>
          </p:cNvSpPr>
          <p:nvPr/>
        </p:nvSpPr>
        <p:spPr>
          <a:xfrm>
            <a:off x="179512" y="5517352"/>
            <a:ext cx="8856000" cy="468000"/>
          </a:xfrm>
          <a:prstGeom prst="rect">
            <a:avLst/>
          </a:prstGeom>
          <a:solidFill>
            <a:schemeClr val="accent1">
              <a:lumMod val="50000"/>
            </a:schemeClr>
          </a:solidFill>
          <a:scene3d>
            <a:camera prst="orthographicFront"/>
            <a:lightRig rig="threePt" dir="t"/>
          </a:scene3d>
          <a:sp3d>
            <a:bevelT prst="angle"/>
          </a:sp3d>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 geeft een gevorderde student geen les die bedoelt is voor een beginner.</a:t>
            </a:r>
          </a:p>
          <a:p>
            <a:pPr marL="0" indent="0">
              <a:buFont typeface="Arial" panose="020B0604020202020204" pitchFamily="34" charset="0"/>
              <a:buNone/>
            </a:pPr>
            <a:endParaRPr lang="nl-NL" sz="1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7401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27384"/>
            <a:ext cx="9212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inhoud 2"/>
          <p:cNvSpPr txBox="1">
            <a:spLocks/>
          </p:cNvSpPr>
          <p:nvPr/>
        </p:nvSpPr>
        <p:spPr>
          <a:xfrm>
            <a:off x="4788024" y="2312481"/>
            <a:ext cx="4248000" cy="3060000"/>
          </a:xfrm>
          <a:prstGeom prst="rect">
            <a:avLst/>
          </a:prstGeom>
          <a:solidFill>
            <a:srgbClr val="D1CBAF"/>
          </a:solidFill>
          <a:scene3d>
            <a:camera prst="orthographicFront"/>
            <a:lightRig rig="threePt" dir="t"/>
          </a:scene3d>
          <a:sp3d>
            <a:bevelT prst="angle"/>
          </a:sp3d>
        </p:spPr>
        <p:txBody>
          <a:bodyPr lIns="180000" tIns="36000" rIns="180000" bIns="18000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1600" dirty="0">
                <a:latin typeface="Verdana" panose="020B0604030504040204" pitchFamily="34" charset="0"/>
                <a:ea typeface="Verdana" panose="020B0604030504040204" pitchFamily="34" charset="0"/>
                <a:cs typeface="Verdana" panose="020B0604030504040204" pitchFamily="34" charset="0"/>
              </a:rPr>
              <a:t>En niemand doet jonge wijn in oude zakken; anders zal de wijn de zakken doen barsten en de wijn gaat verloren met de zakken. [Maar jonge wijn doet men in nieuwe zakken.]</a:t>
            </a:r>
            <a:endParaRPr lang="nl-NL" sz="1600" dirty="0"/>
          </a:p>
        </p:txBody>
      </p:sp>
      <p:sp>
        <p:nvSpPr>
          <p:cNvPr id="8" name="Tijdelijke aanduiding voor inhoud 2"/>
          <p:cNvSpPr txBox="1">
            <a:spLocks/>
          </p:cNvSpPr>
          <p:nvPr/>
        </p:nvSpPr>
        <p:spPr>
          <a:xfrm>
            <a:off x="179512" y="764704"/>
            <a:ext cx="8856000" cy="1476000"/>
          </a:xfrm>
          <a:prstGeom prst="rect">
            <a:avLst/>
          </a:prstGeom>
          <a:solidFill>
            <a:srgbClr val="6D653F"/>
          </a:solidFill>
          <a:scene3d>
            <a:camera prst="orthographicFront"/>
            <a:lightRig rig="threePt" dir="t"/>
          </a:scene3d>
          <a:sp3d>
            <a:bevelT prst="angle"/>
          </a:sp3d>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nieuwe wijnzak:  de niet onderwezen mens</a:t>
            </a:r>
          </a:p>
          <a:p>
            <a:pPr marL="0" indent="0">
              <a:buFont typeface="Arial" panose="020B0604020202020204" pitchFamily="34" charset="0"/>
              <a:buNone/>
            </a:pPr>
            <a:r>
              <a:rPr lang="nl-NL"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Het oude wijnzak: de al onderwezen mens </a:t>
            </a:r>
          </a:p>
          <a:p>
            <a:pPr marL="0" indent="0">
              <a:buFont typeface="Arial" panose="020B0604020202020204" pitchFamily="34" charset="0"/>
              <a:buNone/>
            </a:pPr>
            <a:r>
              <a:rPr lang="nl-NL"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nieuwe wijn: nieuw onderwijs</a:t>
            </a:r>
          </a:p>
          <a:p>
            <a:pPr marL="0" indent="0">
              <a:buFont typeface="Arial" panose="020B0604020202020204" pitchFamily="34" charset="0"/>
              <a:buNone/>
            </a:pPr>
            <a:r>
              <a:rPr lang="nl-NL"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oude wijn: voorgaand onderwijs </a:t>
            </a:r>
          </a:p>
          <a:p>
            <a:pPr marL="0" indent="0">
              <a:buFont typeface="Arial" panose="020B0604020202020204" pitchFamily="34" charset="0"/>
              <a:buNone/>
            </a:pPr>
            <a:endParaRPr lang="nl-NL" sz="1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Picture 4" descr="Afbeeldingsresultaat voor goatski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958" y="2349216"/>
            <a:ext cx="4542681" cy="3024000"/>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10" name="Tijdelijke aanduiding voor inhoud 2"/>
          <p:cNvSpPr txBox="1">
            <a:spLocks/>
          </p:cNvSpPr>
          <p:nvPr/>
        </p:nvSpPr>
        <p:spPr>
          <a:xfrm>
            <a:off x="179512" y="5445312"/>
            <a:ext cx="8856000" cy="540000"/>
          </a:xfrm>
          <a:prstGeom prst="rect">
            <a:avLst/>
          </a:prstGeom>
          <a:solidFill>
            <a:srgbClr val="6D653F"/>
          </a:solidFill>
          <a:scene3d>
            <a:camera prst="orthographicFront"/>
            <a:lightRig rig="threePt" dir="t"/>
          </a:scene3d>
          <a:sp3d>
            <a:bevelT prst="angle"/>
          </a:sp3d>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 geeft beginnersonderwijs (Jonge wijn) aan beginners (nieuwe zakken) </a:t>
            </a:r>
          </a:p>
          <a:p>
            <a:pPr marL="0" indent="0">
              <a:buFont typeface="Arial" panose="020B0604020202020204" pitchFamily="34" charset="0"/>
              <a:buNone/>
            </a:pPr>
            <a:endParaRPr lang="nl-NL" sz="1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074" name="Picture 2" descr="Afbeeldingsresultaat voor kennis gieten">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8312" b="13762"/>
          <a:stretch/>
        </p:blipFill>
        <p:spPr bwMode="auto">
          <a:xfrm>
            <a:off x="5292440" y="3573016"/>
            <a:ext cx="3240000" cy="1681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6590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16496" y="764704"/>
            <a:ext cx="8820000" cy="2304000"/>
          </a:xfrm>
          <a:solidFill>
            <a:srgbClr val="C0B98E"/>
          </a:solidFill>
          <a:scene3d>
            <a:camera prst="orthographicFront"/>
            <a:lightRig rig="threePt" dir="t"/>
          </a:scene3d>
          <a:sp3d>
            <a:bevelT prst="angle"/>
          </a:sp3d>
        </p:spPr>
        <p:txBody>
          <a:bodyPr/>
          <a:lstStyle/>
          <a:p>
            <a:pPr marL="0" indent="0">
              <a:buNone/>
            </a:pPr>
            <a:r>
              <a:rPr lang="nl-NL" sz="1800" baseline="30000" dirty="0">
                <a:latin typeface="Verdana" panose="020B0604030504040204" pitchFamily="34" charset="0"/>
                <a:ea typeface="Verdana" panose="020B0604030504040204" pitchFamily="34" charset="0"/>
                <a:cs typeface="Verdana" panose="020B0604030504040204" pitchFamily="34" charset="0"/>
              </a:rPr>
              <a:t>18</a:t>
            </a:r>
            <a:r>
              <a:rPr lang="nl-NL" sz="1800" dirty="0">
                <a:latin typeface="Verdana" panose="020B0604030504040204" pitchFamily="34" charset="0"/>
                <a:ea typeface="Verdana" panose="020B0604030504040204" pitchFamily="34" charset="0"/>
                <a:cs typeface="Verdana" panose="020B0604030504040204" pitchFamily="34" charset="0"/>
              </a:rPr>
              <a:t> En de discipelen van Johannes en de Farizeeën hielden hun vasten. En zij kwamen en zeiden tot Hem: Waarom vasten de discipelen van Johannes en de discipelen van de Farizeeën </a:t>
            </a:r>
            <a:r>
              <a:rPr lang="nl-NL" sz="1800" dirty="0" err="1">
                <a:latin typeface="Verdana" panose="020B0604030504040204" pitchFamily="34" charset="0"/>
                <a:ea typeface="Verdana" panose="020B0604030504040204" pitchFamily="34" charset="0"/>
                <a:cs typeface="Verdana" panose="020B0604030504040204" pitchFamily="34" charset="0"/>
              </a:rPr>
              <a:t>wèl</a:t>
            </a:r>
            <a:r>
              <a:rPr lang="nl-NL" sz="1800" dirty="0">
                <a:latin typeface="Verdana" panose="020B0604030504040204" pitchFamily="34" charset="0"/>
                <a:ea typeface="Verdana" panose="020B0604030504040204" pitchFamily="34" charset="0"/>
                <a:cs typeface="Verdana" panose="020B0604030504040204" pitchFamily="34" charset="0"/>
              </a:rPr>
              <a:t>, maar uw discipelen niet? </a:t>
            </a:r>
            <a:r>
              <a:rPr lang="nl-NL" sz="1800" baseline="30000" dirty="0">
                <a:latin typeface="Verdana" panose="020B0604030504040204" pitchFamily="34" charset="0"/>
                <a:ea typeface="Verdana" panose="020B0604030504040204" pitchFamily="34" charset="0"/>
                <a:cs typeface="Verdana" panose="020B0604030504040204" pitchFamily="34" charset="0"/>
              </a:rPr>
              <a:t>19</a:t>
            </a:r>
            <a:r>
              <a:rPr lang="nl-NL" sz="1800" dirty="0">
                <a:latin typeface="Verdana" panose="020B0604030504040204" pitchFamily="34" charset="0"/>
                <a:ea typeface="Verdana" panose="020B0604030504040204" pitchFamily="34" charset="0"/>
                <a:cs typeface="Verdana" panose="020B0604030504040204" pitchFamily="34" charset="0"/>
              </a:rPr>
              <a:t> En Jezus </a:t>
            </a:r>
            <a:r>
              <a:rPr lang="nl-NL" sz="1800" dirty="0" err="1">
                <a:latin typeface="Verdana" panose="020B0604030504040204" pitchFamily="34" charset="0"/>
                <a:ea typeface="Verdana" panose="020B0604030504040204" pitchFamily="34" charset="0"/>
                <a:cs typeface="Verdana" panose="020B0604030504040204" pitchFamily="34" charset="0"/>
              </a:rPr>
              <a:t>zeide</a:t>
            </a:r>
            <a:r>
              <a:rPr lang="nl-NL" sz="1800" dirty="0">
                <a:latin typeface="Verdana" panose="020B0604030504040204" pitchFamily="34" charset="0"/>
                <a:ea typeface="Verdana" panose="020B0604030504040204" pitchFamily="34" charset="0"/>
                <a:cs typeface="Verdana" panose="020B0604030504040204" pitchFamily="34" charset="0"/>
              </a:rPr>
              <a:t> tot hen: Kunnen bruiloftsgasten dan vasten, terwijl de bruidegom bij hen is? Zolang zij de bruidegom bij zich hebben, kunnen zij niet vasten. </a:t>
            </a:r>
            <a:r>
              <a:rPr lang="nl-NL" sz="1800" baseline="30000" dirty="0">
                <a:latin typeface="Verdana" panose="020B0604030504040204" pitchFamily="34" charset="0"/>
                <a:ea typeface="Verdana" panose="020B0604030504040204" pitchFamily="34" charset="0"/>
                <a:cs typeface="Verdana" panose="020B0604030504040204" pitchFamily="34" charset="0"/>
              </a:rPr>
              <a:t>20</a:t>
            </a:r>
            <a:r>
              <a:rPr lang="nl-NL" sz="1800" dirty="0">
                <a:latin typeface="Verdana" panose="020B0604030504040204" pitchFamily="34" charset="0"/>
                <a:ea typeface="Verdana" panose="020B0604030504040204" pitchFamily="34" charset="0"/>
                <a:cs typeface="Verdana" panose="020B0604030504040204" pitchFamily="34" charset="0"/>
              </a:rPr>
              <a:t> Er zullen echter dagen komen, dat de bruidegom van hen weggenomen is en dan zullen zij vasten, te dien dage</a:t>
            </a:r>
            <a:r>
              <a:rPr lang="nl-NL" sz="1800" dirty="0" smtClean="0">
                <a:latin typeface="Verdana" panose="020B0604030504040204" pitchFamily="34" charset="0"/>
                <a:ea typeface="Verdana" panose="020B0604030504040204" pitchFamily="34" charset="0"/>
                <a:cs typeface="Verdana" panose="020B0604030504040204" pitchFamily="34" charset="0"/>
              </a:rPr>
              <a:t>.</a:t>
            </a:r>
            <a:endParaRPr lang="nl-NL" sz="1800" dirty="0">
              <a:latin typeface="Verdana" panose="020B0604030504040204" pitchFamily="34" charset="0"/>
              <a:ea typeface="Verdana" panose="020B0604030504040204" pitchFamily="34" charset="0"/>
              <a:cs typeface="Verdana" panose="020B0604030504040204" pitchFamily="34" charset="0"/>
            </a:endParaRP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27384"/>
            <a:ext cx="9212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inhoud 2"/>
          <p:cNvSpPr txBox="1">
            <a:spLocks/>
          </p:cNvSpPr>
          <p:nvPr/>
        </p:nvSpPr>
        <p:spPr>
          <a:xfrm>
            <a:off x="251520" y="3212976"/>
            <a:ext cx="8784000" cy="936000"/>
          </a:xfrm>
          <a:prstGeom prst="rect">
            <a:avLst/>
          </a:prstGeom>
          <a:solidFill>
            <a:srgbClr val="C0B98E"/>
          </a:solidFill>
          <a:scene3d>
            <a:camera prst="orthographicFront"/>
            <a:lightRig rig="threePt" dir="t"/>
          </a:scene3d>
          <a:sp3d>
            <a:bevelT prst="angle"/>
          </a:sp3d>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nl-NL" sz="18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WAAROM DEZE 2 GELIJKENISSEN </a:t>
            </a:r>
          </a:p>
          <a:p>
            <a:pPr marL="0" indent="0" algn="ctr">
              <a:buFont typeface="Arial" panose="020B0604020202020204" pitchFamily="34" charset="0"/>
              <a:buNone/>
            </a:pPr>
            <a:r>
              <a:rPr lang="nl-NL" sz="18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NA DE VRAAG OVER HET VASTEN?</a:t>
            </a:r>
            <a:endParaRPr lang="nl-NL" sz="18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jdelijke aanduiding voor inhoud 2"/>
          <p:cNvSpPr txBox="1">
            <a:spLocks/>
          </p:cNvSpPr>
          <p:nvPr/>
        </p:nvSpPr>
        <p:spPr>
          <a:xfrm>
            <a:off x="216496" y="4221344"/>
            <a:ext cx="8820000" cy="1728000"/>
          </a:xfrm>
          <a:prstGeom prst="rect">
            <a:avLst/>
          </a:prstGeom>
          <a:solidFill>
            <a:srgbClr val="C0B98E"/>
          </a:solidFill>
          <a:scene3d>
            <a:camera prst="orthographicFront"/>
            <a:lightRig rig="threePt" dir="t"/>
          </a:scene3d>
          <a:sp3d>
            <a:bevelT prst="angle"/>
          </a:sp3d>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1800" dirty="0" smtClean="0">
                <a:latin typeface="Verdana" panose="020B0604030504040204" pitchFamily="34" charset="0"/>
                <a:ea typeface="Verdana" panose="020B0604030504040204" pitchFamily="34" charset="0"/>
                <a:cs typeface="Verdana" panose="020B0604030504040204" pitchFamily="34" charset="0"/>
              </a:rPr>
              <a:t>De pas geroepen discipelen ( vissers, tollenaars en zondaren) zijn als een schone lei, een schoon vel papier voor Jesjoea om op te schrijven. </a:t>
            </a:r>
            <a:endParaRPr lang="nl-NL"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6500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6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600" fill="hold"/>
                                        <p:tgtEl>
                                          <p:spTgt spid="3">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 calcmode="lin" valueType="num">
                                      <p:cBhvr additive="base">
                                        <p:cTn id="23" dur="600" fill="hold"/>
                                        <p:tgtEl>
                                          <p:spTgt spid="7">
                                            <p:bg/>
                                          </p:spTgt>
                                        </p:tgtEl>
                                        <p:attrNameLst>
                                          <p:attrName>ppt_x</p:attrName>
                                        </p:attrNameLst>
                                      </p:cBhvr>
                                      <p:tavLst>
                                        <p:tav tm="0">
                                          <p:val>
                                            <p:strVal val="#ppt_x"/>
                                          </p:val>
                                        </p:tav>
                                        <p:tav tm="100000">
                                          <p:val>
                                            <p:strVal val="#ppt_x"/>
                                          </p:val>
                                        </p:tav>
                                      </p:tavLst>
                                    </p:anim>
                                    <p:anim calcmode="lin" valueType="num">
                                      <p:cBhvr additive="base">
                                        <p:cTn id="24" dur="600" fill="hold"/>
                                        <p:tgtEl>
                                          <p:spTgt spid="7">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07504" y="116632"/>
            <a:ext cx="8928992" cy="4585871"/>
          </a:xfrm>
          <a:prstGeom prst="rect">
            <a:avLst/>
          </a:prstGeom>
          <a:solidFill>
            <a:schemeClr val="tx1"/>
          </a:solidFill>
        </p:spPr>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2</a:t>
            </a:r>
            <a:r>
              <a:rPr lang="nl-NL" b="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 En toen Hij weder te </a:t>
            </a:r>
            <a:r>
              <a:rPr lang="nl-NL" b="1"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 gekomen was, hoorde men na enige dagen, dat Hij thuis was.</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velen kwamen bijeen, zodat zelfs de ruimte bij de deur hen niet meer kon bevatten, en Hij sprak het woord tot hen.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zij kwamen en brachten een verlamde tot Hem, die door vier mannen gedragen werd.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daar zij deze niet tot Hem konden brengen vanwege de schare, namen zij de dakbedekking weg boven de plaats, waar Hij was, en na het dak opengebroken te hebben, lieten zij de matras neder, waarop de verlamde lag.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daar Jezus hun geloof zag,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tot de verlamde: Kind, uw zonden worden vergeven.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Nu waren daar enige van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gezeten en zij overlegden in hun harten: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Wat spreekt deze aldus? Hij lastert God. Wie kan zonden vergeven dan God alleen?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Jezus doorzag terstond in zijn geest, dat zij aldus in zichzelf overlegden, 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Waarom overlegt gij deze dingen in uw harten?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Wat is gemakkelijker, tot de verlamde te zeggen: Uw zonden worden vergeven, of te zeggen: Sta op en neem uw matras op en wandel?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Maar, opdat gij moogt weten, dat de Zoon des mensen macht heeft op aarde zonden te vergeven –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tot de verlamde: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u zeg Ik, sta op, neem uw matras op en ga naar uw huis.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hij stond op, nam terstond zijn matras op en ging voor aller oog naar buiten, zodat zij allen ontzet waren en God verheerlijkten, zeggende: Zo iets hebben wij nog nooit gezien!</a:t>
            </a:r>
          </a:p>
          <a:p>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Hij ging weder naar buiten, langs de zee, en de gehele schare kwam tot Hem en Hij leerde hen.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voorbijgaande zag Hij Levi, de zoon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Alfeüs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bij het tolhuis zitten, 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Volg Mij. En hij stond op en volgde Hem.</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het geschiedde, toen Hij aanlag in zijn huis, dat vele tollenaars en zondaars mede aanlagen met Jezus en zijn discipelen; want zij waren talrijk en zij volgden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toen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der Farizeeën Hem met de zondaars en tollenaars zagen eten, zeiden zij tot zijn discipelen: Waarom eet Hij met de tollenaars en zondaars?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Jezus hoorde het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Zij, die gezond zijn, hebben geen geneesheer nodig, maar zij, die ziek zijn. Ik ben niet gekomen om rechtvaardigen te roepen, maar zondaars.</a:t>
            </a:r>
          </a:p>
          <a:p>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de discipelen van Johannes en de Farizeeën hielden hun vasten. En zij kwamen en zeiden tot Hem: Waarom vasten de discipelen van Johannes en de discipelen van de Farizeeën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wèl</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maar uw discipelen niet?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Jezus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Kunnen bruiloftsgasten dan vasten, terwijl de bruidegom bij hen is? Zolang zij de bruidegom bij zich hebben, kunnen zij niet vasten.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Er zullen echter dagen komen, dat de bruidegom van hen weggenomen is en dan zullen zij vasten, te dien dage.</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Niemand naait een niet-gekrompen lap op een oud kledingstuk, anders scheurt de ingezette lap er iets af – het nieuwe van het oude – en de scheur wordt erger.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niemand doet jonge wijn in oude zakken; anders zal de wijn de zakken doen barsten en de wijn gaat verloren met de zakken. [Maar jonge wijn doet men in nieuwe zakken.]</a:t>
            </a:r>
          </a:p>
          <a:p>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het geschiedde, dat Hij op de sabbat door de korenvelden ging en zijn discipelen begonnen onder het gaan aren te plukken.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de Farizeeën zeiden tot Hem: Zie, waarom doen zij op de sabbat wat niet mag?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Hebt gij nooit gelezen wat David gedaan heeft, toen de nood drong en hij en die met hem waren, honger kregen?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[Hoe] hij onder het hogepriesterschap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Abjatar</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 huis Gods binnengegaan is en de toonbroden gegeten heeft, waarvan niemand mag eten dan de priesters, en hij ze ook aan degenen, die met hem waren, gegeven heeft?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De sabbat is gemaakt om de mens, en niet de mens om de sabbat.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Alzo is de Zoon des mensen heer ook over de sabbat</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endParaRPr lang="nl-NL" sz="8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400448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343" y="-27384"/>
            <a:ext cx="9144000" cy="6124754"/>
          </a:xfrm>
          <a:prstGeom prst="rect">
            <a:avLst/>
          </a:prstGeom>
          <a:solidFill>
            <a:schemeClr val="tx1"/>
          </a:solidFill>
        </p:spPr>
        <p:txBody>
          <a:bodyPr wrap="square">
            <a:spAutoFit/>
          </a:bodyPr>
          <a:lstStyle/>
          <a:p>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Marcus 2</a:t>
            </a:r>
            <a:r>
              <a:rPr lang="nl-NL" sz="800" baseline="30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toen Hij weder te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Kafarnaüm</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gekomen was, hoorde men na enige dagen, dat Hij thuis was.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velen kwamen bijeen, zodat zelfs de ruimte bij de deur hen niet meer kon bevatten, en Hij sprak het woord tot hen.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zij kwamen en brachten een verlamde tot Hem, die door vier mannen gedragen werd.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dasar</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zij deze niet tot Hem konden brengen vanwege de schare, namen zij de dakbedekking weg boven de plaats, waar Hij was, en na het dak opengebroken te hebben, lieten zij de matras neder, waarop de </a:t>
            </a:r>
            <a:r>
              <a:rPr lang="nl-NL" sz="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lverlamde</a:t>
            </a:r>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ag</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a:t>
            </a:r>
            <a:r>
              <a:rPr lang="nl-NL"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daar Jezus hun geloof zag,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Hij tot de verlamde: Kind, uw zonden worden vergeven.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6</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Nu waren daar enige van de </a:t>
            </a:r>
            <a:r>
              <a:rPr lang="nl-NL" sz="8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gezeten en zij overlegden in hun harten: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Wat spreekt deze aldus? Hij lastert God. Wie kan zonden vergeven dan God alleen?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Jezus doorzag terstond in zijn geest, dat zij aldus in zichzelf overlegden, en Hij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hen: Waarom overlegt gij deze dingen in uw harten?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Wat is gemakkelijker, tot de verlamde te zeggen: Uw zonden worden vergeven, of te zeggen: Sta op en neem uw matras op en wandel?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Maar, opdat gij moogt weten, dat de Zoon des mensen macht heeft op aarde zonden te vergeven –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Hij tot de verlamde: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u zeg Ik, sta op, neem uw matras op en ga naar uw huis.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hij stond op, nam terstond zijn matras op en ging voor aller oog naar buiten, zodat zij allen ontzet waren en God verheerlijkten, zeggende: Zo iets hebben wij nog nooit gezien!</a:t>
            </a:r>
          </a:p>
          <a:p>
            <a:r>
              <a:rPr lang="nl-NL" sz="800" baseline="30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Hij ging weder naar buiten, langs de zee, en de gehele schare kwam tot Hem en Hij leerde hen.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voorbijgaande zag Hij Levi, de zoon van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Alfeüs</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bij het tolhuis zitten, en Hij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hem: Volg Mij. En hij stond op en volgde Hem</a:t>
            </a:r>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het geschiedde, toen Hij aanlag in zijn huis, dat vele tollenaars en zondaars mede aanlagen met Jezus en zijn discipelen; want zij waren talrijk en zij volgden Hem.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toen de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der Farizeeën Hem met de zondaars en tollenaars zagen eten, zeiden zij tot zijn discipelen: Waarom eet Hij met de tollenaars en zondaars?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Jezus hoorde het en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hen: Zij, die gezond zijn, hebben geen geneesheer nodig, maar zij, die ziek zijn. Ik ben niet gekomen om rechtvaardigen te roepen, maar </a:t>
            </a:r>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zondaars [</a:t>
            </a:r>
            <a:r>
              <a:rPr lang="el-GR" sz="800" dirty="0">
                <a:solidFill>
                  <a:prstClr val="white"/>
                </a:solidFill>
              </a:rPr>
              <a:t>ἁμαρτωλός</a:t>
            </a:r>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endPar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endPar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de discipelen van Johannes en de Farizeeën hielden hun vasten. En zij kwamen en zeiden tot Hem: Waarom vasten de discipelen van Johannes en de discipelen van de Farizeeën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wèl</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maar uw discipelen niet?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Jezus </a:t>
            </a:r>
            <a:r>
              <a:rPr lang="nl-NL" sz="8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tot hen: Kunnen bruiloftsgasten dan vasten, terwijl de bruidegom bij hen is? Zolang zij de bruidegom bij zich hebben, kunnen zij niet vasten.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Er zullen echter dagen komen, dat de bruidegom van hen weggenomen is en dan zullen zij vasten, te dien dage.</a:t>
            </a:r>
            <a:endParaRPr lang="nl-NL" b="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Niemand naait een niet-gekrompen lap op een oud kledingstuk, anders scheurt de ingezette lap er iets af – het nieuwe van het oude – en de scheur wordt erger. </a:t>
            </a:r>
            <a:r>
              <a:rPr lang="nl-NL" sz="8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rPr>
              <a:t> En niemand doet jonge wijn in oude zakken; anders zal de wijn de zakken doen barsten en de wijn gaat verloren met de zakken. [Maar jonge wijn doet men in nieuwe zakken.]</a:t>
            </a:r>
          </a:p>
          <a:p>
            <a:endPar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r>
              <a:rPr lang="nl-NL" b="1"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23</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En het geschiedde, dat Hij op de sabbat door de korenvelden ging en zijn discipelen begonnen onder het gaan aren te plukken. </a:t>
            </a:r>
            <a:r>
              <a:rPr lang="nl-NL" b="1"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24</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En de Farizeeën zeiden tot Hem: Zie, waarom doen zij op de sabbat wat niet mag? </a:t>
            </a:r>
            <a:r>
              <a:rPr lang="nl-NL" b="1"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25</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En Hij </a:t>
            </a:r>
            <a:r>
              <a:rPr lang="nl-NL" b="1"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tot hen: Hebt gij nooit gelezen wat David gedaan heeft, toen de nood drong en hij en die met hem waren, honger kregen? </a:t>
            </a:r>
            <a:r>
              <a:rPr lang="nl-NL" b="1"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26</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[Hoe] hij onder het hogepriesterschap van </a:t>
            </a:r>
            <a:r>
              <a:rPr lang="nl-NL" b="1" dirty="0" err="1">
                <a:solidFill>
                  <a:prstClr val="white"/>
                </a:solidFill>
                <a:latin typeface="Verdana" panose="020B0604030504040204" pitchFamily="34" charset="0"/>
                <a:ea typeface="Verdana" panose="020B0604030504040204" pitchFamily="34" charset="0"/>
                <a:cs typeface="Verdana" panose="020B0604030504040204" pitchFamily="34" charset="0"/>
              </a:rPr>
              <a:t>Abjatar</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het huis Gods binnengegaan is en de toonbroden gegeten heeft, waarvan niemand mag eten dan de priesters, en hij ze ook aan degenen, die met hem waren, gegeven heeft? </a:t>
            </a:r>
            <a:r>
              <a:rPr lang="nl-NL" b="1"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27</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En Hij </a:t>
            </a:r>
            <a:r>
              <a:rPr lang="nl-NL" b="1"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tot hen: De sabbat is gemaakt om de mens, en niet de mens om de sabbat. </a:t>
            </a:r>
            <a:r>
              <a:rPr lang="nl-NL" b="1"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28</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 Alzo is </a:t>
            </a:r>
            <a:r>
              <a:rPr lang="nl-NL" b="1" dirty="0">
                <a:solidFill>
                  <a:srgbClr val="FFFF00"/>
                </a:solidFill>
                <a:latin typeface="Verdana" panose="020B0604030504040204" pitchFamily="34" charset="0"/>
                <a:ea typeface="Verdana" panose="020B0604030504040204" pitchFamily="34" charset="0"/>
                <a:cs typeface="Verdana" panose="020B0604030504040204" pitchFamily="34" charset="0"/>
              </a:rPr>
              <a:t>de Zoon des mensen </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heer ook over de sabbat</a:t>
            </a:r>
            <a:r>
              <a:rPr lang="nl-NL"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p>
          <a:p>
            <a:endParaRPr lang="nl-NL" sz="8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hthoekige toelichting 1"/>
          <p:cNvSpPr/>
          <p:nvPr/>
        </p:nvSpPr>
        <p:spPr>
          <a:xfrm>
            <a:off x="3060496" y="1268760"/>
            <a:ext cx="5976000" cy="1260000"/>
          </a:xfrm>
          <a:prstGeom prst="wedgeRectCallout">
            <a:avLst>
              <a:gd name="adj1" fmla="val -23187"/>
              <a:gd name="adj2" fmla="val 71804"/>
            </a:avLst>
          </a:prstGeom>
          <a:solidFill>
            <a:srgbClr val="C00000"/>
          </a:solidFill>
        </p:spPr>
        <p:txBody>
          <a:bodyPr wrap="square">
            <a:spAutoFit/>
          </a:bodyPr>
          <a:lstStyle/>
          <a:p>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''Rabbi Jonathan ben </a:t>
            </a:r>
            <a:r>
              <a:rPr lang="nl-NL" b="1" dirty="0" err="1">
                <a:solidFill>
                  <a:schemeClr val="bg1"/>
                </a:solidFill>
                <a:latin typeface="Verdana" panose="020B0604030504040204" pitchFamily="34" charset="0"/>
                <a:ea typeface="Verdana" panose="020B0604030504040204" pitchFamily="34" charset="0"/>
                <a:cs typeface="Verdana" panose="020B0604030504040204" pitchFamily="34" charset="0"/>
              </a:rPr>
              <a:t>Joseef</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( 2</a:t>
            </a:r>
            <a:r>
              <a:rPr lang="nl-NL" b="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eeuw) zei</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 Want het is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heilig voor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jou ; het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d</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 Sjabbat</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 is toevertrouwd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aan jou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handen, niet jij aan zijn handen. -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Talmoed: </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Joma</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85b</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en-US"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hthoekige toelichting 5"/>
          <p:cNvSpPr/>
          <p:nvPr/>
        </p:nvSpPr>
        <p:spPr>
          <a:xfrm>
            <a:off x="107504" y="44624"/>
            <a:ext cx="5526360" cy="1092607"/>
          </a:xfrm>
          <a:prstGeom prst="wedgeRectCallout">
            <a:avLst>
              <a:gd name="adj1" fmla="val -17651"/>
              <a:gd name="adj2" fmla="val 207598"/>
            </a:avLst>
          </a:prstGeom>
          <a:solidFill>
            <a:srgbClr val="C00000"/>
          </a:solidFill>
        </p:spPr>
        <p:txBody>
          <a:bodyPr wrap="square">
            <a:spAutoFit/>
          </a:bodyPr>
          <a:lstStyle/>
          <a:p>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Psalm 8: </a:t>
            </a:r>
            <a:r>
              <a:rPr lang="nl-NL" b="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 wat is dan de sterveling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he-IL" b="1" dirty="0" smtClean="0">
                <a:solidFill>
                  <a:schemeClr val="bg1"/>
                </a:solidFill>
                <a:latin typeface="Verdana" panose="020B0604030504040204" pitchFamily="34" charset="0"/>
                <a:ea typeface="Verdana" panose="020B0604030504040204" pitchFamily="34" charset="0"/>
              </a:rPr>
              <a:t>בֶן-אָדָם</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)-ben adam) dat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u aan hem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denkt, het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mensenkind dat u naar hem omziet</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a:p>
            <a:r>
              <a:rPr lang="nl-NL" sz="1100" b="1"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(Zie o.a.: Ps.33:13;56:5;65:3; 90:3; 143:2; 144:3; 145:12; 146:3)</a:t>
            </a:r>
            <a:endParaRPr lang="nl-NL"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134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35151" y="1052736"/>
            <a:ext cx="8229600" cy="1368000"/>
          </a:xfrm>
          <a:solidFill>
            <a:srgbClr val="C0B98E"/>
          </a:solidFill>
          <a:scene3d>
            <a:camera prst="orthographicFront"/>
            <a:lightRig rig="threePt" dir="t"/>
          </a:scene3d>
          <a:sp3d>
            <a:bevelT prst="angle"/>
          </a:sp3d>
        </p:spPr>
        <p:txBody>
          <a:bodyPr lIns="180000" tIns="180000" rIns="180000" bIns="180000"/>
          <a:lstStyle/>
          <a:p>
            <a:pPr marL="0" indent="0">
              <a:buNone/>
            </a:pPr>
            <a:r>
              <a:rPr lang="nl-NL" sz="1800" dirty="0" smtClean="0">
                <a:latin typeface="Verdana" panose="020B0604030504040204" pitchFamily="34" charset="0"/>
                <a:ea typeface="Verdana" panose="020B0604030504040204" pitchFamily="34" charset="0"/>
                <a:cs typeface="Verdana" panose="020B0604030504040204" pitchFamily="34" charset="0"/>
              </a:rPr>
              <a:t>Farizeeër: afgescheidene, </a:t>
            </a:r>
            <a:r>
              <a:rPr lang="nl-NL" sz="1800" dirty="0" err="1" smtClean="0">
                <a:latin typeface="Verdana" panose="020B0604030504040204" pitchFamily="34" charset="0"/>
                <a:ea typeface="Verdana" panose="020B0604030504040204" pitchFamily="34" charset="0"/>
                <a:cs typeface="Verdana" panose="020B0604030504040204" pitchFamily="34" charset="0"/>
              </a:rPr>
              <a:t>seperatist</a:t>
            </a:r>
            <a:endParaRPr lang="nl-NL" sz="18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800" dirty="0" smtClean="0">
                <a:latin typeface="Verdana" panose="020B0604030504040204" pitchFamily="34" charset="0"/>
                <a:ea typeface="Verdana" panose="020B0604030504040204" pitchFamily="34" charset="0"/>
                <a:cs typeface="Verdana" panose="020B0604030504040204" pitchFamily="34" charset="0"/>
              </a:rPr>
              <a:t>Van het Aramese </a:t>
            </a:r>
            <a:r>
              <a:rPr lang="nl-NL" sz="1800" dirty="0" err="1" smtClean="0">
                <a:latin typeface="Verdana" panose="020B0604030504040204" pitchFamily="34" charset="0"/>
                <a:ea typeface="Verdana" panose="020B0604030504040204" pitchFamily="34" charset="0"/>
                <a:cs typeface="Verdana" panose="020B0604030504040204" pitchFamily="34" charset="0"/>
              </a:rPr>
              <a:t>ww</a:t>
            </a:r>
            <a:r>
              <a:rPr lang="nl-NL" sz="1800" dirty="0" smtClean="0">
                <a:latin typeface="Verdana" panose="020B0604030504040204" pitchFamily="34" charset="0"/>
                <a:ea typeface="Verdana" panose="020B0604030504040204" pitchFamily="34" charset="0"/>
                <a:cs typeface="Verdana" panose="020B0604030504040204" pitchFamily="34" charset="0"/>
              </a:rPr>
              <a:t> </a:t>
            </a:r>
            <a:r>
              <a:rPr lang="nl-NL" sz="1800" dirty="0" err="1" smtClean="0">
                <a:latin typeface="Verdana" panose="020B0604030504040204" pitchFamily="34" charset="0"/>
                <a:ea typeface="Verdana" panose="020B0604030504040204" pitchFamily="34" charset="0"/>
                <a:cs typeface="Verdana" panose="020B0604030504040204" pitchFamily="34" charset="0"/>
              </a:rPr>
              <a:t>perasj</a:t>
            </a:r>
            <a:r>
              <a:rPr lang="nl-NL" sz="1800" dirty="0" smtClean="0">
                <a:latin typeface="Verdana" panose="020B0604030504040204" pitchFamily="34" charset="0"/>
                <a:ea typeface="Verdana" panose="020B0604030504040204" pitchFamily="34" charset="0"/>
                <a:cs typeface="Verdana" panose="020B0604030504040204" pitchFamily="34" charset="0"/>
              </a:rPr>
              <a:t>: scheiden, afzonderen</a:t>
            </a:r>
          </a:p>
          <a:p>
            <a:pPr marL="0" indent="0">
              <a:buNone/>
            </a:pPr>
            <a:r>
              <a:rPr lang="nl-NL" sz="1800" dirty="0" smtClean="0">
                <a:latin typeface="Verdana" panose="020B0604030504040204" pitchFamily="34" charset="0"/>
                <a:ea typeface="Verdana" panose="020B0604030504040204" pitchFamily="34" charset="0"/>
                <a:cs typeface="Verdana" panose="020B0604030504040204" pitchFamily="34" charset="0"/>
              </a:rPr>
              <a:t>Ze noemden zichzelf </a:t>
            </a:r>
            <a:r>
              <a:rPr lang="nl-NL" sz="1800" dirty="0" err="1" smtClean="0">
                <a:latin typeface="Verdana" panose="020B0604030504040204" pitchFamily="34" charset="0"/>
                <a:ea typeface="Verdana" panose="020B0604030504040204" pitchFamily="34" charset="0"/>
                <a:cs typeface="Verdana" panose="020B0604030504040204" pitchFamily="34" charset="0"/>
              </a:rPr>
              <a:t>chaverim</a:t>
            </a:r>
            <a:r>
              <a:rPr lang="nl-NL" sz="1800" dirty="0" smtClean="0">
                <a:latin typeface="Verdana" panose="020B0604030504040204" pitchFamily="34" charset="0"/>
                <a:ea typeface="Verdana" panose="020B0604030504040204" pitchFamily="34" charset="0"/>
                <a:cs typeface="Verdana" panose="020B0604030504040204" pitchFamily="34" charset="0"/>
              </a:rPr>
              <a:t>, verbondenen, broeders</a:t>
            </a:r>
            <a:endParaRPr lang="nl-NL" sz="1800" dirty="0">
              <a:latin typeface="Verdana" panose="020B0604030504040204" pitchFamily="34" charset="0"/>
              <a:ea typeface="Verdana" panose="020B0604030504040204" pitchFamily="34" charset="0"/>
              <a:cs typeface="Verdana" panose="020B0604030504040204" pitchFamily="34" charset="0"/>
            </a:endParaRPr>
          </a:p>
        </p:txBody>
      </p:sp>
      <p:sp>
        <p:nvSpPr>
          <p:cNvPr id="4" name="Rechthoek 3"/>
          <p:cNvSpPr/>
          <p:nvPr/>
        </p:nvSpPr>
        <p:spPr>
          <a:xfrm>
            <a:off x="635151" y="2708920"/>
            <a:ext cx="8244000" cy="2025509"/>
          </a:xfrm>
          <a:prstGeom prst="rect">
            <a:avLst/>
          </a:prstGeom>
          <a:solidFill>
            <a:srgbClr val="C0B98E"/>
          </a:solidFill>
          <a:scene3d>
            <a:camera prst="orthographicFront"/>
            <a:lightRig rig="threePt" dir="t"/>
          </a:scene3d>
          <a:sp3d>
            <a:bevelT prst="angle"/>
          </a:sp3d>
        </p:spPr>
        <p:txBody>
          <a:bodyPr wrap="square" lIns="180000" tIns="180000" rIns="180000" bIns="180000">
            <a:spAutoFit/>
          </a:bodyPr>
          <a:lstStyle/>
          <a:p>
            <a:pPr algn="ctr"/>
            <a:r>
              <a:rPr lang="nl-NL" dirty="0" smtClean="0">
                <a:latin typeface="Verdana" panose="020B0604030504040204" pitchFamily="34" charset="0"/>
                <a:ea typeface="Verdana" panose="020B0604030504040204" pitchFamily="34" charset="0"/>
                <a:cs typeface="Verdana" panose="020B0604030504040204" pitchFamily="34" charset="0"/>
              </a:rPr>
              <a:t>Hand.26:5 </a:t>
            </a:r>
            <a:endParaRPr lang="nl-NL" baseline="30000" dirty="0">
              <a:latin typeface="Verdana" panose="020B0604030504040204" pitchFamily="34" charset="0"/>
              <a:ea typeface="Verdana" panose="020B0604030504040204" pitchFamily="34" charset="0"/>
              <a:cs typeface="Verdana" panose="020B0604030504040204" pitchFamily="34" charset="0"/>
            </a:endParaRPr>
          </a:p>
          <a:p>
            <a:pPr algn="ctr"/>
            <a:r>
              <a:rPr lang="nl-NL" dirty="0" smtClean="0">
                <a:latin typeface="Verdana" panose="020B0604030504040204" pitchFamily="34" charset="0"/>
                <a:ea typeface="Verdana" panose="020B0604030504040204" pitchFamily="34" charset="0"/>
                <a:cs typeface="Verdana" panose="020B0604030504040204" pitchFamily="34" charset="0"/>
              </a:rPr>
              <a:t>daar </a:t>
            </a:r>
            <a:r>
              <a:rPr lang="nl-NL" dirty="0">
                <a:latin typeface="Verdana" panose="020B0604030504040204" pitchFamily="34" charset="0"/>
                <a:ea typeface="Verdana" panose="020B0604030504040204" pitchFamily="34" charset="0"/>
                <a:cs typeface="Verdana" panose="020B0604030504040204" pitchFamily="34" charset="0"/>
              </a:rPr>
              <a:t>zij sedert lange tijd van mij weten, </a:t>
            </a:r>
            <a:endParaRPr lang="nl-NL" dirty="0" smtClean="0">
              <a:latin typeface="Verdana" panose="020B0604030504040204" pitchFamily="34" charset="0"/>
              <a:ea typeface="Verdana" panose="020B0604030504040204" pitchFamily="34" charset="0"/>
              <a:cs typeface="Verdana" panose="020B0604030504040204" pitchFamily="34" charset="0"/>
            </a:endParaRPr>
          </a:p>
          <a:p>
            <a:pPr algn="ctr"/>
            <a:r>
              <a:rPr lang="nl-NL" dirty="0" smtClean="0">
                <a:latin typeface="Verdana" panose="020B0604030504040204" pitchFamily="34" charset="0"/>
                <a:ea typeface="Verdana" panose="020B0604030504040204" pitchFamily="34" charset="0"/>
                <a:cs typeface="Verdana" panose="020B0604030504040204" pitchFamily="34" charset="0"/>
              </a:rPr>
              <a:t>indien </a:t>
            </a:r>
            <a:r>
              <a:rPr lang="nl-NL" dirty="0">
                <a:latin typeface="Verdana" panose="020B0604030504040204" pitchFamily="34" charset="0"/>
                <a:ea typeface="Verdana" panose="020B0604030504040204" pitchFamily="34" charset="0"/>
                <a:cs typeface="Verdana" panose="020B0604030504040204" pitchFamily="34" charset="0"/>
              </a:rPr>
              <a:t>zij het slechts willen getuigen, </a:t>
            </a:r>
            <a:endParaRPr lang="nl-NL" dirty="0" smtClean="0">
              <a:latin typeface="Verdana" panose="020B0604030504040204" pitchFamily="34" charset="0"/>
              <a:ea typeface="Verdana" panose="020B0604030504040204" pitchFamily="34" charset="0"/>
              <a:cs typeface="Verdana" panose="020B0604030504040204" pitchFamily="34" charset="0"/>
            </a:endParaRPr>
          </a:p>
          <a:p>
            <a:pPr algn="ctr"/>
            <a:r>
              <a:rPr lang="nl-NL" dirty="0" smtClean="0">
                <a:latin typeface="Verdana" panose="020B0604030504040204" pitchFamily="34" charset="0"/>
                <a:ea typeface="Verdana" panose="020B0604030504040204" pitchFamily="34" charset="0"/>
                <a:cs typeface="Verdana" panose="020B0604030504040204" pitchFamily="34" charset="0"/>
              </a:rPr>
              <a:t>dat </a:t>
            </a:r>
            <a:r>
              <a:rPr lang="nl-NL" dirty="0">
                <a:latin typeface="Verdana" panose="020B0604030504040204" pitchFamily="34" charset="0"/>
                <a:ea typeface="Verdana" panose="020B0604030504040204" pitchFamily="34" charset="0"/>
                <a:cs typeface="Verdana" panose="020B0604030504040204" pitchFamily="34" charset="0"/>
              </a:rPr>
              <a:t>ik naar </a:t>
            </a:r>
            <a:r>
              <a:rPr lang="nl-NL" b="1" dirty="0">
                <a:latin typeface="Verdana" panose="020B0604030504040204" pitchFamily="34" charset="0"/>
                <a:ea typeface="Verdana" panose="020B0604030504040204" pitchFamily="34" charset="0"/>
                <a:cs typeface="Verdana" panose="020B0604030504040204" pitchFamily="34" charset="0"/>
              </a:rPr>
              <a:t>de meest nauwgezette partij </a:t>
            </a:r>
            <a:r>
              <a:rPr lang="nl-NL" dirty="0">
                <a:latin typeface="Verdana" panose="020B0604030504040204" pitchFamily="34" charset="0"/>
                <a:ea typeface="Verdana" panose="020B0604030504040204" pitchFamily="34" charset="0"/>
                <a:cs typeface="Verdana" panose="020B0604030504040204" pitchFamily="34" charset="0"/>
              </a:rPr>
              <a:t>van onze godsdienst, als Farizeeër, </a:t>
            </a:r>
            <a:endParaRPr lang="nl-NL" dirty="0" smtClean="0">
              <a:latin typeface="Verdana" panose="020B0604030504040204" pitchFamily="34" charset="0"/>
              <a:ea typeface="Verdana" panose="020B0604030504040204" pitchFamily="34" charset="0"/>
              <a:cs typeface="Verdana" panose="020B0604030504040204" pitchFamily="34" charset="0"/>
            </a:endParaRPr>
          </a:p>
          <a:p>
            <a:pPr algn="ctr"/>
            <a:r>
              <a:rPr lang="nl-NL" dirty="0" smtClean="0">
                <a:latin typeface="Verdana" panose="020B0604030504040204" pitchFamily="34" charset="0"/>
                <a:ea typeface="Verdana" panose="020B0604030504040204" pitchFamily="34" charset="0"/>
                <a:cs typeface="Verdana" panose="020B0604030504040204" pitchFamily="34" charset="0"/>
              </a:rPr>
              <a:t>geleefd heb. </a:t>
            </a:r>
            <a:endParaRPr lang="nl-NL" dirty="0">
              <a:latin typeface="Verdana" panose="020B0604030504040204" pitchFamily="34" charset="0"/>
              <a:ea typeface="Verdana" panose="020B0604030504040204" pitchFamily="34" charset="0"/>
              <a:cs typeface="Verdana" panose="020B060403050404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27384"/>
            <a:ext cx="9242426"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8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052736"/>
            <a:ext cx="8229600" cy="1080000"/>
          </a:xfrm>
          <a:solidFill>
            <a:srgbClr val="C0B98E"/>
          </a:solidFill>
          <a:scene3d>
            <a:camera prst="orthographicFront"/>
            <a:lightRig rig="threePt" dir="t"/>
          </a:scene3d>
          <a:sp3d>
            <a:bevelT prst="angle"/>
          </a:sp3d>
        </p:spPr>
        <p:txBody>
          <a:bodyPr/>
          <a:lstStyle/>
          <a:p>
            <a:pPr marL="0" indent="0">
              <a:buNone/>
            </a:pPr>
            <a:r>
              <a:rPr lang="nl-NL" sz="2000" dirty="0" smtClean="0">
                <a:latin typeface="Verdana" panose="020B0604030504040204" pitchFamily="34" charset="0"/>
                <a:ea typeface="Verdana" panose="020B0604030504040204" pitchFamily="34" charset="0"/>
                <a:cs typeface="Verdana" panose="020B0604030504040204" pitchFamily="34" charset="0"/>
              </a:rPr>
              <a:t>Luc.7:36 </a:t>
            </a:r>
            <a:r>
              <a:rPr lang="nl-NL" sz="2000" dirty="0">
                <a:latin typeface="Verdana" panose="020B0604030504040204" pitchFamily="34" charset="0"/>
                <a:ea typeface="Verdana" panose="020B0604030504040204" pitchFamily="34" charset="0"/>
                <a:cs typeface="Verdana" panose="020B0604030504040204" pitchFamily="34" charset="0"/>
              </a:rPr>
              <a:t>Een der Farizeeën nodigde Hem om bij hem te komen eten; en Hij kwam in het huis van de Farizeeër en ging aanliggen.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2000" dirty="0" smtClean="0">
                <a:latin typeface="Verdana" panose="020B0604030504040204" pitchFamily="34" charset="0"/>
                <a:ea typeface="Verdana" panose="020B0604030504040204" pitchFamily="34" charset="0"/>
                <a:cs typeface="Verdana" panose="020B0604030504040204" pitchFamily="34" charset="0"/>
              </a:rPr>
              <a:t> </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sp>
        <p:nvSpPr>
          <p:cNvPr id="6" name="Tijdelijke aanduiding voor inhoud 2"/>
          <p:cNvSpPr txBox="1">
            <a:spLocks/>
          </p:cNvSpPr>
          <p:nvPr/>
        </p:nvSpPr>
        <p:spPr>
          <a:xfrm>
            <a:off x="457200" y="2240944"/>
            <a:ext cx="8229600" cy="756000"/>
          </a:xfrm>
          <a:prstGeom prst="rect">
            <a:avLst/>
          </a:prstGeom>
          <a:solidFill>
            <a:srgbClr val="C0B98E"/>
          </a:solidFill>
          <a:scene3d>
            <a:camera prst="orthographicFront"/>
            <a:lightRig rig="threePt" dir="t"/>
          </a:scene3d>
          <a:sp3d>
            <a:bevelT prst="angle"/>
          </a:sp3d>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000" dirty="0" smtClean="0">
                <a:latin typeface="Verdana" panose="020B0604030504040204" pitchFamily="34" charset="0"/>
                <a:ea typeface="Verdana" panose="020B0604030504040204" pitchFamily="34" charset="0"/>
                <a:cs typeface="Verdana" panose="020B0604030504040204" pitchFamily="34" charset="0"/>
              </a:rPr>
              <a:t>Luc.11:37 Terwijl Hij sprak, nodigde een Farizeeër Hem om bij hem te komen eten. En Hij kwam binnen en ging aanliggen. </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27384"/>
            <a:ext cx="9242426"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46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1408" y="836712"/>
            <a:ext cx="9000000" cy="792000"/>
          </a:xfrm>
          <a:solidFill>
            <a:srgbClr val="C0B98E"/>
          </a:solidFill>
          <a:scene3d>
            <a:camera prst="orthographicFront"/>
            <a:lightRig rig="threePt" dir="t"/>
          </a:scene3d>
          <a:sp3d>
            <a:bevelT prst="angle"/>
          </a:sp3d>
        </p:spPr>
        <p:txBody>
          <a:bodyPr/>
          <a:lstStyle/>
          <a:p>
            <a:pPr marL="0" indent="0">
              <a:buNone/>
            </a:pPr>
            <a:r>
              <a:rPr lang="nl-NL" sz="2000" dirty="0" smtClean="0">
                <a:latin typeface="Verdana" panose="020B0604030504040204" pitchFamily="34" charset="0"/>
                <a:ea typeface="Verdana" panose="020B0604030504040204" pitchFamily="34" charset="0"/>
                <a:cs typeface="Verdana" panose="020B0604030504040204" pitchFamily="34" charset="0"/>
              </a:rPr>
              <a:t>De Sadduceeën hechten grote waarde aan het Griekse denken. De Farizeeën waren </a:t>
            </a:r>
            <a:r>
              <a:rPr lang="nl-NL" sz="2000" dirty="0" err="1" smtClean="0">
                <a:latin typeface="Verdana" panose="020B0604030504040204" pitchFamily="34" charset="0"/>
                <a:ea typeface="Verdana" panose="020B0604030504040204" pitchFamily="34" charset="0"/>
                <a:cs typeface="Verdana" panose="020B0604030504040204" pitchFamily="34" charset="0"/>
              </a:rPr>
              <a:t>Torahgetrouw</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2000" dirty="0">
              <a:latin typeface="Verdana" panose="020B0604030504040204" pitchFamily="34" charset="0"/>
              <a:ea typeface="Verdana" panose="020B0604030504040204" pitchFamily="34" charset="0"/>
              <a:cs typeface="Verdana" panose="020B0604030504040204" pitchFamily="34" charset="0"/>
            </a:endParaRPr>
          </a:p>
        </p:txBody>
      </p:sp>
      <p:sp>
        <p:nvSpPr>
          <p:cNvPr id="6" name="Tijdelijke aanduiding voor inhoud 2"/>
          <p:cNvSpPr txBox="1">
            <a:spLocks/>
          </p:cNvSpPr>
          <p:nvPr/>
        </p:nvSpPr>
        <p:spPr>
          <a:xfrm>
            <a:off x="71592" y="1664888"/>
            <a:ext cx="9000000" cy="756000"/>
          </a:xfrm>
          <a:prstGeom prst="rect">
            <a:avLst/>
          </a:prstGeom>
          <a:solidFill>
            <a:srgbClr val="C0B98E"/>
          </a:solidFill>
          <a:scene3d>
            <a:camera prst="orthographicFront"/>
            <a:lightRig rig="threePt" dir="t"/>
          </a:scene3d>
          <a:sp3d>
            <a:bevelT prst="angle"/>
          </a:sp3d>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000" dirty="0" smtClean="0">
                <a:latin typeface="Verdana" panose="020B0604030504040204" pitchFamily="34" charset="0"/>
                <a:ea typeface="Verdana" panose="020B0604030504040204" pitchFamily="34" charset="0"/>
                <a:cs typeface="Verdana" panose="020B0604030504040204" pitchFamily="34" charset="0"/>
              </a:rPr>
              <a:t>De Sadduceeën waren materialisten en geloofden niet in het bestaan ​​van engelen en demonen; de Farizeeën wel. </a:t>
            </a:r>
          </a:p>
        </p:txBody>
      </p:sp>
      <p:sp>
        <p:nvSpPr>
          <p:cNvPr id="7" name="Tijdelijke aanduiding voor inhoud 2"/>
          <p:cNvSpPr txBox="1">
            <a:spLocks/>
          </p:cNvSpPr>
          <p:nvPr/>
        </p:nvSpPr>
        <p:spPr>
          <a:xfrm>
            <a:off x="107504" y="2536304"/>
            <a:ext cx="9000000" cy="756000"/>
          </a:xfrm>
          <a:prstGeom prst="rect">
            <a:avLst/>
          </a:prstGeom>
          <a:solidFill>
            <a:srgbClr val="C0B98E"/>
          </a:solidFill>
          <a:scene3d>
            <a:camera prst="orthographicFront"/>
            <a:lightRig rig="threePt" dir="t"/>
          </a:scene3d>
          <a:sp3d>
            <a:bevelT prst="angle"/>
          </a:sp3d>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000" dirty="0" smtClean="0">
                <a:latin typeface="Verdana" panose="020B0604030504040204" pitchFamily="34" charset="0"/>
                <a:ea typeface="Verdana" panose="020B0604030504040204" pitchFamily="34" charset="0"/>
                <a:cs typeface="Verdana" panose="020B0604030504040204" pitchFamily="34" charset="0"/>
              </a:rPr>
              <a:t>De Sadduceeën geloofden niet in de opstanding en het oordeel op de laatste dag, de Farizeeën wel.  </a:t>
            </a:r>
          </a:p>
        </p:txBody>
      </p:sp>
      <p:sp>
        <p:nvSpPr>
          <p:cNvPr id="8" name="Tijdelijke aanduiding voor inhoud 2"/>
          <p:cNvSpPr txBox="1">
            <a:spLocks/>
          </p:cNvSpPr>
          <p:nvPr/>
        </p:nvSpPr>
        <p:spPr>
          <a:xfrm>
            <a:off x="107504" y="3400400"/>
            <a:ext cx="9000000" cy="720000"/>
          </a:xfrm>
          <a:prstGeom prst="rect">
            <a:avLst/>
          </a:prstGeom>
          <a:solidFill>
            <a:srgbClr val="C0B98E"/>
          </a:solidFill>
          <a:scene3d>
            <a:camera prst="orthographicFront"/>
            <a:lightRig rig="threePt" dir="t"/>
          </a:scene3d>
          <a:sp3d>
            <a:bevelT prst="angle"/>
          </a:sp3d>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000" dirty="0" smtClean="0">
                <a:latin typeface="Verdana" panose="020B0604030504040204" pitchFamily="34" charset="0"/>
                <a:ea typeface="Verdana" panose="020B0604030504040204" pitchFamily="34" charset="0"/>
                <a:cs typeface="Verdana" panose="020B0604030504040204" pitchFamily="34" charset="0"/>
              </a:rPr>
              <a:t>De Sadduceeën zagen niet uit naar de komst van een Messias, de Farizeeën wel. </a:t>
            </a:r>
          </a:p>
          <a:p>
            <a:pPr marL="0" indent="0">
              <a:buFont typeface="Arial" panose="020B0604020202020204" pitchFamily="34" charset="0"/>
              <a:buNone/>
            </a:pPr>
            <a:endParaRPr lang="nl-NL" sz="2000" dirty="0">
              <a:latin typeface="Verdana" panose="020B0604030504040204" pitchFamily="34" charset="0"/>
              <a:ea typeface="Verdana" panose="020B0604030504040204" pitchFamily="34" charset="0"/>
              <a:cs typeface="Verdana" panose="020B0604030504040204" pitchFamily="34" charset="0"/>
            </a:endParaRPr>
          </a:p>
        </p:txBody>
      </p:sp>
      <p:sp>
        <p:nvSpPr>
          <p:cNvPr id="9" name="Tijdelijke aanduiding voor inhoud 2"/>
          <p:cNvSpPr txBox="1">
            <a:spLocks/>
          </p:cNvSpPr>
          <p:nvPr/>
        </p:nvSpPr>
        <p:spPr>
          <a:xfrm>
            <a:off x="107504" y="4257184"/>
            <a:ext cx="9000000" cy="828000"/>
          </a:xfrm>
          <a:prstGeom prst="rect">
            <a:avLst/>
          </a:prstGeom>
          <a:solidFill>
            <a:srgbClr val="C0B98E"/>
          </a:solidFill>
          <a:scene3d>
            <a:camera prst="orthographicFront"/>
            <a:lightRig rig="threePt" dir="t"/>
          </a:scene3d>
          <a:sp3d>
            <a:bevelT prst="angle"/>
          </a:sp3d>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000" dirty="0" smtClean="0">
                <a:latin typeface="Verdana" panose="020B0604030504040204" pitchFamily="34" charset="0"/>
                <a:ea typeface="Verdana" panose="020B0604030504040204" pitchFamily="34" charset="0"/>
                <a:cs typeface="Verdana" panose="020B0604030504040204" pitchFamily="34" charset="0"/>
              </a:rPr>
              <a:t>De Sadduceeën vonden dat de wet aangepast moest worden aan moderne tijden en de kennis van dat moment.</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sp>
        <p:nvSpPr>
          <p:cNvPr id="10" name="Tijdelijke aanduiding voor inhoud 2"/>
          <p:cNvSpPr txBox="1">
            <a:spLocks/>
          </p:cNvSpPr>
          <p:nvPr/>
        </p:nvSpPr>
        <p:spPr>
          <a:xfrm>
            <a:off x="107504" y="5121280"/>
            <a:ext cx="9000000" cy="828000"/>
          </a:xfrm>
          <a:prstGeom prst="rect">
            <a:avLst/>
          </a:prstGeom>
          <a:solidFill>
            <a:srgbClr val="C0B98E"/>
          </a:solidFill>
          <a:scene3d>
            <a:camera prst="orthographicFront"/>
            <a:lightRig rig="threePt" dir="t"/>
          </a:scene3d>
          <a:sp3d>
            <a:bevelT prst="angle"/>
          </a:sp3d>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nl-NL" sz="2000" b="1" dirty="0" smtClean="0">
                <a:latin typeface="Verdana" panose="020B0604030504040204" pitchFamily="34" charset="0"/>
                <a:ea typeface="Verdana" panose="020B0604030504040204" pitchFamily="34" charset="0"/>
                <a:cs typeface="Verdana" panose="020B0604030504040204" pitchFamily="34" charset="0"/>
              </a:rPr>
              <a:t>JESJOEA’S LEER SLOOT MEER AAN </a:t>
            </a:r>
          </a:p>
          <a:p>
            <a:pPr marL="0" indent="0" algn="ctr">
              <a:buFont typeface="Arial" panose="020B0604020202020204" pitchFamily="34" charset="0"/>
              <a:buNone/>
            </a:pPr>
            <a:r>
              <a:rPr lang="nl-NL" sz="2000" b="1" dirty="0" smtClean="0">
                <a:latin typeface="Verdana" panose="020B0604030504040204" pitchFamily="34" charset="0"/>
                <a:ea typeface="Verdana" panose="020B0604030504040204" pitchFamily="34" charset="0"/>
                <a:cs typeface="Verdana" panose="020B0604030504040204" pitchFamily="34" charset="0"/>
              </a:rPr>
              <a:t>BIJ DE LEER VAN DE FARIZEEËN</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27384"/>
            <a:ext cx="9242426"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6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animBg="1"/>
      <p:bldP spid="7" grpId="0" animBg="1"/>
      <p:bldP spid="8" grpId="0" animBg="1"/>
      <p:bldP spid="9"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2335" y="764704"/>
            <a:ext cx="9000000" cy="1080000"/>
          </a:xfrm>
          <a:solidFill>
            <a:srgbClr val="C0B98E"/>
          </a:solidFill>
          <a:scene3d>
            <a:camera prst="orthographicFront"/>
            <a:lightRig rig="threePt" dir="t"/>
          </a:scene3d>
          <a:sp3d>
            <a:bevelT prst="angle"/>
          </a:sp3d>
        </p:spPr>
        <p:txBody>
          <a:bodyPr/>
          <a:lstStyle/>
          <a:p>
            <a:pPr marL="0" indent="0">
              <a:buNone/>
            </a:pPr>
            <a:r>
              <a:rPr lang="nl-NL" sz="2000" dirty="0" smtClean="0">
                <a:latin typeface="Verdana" panose="020B0604030504040204" pitchFamily="34" charset="0"/>
                <a:ea typeface="Verdana" panose="020B0604030504040204" pitchFamily="34" charset="0"/>
                <a:cs typeface="Verdana" panose="020B0604030504040204" pitchFamily="34" charset="0"/>
              </a:rPr>
              <a:t>Jesjoea is vaak aanwezig bij de Farizeeën, terwijl Farizeeën niet snel zouden omgaan met andersdenkenden, maar nooit bij de Sadduceeën. </a:t>
            </a:r>
          </a:p>
        </p:txBody>
      </p:sp>
      <p:sp>
        <p:nvSpPr>
          <p:cNvPr id="6" name="Tijdelijke aanduiding voor inhoud 2"/>
          <p:cNvSpPr txBox="1">
            <a:spLocks/>
          </p:cNvSpPr>
          <p:nvPr/>
        </p:nvSpPr>
        <p:spPr>
          <a:xfrm>
            <a:off x="72335" y="1960240"/>
            <a:ext cx="9000000" cy="792000"/>
          </a:xfrm>
          <a:prstGeom prst="rect">
            <a:avLst/>
          </a:prstGeom>
          <a:solidFill>
            <a:srgbClr val="C0B98E"/>
          </a:solidFill>
          <a:scene3d>
            <a:camera prst="orthographicFront"/>
            <a:lightRig rig="threePt" dir="t"/>
          </a:scene3d>
          <a:sp3d>
            <a:bevelT prst="angle"/>
          </a:sp3d>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000" dirty="0" smtClean="0">
                <a:latin typeface="Verdana" panose="020B0604030504040204" pitchFamily="34" charset="0"/>
                <a:ea typeface="Verdana" panose="020B0604030504040204" pitchFamily="34" charset="0"/>
                <a:cs typeface="Verdana" panose="020B0604030504040204" pitchFamily="34" charset="0"/>
              </a:rPr>
              <a:t>Er kwamen Farizeeën tot geloof in de Messias dit lezen we nergens over Sadduceeën.</a:t>
            </a:r>
          </a:p>
        </p:txBody>
      </p:sp>
      <p:sp>
        <p:nvSpPr>
          <p:cNvPr id="7" name="Tijdelijke aanduiding voor inhoud 2"/>
          <p:cNvSpPr txBox="1">
            <a:spLocks/>
          </p:cNvSpPr>
          <p:nvPr/>
        </p:nvSpPr>
        <p:spPr>
          <a:xfrm>
            <a:off x="72335" y="2889024"/>
            <a:ext cx="9000000" cy="756000"/>
          </a:xfrm>
          <a:prstGeom prst="rect">
            <a:avLst/>
          </a:prstGeom>
          <a:solidFill>
            <a:srgbClr val="C0B98E"/>
          </a:solidFill>
          <a:scene3d>
            <a:camera prst="orthographicFront"/>
            <a:lightRig rig="threePt" dir="t"/>
          </a:scene3d>
          <a:sp3d>
            <a:bevelT prst="angle"/>
          </a:sp3d>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000" dirty="0" smtClean="0">
                <a:latin typeface="Verdana" panose="020B0604030504040204" pitchFamily="34" charset="0"/>
                <a:ea typeface="Verdana" panose="020B0604030504040204" pitchFamily="34" charset="0"/>
                <a:cs typeface="Verdana" panose="020B0604030504040204" pitchFamily="34" charset="0"/>
              </a:rPr>
              <a:t>Over de Farizeeën zegt hij dat het goede leraren zijn, maar slechte voorbeelden</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32791"/>
            <a:ext cx="9242426"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37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7160" y="764703"/>
            <a:ext cx="9000000" cy="1836000"/>
          </a:xfrm>
          <a:solidFill>
            <a:srgbClr val="C0B98E"/>
          </a:solidFill>
          <a:scene3d>
            <a:camera prst="orthographicFront"/>
            <a:lightRig rig="threePt" dir="t"/>
          </a:scene3d>
          <a:sp3d>
            <a:bevelT prst="angle"/>
          </a:sp3d>
        </p:spPr>
        <p:txBody>
          <a:bodyPr/>
          <a:lstStyle/>
          <a:p>
            <a:pPr marL="0" indent="0">
              <a:buNone/>
            </a:pPr>
            <a:r>
              <a:rPr lang="nl-NL" sz="1800" dirty="0" smtClean="0">
                <a:latin typeface="Verdana" panose="020B0604030504040204" pitchFamily="34" charset="0"/>
                <a:ea typeface="Verdana" panose="020B0604030504040204" pitchFamily="34" charset="0"/>
                <a:cs typeface="Verdana" panose="020B0604030504040204" pitchFamily="34" charset="0"/>
              </a:rPr>
              <a:t>Joh.3</a:t>
            </a:r>
            <a:r>
              <a:rPr lang="nl-NL" sz="1800" baseline="30000" dirty="0" smtClean="0">
                <a:latin typeface="Verdana" panose="020B0604030504040204" pitchFamily="34" charset="0"/>
                <a:ea typeface="Verdana" panose="020B0604030504040204" pitchFamily="34" charset="0"/>
                <a:cs typeface="Verdana" panose="020B0604030504040204" pitchFamily="34" charset="0"/>
              </a:rPr>
              <a:t>1</a:t>
            </a:r>
            <a:r>
              <a:rPr lang="nl-NL" sz="1800" dirty="0">
                <a:latin typeface="Verdana" panose="020B0604030504040204" pitchFamily="34" charset="0"/>
                <a:ea typeface="Verdana" panose="020B0604030504040204" pitchFamily="34" charset="0"/>
                <a:cs typeface="Verdana" panose="020B0604030504040204" pitchFamily="34" charset="0"/>
              </a:rPr>
              <a:t> En er was </a:t>
            </a:r>
            <a:r>
              <a:rPr lang="nl-NL" sz="1800" b="1" dirty="0">
                <a:latin typeface="Verdana" panose="020B0604030504040204" pitchFamily="34" charset="0"/>
                <a:ea typeface="Verdana" panose="020B0604030504040204" pitchFamily="34" charset="0"/>
                <a:cs typeface="Verdana" panose="020B0604030504040204" pitchFamily="34" charset="0"/>
              </a:rPr>
              <a:t>iemand uit de Farizeeën</a:t>
            </a:r>
            <a:r>
              <a:rPr lang="nl-NL" sz="1800" dirty="0">
                <a:latin typeface="Verdana" panose="020B0604030504040204" pitchFamily="34" charset="0"/>
                <a:ea typeface="Verdana" panose="020B0604030504040204" pitchFamily="34" charset="0"/>
                <a:cs typeface="Verdana" panose="020B0604030504040204" pitchFamily="34" charset="0"/>
              </a:rPr>
              <a:t>, wiens naam was </a:t>
            </a:r>
            <a:r>
              <a:rPr lang="nl-NL" sz="1800" b="1" dirty="0" err="1">
                <a:latin typeface="Verdana" panose="020B0604030504040204" pitchFamily="34" charset="0"/>
                <a:ea typeface="Verdana" panose="020B0604030504040204" pitchFamily="34" charset="0"/>
                <a:cs typeface="Verdana" panose="020B0604030504040204" pitchFamily="34" charset="0"/>
              </a:rPr>
              <a:t>Nikodemus</a:t>
            </a:r>
            <a:r>
              <a:rPr lang="nl-NL" sz="1800" dirty="0">
                <a:latin typeface="Verdana" panose="020B0604030504040204" pitchFamily="34" charset="0"/>
                <a:ea typeface="Verdana" panose="020B0604030504040204" pitchFamily="34" charset="0"/>
                <a:cs typeface="Verdana" panose="020B0604030504040204" pitchFamily="34" charset="0"/>
              </a:rPr>
              <a:t>, een overste der Joden; </a:t>
            </a:r>
            <a:r>
              <a:rPr lang="nl-NL" sz="1800" baseline="30000" dirty="0">
                <a:latin typeface="Verdana" panose="020B0604030504040204" pitchFamily="34" charset="0"/>
                <a:ea typeface="Verdana" panose="020B0604030504040204" pitchFamily="34" charset="0"/>
                <a:cs typeface="Verdana" panose="020B0604030504040204" pitchFamily="34" charset="0"/>
              </a:rPr>
              <a:t>2</a:t>
            </a:r>
            <a:r>
              <a:rPr lang="nl-NL" sz="1800" dirty="0">
                <a:latin typeface="Verdana" panose="020B0604030504040204" pitchFamily="34" charset="0"/>
                <a:ea typeface="Verdana" panose="020B0604030504040204" pitchFamily="34" charset="0"/>
                <a:cs typeface="Verdana" panose="020B0604030504040204" pitchFamily="34" charset="0"/>
              </a:rPr>
              <a:t> deze kwam des nachts tot Hem en </a:t>
            </a:r>
            <a:r>
              <a:rPr lang="nl-NL" sz="1800" dirty="0" err="1">
                <a:latin typeface="Verdana" panose="020B0604030504040204" pitchFamily="34" charset="0"/>
                <a:ea typeface="Verdana" panose="020B0604030504040204" pitchFamily="34" charset="0"/>
                <a:cs typeface="Verdana" panose="020B0604030504040204" pitchFamily="34" charset="0"/>
              </a:rPr>
              <a:t>zeide</a:t>
            </a:r>
            <a:r>
              <a:rPr lang="nl-NL" sz="1800" dirty="0">
                <a:latin typeface="Verdana" panose="020B0604030504040204" pitchFamily="34" charset="0"/>
                <a:ea typeface="Verdana" panose="020B0604030504040204" pitchFamily="34" charset="0"/>
                <a:cs typeface="Verdana" panose="020B0604030504040204" pitchFamily="34" charset="0"/>
              </a:rPr>
              <a:t> tot Hem: Rabbi, wij weten, dat Gij van God gekomen zijt als leraar</a:t>
            </a:r>
            <a:r>
              <a:rPr lang="nl-NL" sz="1800" dirty="0" smtClean="0">
                <a:latin typeface="Verdana" panose="020B0604030504040204" pitchFamily="34" charset="0"/>
                <a:ea typeface="Verdana" panose="020B0604030504040204" pitchFamily="34" charset="0"/>
                <a:cs typeface="Verdana" panose="020B0604030504040204" pitchFamily="34" charset="0"/>
              </a:rPr>
              <a:t>;</a:t>
            </a:r>
          </a:p>
          <a:p>
            <a:pPr marL="0" indent="0">
              <a:buNone/>
            </a:pPr>
            <a:r>
              <a:rPr lang="nl-NL" sz="1800" dirty="0" smtClean="0">
                <a:latin typeface="Verdana" panose="020B0604030504040204" pitchFamily="34" charset="0"/>
                <a:ea typeface="Verdana" panose="020B0604030504040204" pitchFamily="34" charset="0"/>
                <a:cs typeface="Verdana" panose="020B0604030504040204" pitchFamily="34" charset="0"/>
              </a:rPr>
              <a:t>Joh.19:39 </a:t>
            </a:r>
            <a:r>
              <a:rPr lang="nl-NL" sz="1800" dirty="0">
                <a:latin typeface="Verdana" panose="020B0604030504040204" pitchFamily="34" charset="0"/>
                <a:ea typeface="Verdana" panose="020B0604030504040204" pitchFamily="34" charset="0"/>
                <a:cs typeface="Verdana" panose="020B0604030504040204" pitchFamily="34" charset="0"/>
              </a:rPr>
              <a:t>En ook kwam </a:t>
            </a:r>
            <a:r>
              <a:rPr lang="nl-NL" sz="1800" b="1" dirty="0" err="1">
                <a:latin typeface="Verdana" panose="020B0604030504040204" pitchFamily="34" charset="0"/>
                <a:ea typeface="Verdana" panose="020B0604030504040204" pitchFamily="34" charset="0"/>
                <a:cs typeface="Verdana" panose="020B0604030504040204" pitchFamily="34" charset="0"/>
              </a:rPr>
              <a:t>Nikodemus</a:t>
            </a:r>
            <a:r>
              <a:rPr lang="nl-NL" sz="1800" dirty="0">
                <a:latin typeface="Verdana" panose="020B0604030504040204" pitchFamily="34" charset="0"/>
                <a:ea typeface="Verdana" panose="020B0604030504040204" pitchFamily="34" charset="0"/>
                <a:cs typeface="Verdana" panose="020B0604030504040204" pitchFamily="34" charset="0"/>
              </a:rPr>
              <a:t>, die de eerste maal des nachts tot Hem gekomen was, en hij bracht een mengsel mede van mirre en aloë, ongeveer honderd pond.</a:t>
            </a:r>
          </a:p>
        </p:txBody>
      </p:sp>
      <p:sp>
        <p:nvSpPr>
          <p:cNvPr id="4" name="Rechthoek 3"/>
          <p:cNvSpPr/>
          <p:nvPr/>
        </p:nvSpPr>
        <p:spPr>
          <a:xfrm>
            <a:off x="108504" y="2665510"/>
            <a:ext cx="9000000" cy="1260000"/>
          </a:xfrm>
          <a:prstGeom prst="rect">
            <a:avLst/>
          </a:prstGeom>
          <a:solidFill>
            <a:srgbClr val="C0B98E"/>
          </a:solidFill>
          <a:scene3d>
            <a:camera prst="orthographicFront"/>
            <a:lightRig rig="threePt" dir="t"/>
          </a:scene3d>
          <a:sp3d>
            <a:bevelT prst="angle"/>
          </a:sp3d>
        </p:spPr>
        <p:txBody>
          <a:bodyPr wrap="square">
            <a:spAutoFit/>
          </a:bodyPr>
          <a:lstStyle/>
          <a:p>
            <a:r>
              <a:rPr lang="nl-NL" dirty="0" smtClean="0">
                <a:latin typeface="Verdana" panose="020B0604030504040204" pitchFamily="34" charset="0"/>
                <a:ea typeface="Verdana" panose="020B0604030504040204" pitchFamily="34" charset="0"/>
                <a:cs typeface="Verdana" panose="020B0604030504040204" pitchFamily="34" charset="0"/>
              </a:rPr>
              <a:t>Hand.23:6 En </a:t>
            </a:r>
            <a:r>
              <a:rPr lang="nl-NL" dirty="0">
                <a:latin typeface="Verdana" panose="020B0604030504040204" pitchFamily="34" charset="0"/>
                <a:ea typeface="Verdana" panose="020B0604030504040204" pitchFamily="34" charset="0"/>
                <a:cs typeface="Verdana" panose="020B0604030504040204" pitchFamily="34" charset="0"/>
              </a:rPr>
              <a:t>daar Paulus wist, dat het ene deel behoorde tot de Sadduceeën en het andere tot de Farizeeën, riep hij in de Raad: Mannen broeders, </a:t>
            </a:r>
            <a:r>
              <a:rPr lang="nl-NL" b="1" dirty="0">
                <a:latin typeface="Verdana" panose="020B0604030504040204" pitchFamily="34" charset="0"/>
                <a:ea typeface="Verdana" panose="020B0604030504040204" pitchFamily="34" charset="0"/>
                <a:cs typeface="Verdana" panose="020B0604030504040204" pitchFamily="34" charset="0"/>
              </a:rPr>
              <a:t>ik ben een Farizeeër</a:t>
            </a:r>
            <a:r>
              <a:rPr lang="nl-NL" dirty="0">
                <a:latin typeface="Verdana" panose="020B0604030504040204" pitchFamily="34" charset="0"/>
                <a:ea typeface="Verdana" panose="020B0604030504040204" pitchFamily="34" charset="0"/>
                <a:cs typeface="Verdana" panose="020B0604030504040204" pitchFamily="34" charset="0"/>
              </a:rPr>
              <a:t>, een zoon van Farizeeën, ik sta terecht om de hoop en de opstanding der doden. </a:t>
            </a:r>
          </a:p>
        </p:txBody>
      </p:sp>
      <p:sp>
        <p:nvSpPr>
          <p:cNvPr id="5" name="Rechthoek 4"/>
          <p:cNvSpPr/>
          <p:nvPr/>
        </p:nvSpPr>
        <p:spPr>
          <a:xfrm>
            <a:off x="108504" y="4028870"/>
            <a:ext cx="9000000" cy="1260000"/>
          </a:xfrm>
          <a:prstGeom prst="rect">
            <a:avLst/>
          </a:prstGeom>
          <a:solidFill>
            <a:srgbClr val="C0B98E"/>
          </a:solidFill>
          <a:scene3d>
            <a:camera prst="orthographicFront"/>
            <a:lightRig rig="threePt" dir="t"/>
          </a:scene3d>
          <a:sp3d>
            <a:bevelT prst="angle"/>
          </a:sp3d>
        </p:spPr>
        <p:txBody>
          <a:bodyPr wrap="square">
            <a:spAutoFit/>
          </a:bodyPr>
          <a:lstStyle/>
          <a:p>
            <a:r>
              <a:rPr lang="nl-NL" dirty="0" smtClean="0">
                <a:latin typeface="Verdana" panose="020B0604030504040204" pitchFamily="34" charset="0"/>
                <a:ea typeface="Verdana" panose="020B0604030504040204" pitchFamily="34" charset="0"/>
                <a:cs typeface="Verdana" panose="020B0604030504040204" pitchFamily="34" charset="0"/>
              </a:rPr>
              <a:t>Fil.3:5 (Paulus) besneden </a:t>
            </a:r>
            <a:r>
              <a:rPr lang="nl-NL" dirty="0">
                <a:latin typeface="Verdana" panose="020B0604030504040204" pitchFamily="34" charset="0"/>
                <a:ea typeface="Verdana" panose="020B0604030504040204" pitchFamily="34" charset="0"/>
                <a:cs typeface="Verdana" panose="020B0604030504040204" pitchFamily="34" charset="0"/>
              </a:rPr>
              <a:t>ten achtsten dage, uit het volk Israël, van de stam Benjamin, </a:t>
            </a:r>
            <a:r>
              <a:rPr lang="nl-NL" baseline="30000" dirty="0">
                <a:latin typeface="Verdana" panose="020B0604030504040204" pitchFamily="34" charset="0"/>
                <a:ea typeface="Verdana" panose="020B0604030504040204" pitchFamily="34" charset="0"/>
                <a:cs typeface="Verdana" panose="020B0604030504040204" pitchFamily="34" charset="0"/>
              </a:rPr>
              <a:t>6</a:t>
            </a:r>
            <a:r>
              <a:rPr lang="nl-NL" dirty="0">
                <a:latin typeface="Verdana" panose="020B0604030504040204" pitchFamily="34" charset="0"/>
                <a:ea typeface="Verdana" panose="020B0604030504040204" pitchFamily="34" charset="0"/>
                <a:cs typeface="Verdana" panose="020B0604030504040204" pitchFamily="34" charset="0"/>
              </a:rPr>
              <a:t> een Hebreeër uit de Hebreeën, </a:t>
            </a:r>
            <a:r>
              <a:rPr lang="nl-NL" b="1" dirty="0">
                <a:latin typeface="Verdana" panose="020B0604030504040204" pitchFamily="34" charset="0"/>
                <a:ea typeface="Verdana" panose="020B0604030504040204" pitchFamily="34" charset="0"/>
                <a:cs typeface="Verdana" panose="020B0604030504040204" pitchFamily="34" charset="0"/>
              </a:rPr>
              <a:t>naar de wet een Farizeeër</a:t>
            </a:r>
            <a:r>
              <a:rPr lang="nl-NL" dirty="0">
                <a:latin typeface="Verdana" panose="020B0604030504040204" pitchFamily="34" charset="0"/>
                <a:ea typeface="Verdana" panose="020B0604030504040204" pitchFamily="34" charset="0"/>
                <a:cs typeface="Verdana" panose="020B0604030504040204" pitchFamily="34" charset="0"/>
              </a:rPr>
              <a:t>, naar mijn ijver een vervolger van de gemeente, naar de gerechtigheid der wet onberispelijk.</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598"/>
            <a:ext cx="92122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56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332656"/>
            <a:ext cx="8229600" cy="2188839"/>
          </a:xfrm>
        </p:spPr>
        <p:txBody>
          <a:bodyPr/>
          <a:lstStyle/>
          <a:p>
            <a:pPr marL="0" indent="0">
              <a:buNone/>
            </a:pPr>
            <a:r>
              <a:rPr lang="nl-NL" sz="2400" dirty="0" smtClean="0">
                <a:latin typeface="Verdana" panose="020B0604030504040204" pitchFamily="34" charset="0"/>
                <a:ea typeface="Verdana" panose="020B0604030504040204" pitchFamily="34" charset="0"/>
                <a:cs typeface="Verdana" panose="020B0604030504040204" pitchFamily="34" charset="0"/>
              </a:rPr>
              <a:t>Deel 1: Jesjoea voorgesteld</a:t>
            </a:r>
          </a:p>
          <a:p>
            <a:pPr marL="0" indent="0">
              <a:buNone/>
            </a:pPr>
            <a:r>
              <a:rPr lang="nl-NL" sz="2400" dirty="0" smtClean="0">
                <a:latin typeface="Verdana" panose="020B0604030504040204" pitchFamily="34" charset="0"/>
                <a:ea typeface="Verdana" panose="020B0604030504040204" pitchFamily="34" charset="0"/>
                <a:cs typeface="Verdana" panose="020B0604030504040204" pitchFamily="34" charset="0"/>
              </a:rPr>
              <a:t>Deel 2: Het eerste onderwijs en de discussie met geloofsgenoten, de Farizeeën.   </a:t>
            </a:r>
            <a:endParaRPr lang="nl-NL"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Rechthoek 3"/>
          <p:cNvSpPr/>
          <p:nvPr/>
        </p:nvSpPr>
        <p:spPr>
          <a:xfrm>
            <a:off x="755576" y="1828562"/>
            <a:ext cx="7560840" cy="1600438"/>
          </a:xfrm>
          <a:prstGeom prst="rect">
            <a:avLst/>
          </a:prstGeom>
          <a:solidFill>
            <a:srgbClr val="C0B98E"/>
          </a:solidFill>
          <a:scene3d>
            <a:camera prst="orthographicFront"/>
            <a:lightRig rig="threePt" dir="t"/>
          </a:scene3d>
          <a:sp3d>
            <a:bevelT prst="angle"/>
          </a:sp3d>
        </p:spPr>
        <p:txBody>
          <a:bodyPr wrap="square">
            <a:spAutoFit/>
          </a:bodyPr>
          <a:lstStyle/>
          <a:p>
            <a:pPr lvl="0" algn="ctr"/>
            <a:endParaRPr lang="nl-NL" b="1" dirty="0"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lvl="0" algn="ctr"/>
            <a:r>
              <a:rPr lang="nl-NL" b="1" dirty="0"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AFSLUITEND MET:</a:t>
            </a:r>
          </a:p>
          <a:p>
            <a:pPr lvl="0" algn="ctr"/>
            <a:r>
              <a:rPr lang="nl-NL" b="1" dirty="0"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p>
          <a:p>
            <a:pPr lvl="0" algn="ctr"/>
            <a:r>
              <a:rPr lang="nl-NL" b="1" dirty="0"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“Alzo </a:t>
            </a:r>
            <a:r>
              <a:rPr lang="nl-NL"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is de Zoon des mensen </a:t>
            </a:r>
            <a:endParaRPr lang="nl-NL" b="1" dirty="0"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lvl="0" algn="ctr"/>
            <a:r>
              <a:rPr lang="nl-NL" b="1" dirty="0"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heer </a:t>
            </a:r>
            <a:r>
              <a:rPr lang="nl-NL"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ook over de sabbat</a:t>
            </a:r>
            <a:r>
              <a:rPr lang="nl-NL" b="1" dirty="0"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a:t>
            </a:r>
            <a:endParaRPr lang="nl-NL"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lvl="0" algn="ctr"/>
            <a:endParaRPr lang="nl-NL" sz="8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755576" y="3676961"/>
            <a:ext cx="7560840" cy="1152000"/>
          </a:xfrm>
          <a:prstGeom prst="rect">
            <a:avLst/>
          </a:prstGeom>
          <a:solidFill>
            <a:srgbClr val="C0B98E"/>
          </a:solidFill>
          <a:scene3d>
            <a:camera prst="orthographicFront"/>
            <a:lightRig rig="threePt" dir="t"/>
          </a:scene3d>
          <a:sp3d>
            <a:bevelT prst="angle"/>
          </a:sp3d>
        </p:spPr>
        <p:txBody>
          <a:bodyPr wrap="square">
            <a:spAutoFit/>
          </a:bodyPr>
          <a:lstStyle/>
          <a:p>
            <a:pPr lvl="0" algn="ctr"/>
            <a:r>
              <a:rPr lang="nl-NL" sz="2000" b="1" dirty="0"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Geen wereldse heer die maar doet zoals het hem uitkomt, maar een dienende heer, die dient vanuit recht.</a:t>
            </a:r>
            <a:endParaRPr lang="nl-NL" sz="20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9892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060848"/>
            <a:ext cx="32194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388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upload.wikimedia.org/wikipedia/commons/3/3e/Israel_Tiberias3_tango7174.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3" t="11942" r="-53" b="-11942"/>
          <a:stretch/>
        </p:blipFill>
        <p:spPr bwMode="auto">
          <a:xfrm>
            <a:off x="4860" y="-27384"/>
            <a:ext cx="9163164" cy="687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107504" y="4653136"/>
            <a:ext cx="8928000" cy="1200329"/>
          </a:xfrm>
          <a:prstGeom prst="rect">
            <a:avLst/>
          </a:prstGeom>
          <a:solidFill>
            <a:schemeClr val="tx2">
              <a:lumMod val="50000"/>
            </a:schemeClr>
          </a:solidFill>
        </p:spPr>
        <p:txBody>
          <a:bodyPr wrap="square">
            <a:spAutoFit/>
          </a:bodyPr>
          <a:lstStyle/>
          <a:p>
            <a:r>
              <a:rPr lang="el-GR" dirty="0">
                <a:solidFill>
                  <a:schemeClr val="bg1"/>
                </a:solidFill>
              </a:rPr>
              <a:t>Καὶ εἰσελθὼν πάλιν εἰς Καφαρναοὺμ δι' ἡμερῶν ἠκούσθη ὅτι </a:t>
            </a:r>
            <a:r>
              <a:rPr lang="el-GR" b="1" dirty="0">
                <a:solidFill>
                  <a:schemeClr val="bg1"/>
                </a:solidFill>
              </a:rPr>
              <a:t>ἐν οἴκῳ</a:t>
            </a:r>
            <a:r>
              <a:rPr lang="el-GR" dirty="0">
                <a:solidFill>
                  <a:schemeClr val="bg1"/>
                </a:solidFill>
              </a:rPr>
              <a:t> ἐστίν</a:t>
            </a:r>
            <a:r>
              <a:rPr lang="el-GR" dirty="0" smtClean="0">
                <a:solidFill>
                  <a:schemeClr val="bg1"/>
                </a:solidFill>
              </a:rPr>
              <a:t>.</a:t>
            </a:r>
            <a:endParaRPr lang="nl-NL" dirty="0" smtClean="0">
              <a:solidFill>
                <a:schemeClr val="bg1"/>
              </a:solidFill>
            </a:endParaRPr>
          </a:p>
          <a:p>
            <a:r>
              <a:rPr lang="nl-NL" dirty="0">
                <a:solidFill>
                  <a:schemeClr val="bg1"/>
                </a:solidFill>
              </a:rPr>
              <a:t>e</a:t>
            </a:r>
            <a:r>
              <a:rPr lang="nl-NL" dirty="0" smtClean="0">
                <a:solidFill>
                  <a:schemeClr val="bg1"/>
                </a:solidFill>
              </a:rPr>
              <a:t>n </a:t>
            </a:r>
            <a:r>
              <a:rPr lang="nl-NL" dirty="0" err="1" smtClean="0">
                <a:solidFill>
                  <a:schemeClr val="bg1"/>
                </a:solidFill>
              </a:rPr>
              <a:t>oikoi</a:t>
            </a:r>
            <a:r>
              <a:rPr lang="nl-NL" dirty="0" smtClean="0">
                <a:solidFill>
                  <a:schemeClr val="bg1"/>
                </a:solidFill>
              </a:rPr>
              <a:t> – in huis</a:t>
            </a:r>
          </a:p>
          <a:p>
            <a:r>
              <a:rPr lang="nl-NL" dirty="0" smtClean="0">
                <a:solidFill>
                  <a:schemeClr val="bg1"/>
                </a:solidFill>
              </a:rPr>
              <a:t>NV: “Als </a:t>
            </a:r>
            <a:r>
              <a:rPr lang="nl-NL" dirty="0">
                <a:solidFill>
                  <a:schemeClr val="bg1"/>
                </a:solidFill>
              </a:rPr>
              <a:t>hij </a:t>
            </a:r>
            <a:r>
              <a:rPr lang="nl-NL" dirty="0" err="1">
                <a:solidFill>
                  <a:schemeClr val="bg1"/>
                </a:solidFill>
              </a:rPr>
              <a:t>Kafarnaoem</a:t>
            </a:r>
            <a:r>
              <a:rPr lang="nl-NL" dirty="0">
                <a:solidFill>
                  <a:schemeClr val="bg1"/>
                </a:solidFill>
              </a:rPr>
              <a:t> weer binnenkomt, </a:t>
            </a:r>
            <a:r>
              <a:rPr lang="nl-NL" dirty="0" smtClean="0">
                <a:solidFill>
                  <a:schemeClr val="bg1"/>
                </a:solidFill>
              </a:rPr>
              <a:t>na </a:t>
            </a:r>
            <a:r>
              <a:rPr lang="nl-NL" dirty="0">
                <a:solidFill>
                  <a:schemeClr val="bg1"/>
                </a:solidFill>
              </a:rPr>
              <a:t>dagen, </a:t>
            </a:r>
            <a:r>
              <a:rPr lang="nl-NL" dirty="0" smtClean="0">
                <a:solidFill>
                  <a:schemeClr val="bg1"/>
                </a:solidFill>
              </a:rPr>
              <a:t>is </a:t>
            </a:r>
            <a:r>
              <a:rPr lang="nl-NL" dirty="0">
                <a:solidFill>
                  <a:schemeClr val="bg1"/>
                </a:solidFill>
              </a:rPr>
              <a:t>te horen: hij is in huis</a:t>
            </a:r>
            <a:r>
              <a:rPr lang="nl-NL" dirty="0" smtClean="0">
                <a:solidFill>
                  <a:schemeClr val="bg1"/>
                </a:solidFill>
              </a:rPr>
              <a:t>!”</a:t>
            </a:r>
            <a:r>
              <a:rPr lang="el-GR" dirty="0">
                <a:solidFill>
                  <a:schemeClr val="bg1"/>
                </a:solidFill>
              </a:rPr>
              <a:t/>
            </a:r>
            <a:br>
              <a:rPr lang="el-GR" dirty="0">
                <a:solidFill>
                  <a:schemeClr val="bg1"/>
                </a:solidFill>
              </a:rPr>
            </a:br>
            <a:endParaRPr lang="nl-NL" dirty="0">
              <a:solidFill>
                <a:schemeClr val="bg1"/>
              </a:solidFill>
            </a:endParaRPr>
          </a:p>
        </p:txBody>
      </p:sp>
      <p:sp>
        <p:nvSpPr>
          <p:cNvPr id="7" name="Rechthoek 6"/>
          <p:cNvSpPr/>
          <p:nvPr/>
        </p:nvSpPr>
        <p:spPr>
          <a:xfrm>
            <a:off x="0" y="849486"/>
            <a:ext cx="9144000" cy="923330"/>
          </a:xfrm>
          <a:prstGeom prst="rect">
            <a:avLst/>
          </a:prstGeom>
          <a:solidFill>
            <a:schemeClr val="accent1">
              <a:lumMod val="40000"/>
              <a:lumOff val="60000"/>
            </a:schemeClr>
          </a:solidFill>
        </p:spPr>
        <p:txBody>
          <a:bodyPr wrap="square">
            <a:spAutoFit/>
          </a:bodyPr>
          <a:lstStyle/>
          <a:p>
            <a:r>
              <a:rPr lang="nl-NL" b="1" dirty="0" smtClean="0">
                <a:latin typeface="Verdana" panose="020B0604030504040204" pitchFamily="34" charset="0"/>
                <a:ea typeface="Verdana" panose="020B0604030504040204" pitchFamily="34" charset="0"/>
                <a:cs typeface="Verdana" panose="020B0604030504040204" pitchFamily="34" charset="0"/>
              </a:rPr>
              <a:t>Het huis van Jesjoea?</a:t>
            </a:r>
          </a:p>
          <a:p>
            <a:r>
              <a:rPr lang="nl-NL" b="1" dirty="0" smtClean="0">
                <a:latin typeface="Verdana" panose="020B0604030504040204" pitchFamily="34" charset="0"/>
                <a:ea typeface="Verdana" panose="020B0604030504040204" pitchFamily="34" charset="0"/>
                <a:cs typeface="Verdana" panose="020B0604030504040204" pitchFamily="34" charset="0"/>
              </a:rPr>
              <a:t>Het huis van Levi?</a:t>
            </a:r>
          </a:p>
          <a:p>
            <a:r>
              <a:rPr lang="nl-NL" b="1" dirty="0" smtClean="0">
                <a:latin typeface="Verdana" panose="020B0604030504040204" pitchFamily="34" charset="0"/>
                <a:ea typeface="Verdana" panose="020B0604030504040204" pitchFamily="34" charset="0"/>
                <a:cs typeface="Verdana" panose="020B0604030504040204" pitchFamily="34" charset="0"/>
              </a:rPr>
              <a:t>Het huis van Petrus?</a:t>
            </a:r>
            <a:endParaRPr lang="nl-NL" b="1" dirty="0">
              <a:latin typeface="Verdana" panose="020B0604030504040204" pitchFamily="34" charset="0"/>
              <a:ea typeface="Verdana" panose="020B0604030504040204" pitchFamily="34" charset="0"/>
              <a:cs typeface="Verdana" panose="020B0604030504040204"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 y="602019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89" y="-25714"/>
            <a:ext cx="921226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64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02"/>
            <a:ext cx="9116848" cy="4558426"/>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0" y="4581128"/>
            <a:ext cx="9116848" cy="1477328"/>
          </a:xfrm>
          <a:prstGeom prst="rect">
            <a:avLst/>
          </a:prstGeom>
          <a:solidFill>
            <a:schemeClr val="tx1"/>
          </a:solidFill>
        </p:spPr>
        <p:txBody>
          <a:bodyPr wrap="square">
            <a:spAutoFit/>
          </a:bodyPr>
          <a:lstStyle/>
          <a:p>
            <a:pPr algn="ct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Lakewood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Church</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United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States</a:t>
            </a:r>
            <a:endPar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Welvaarts</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evangelie</a:t>
            </a:r>
          </a:p>
          <a:p>
            <a:pPr algn="ct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leider</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van de City Harvest Church in Singapore,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Kong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Hee</a:t>
            </a:r>
            <a:endPar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onderwijst</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dat</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Jesjoea</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meerdere</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huizen</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heeft</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en</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dat</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hij</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niet</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arm was</a:t>
            </a:r>
          </a:p>
          <a:p>
            <a:pPr algn="ct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27384"/>
            <a:ext cx="921226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descr="Afbeeldingsresultaat voor old spectacles no background">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04" y="771131"/>
            <a:ext cx="9000000" cy="3507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08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nodeType="after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p:cTn id="7" dur="15000" fill="hold"/>
                                        <p:tgtEl>
                                          <p:spTgt spid="4102"/>
                                        </p:tgtEl>
                                        <p:attrNameLst>
                                          <p:attrName>ppt_x</p:attrName>
                                        </p:attrNameLst>
                                      </p:cBhvr>
                                      <p:tavLst>
                                        <p:tav tm="0">
                                          <p:val>
                                            <p:strVal val="#ppt_x"/>
                                          </p:val>
                                        </p:tav>
                                        <p:tav tm="100000">
                                          <p:val>
                                            <p:strVal val="#ppt_x"/>
                                          </p:val>
                                        </p:tav>
                                      </p:tavLst>
                                    </p:anim>
                                    <p:anim calcmode="lin" valueType="num">
                                      <p:cBhvr>
                                        <p:cTn id="8" dur="15000" fill="hold"/>
                                        <p:tgtEl>
                                          <p:spTgt spid="410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2016April_FF-were-disciples-itinerant_1920x10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9216000" cy="5184000"/>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0" y="5046856"/>
            <a:ext cx="9144000" cy="1046440"/>
          </a:xfrm>
          <a:prstGeom prst="rect">
            <a:avLst/>
          </a:prstGeom>
          <a:solidFill>
            <a:schemeClr val="tx1"/>
          </a:solidFill>
        </p:spPr>
        <p:txBody>
          <a:bodyPr wrap="square">
            <a:spAutoFit/>
          </a:bodyPr>
          <a:lstStyle/>
          <a:p>
            <a:pPr algn="ct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Hij had geen eigen huis, geen eigen inkomen en at van wat mensen Hem te eten gaven. Hij, de Schepper van hemel en aarde, leefde hier op aarde in diepe armoede. </a:t>
            </a:r>
            <a:endPar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http://www.deschuilplaats.nl/verdieping/pastories/52-voor-hem-geen-plaats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1" y="-99392"/>
            <a:ext cx="921226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descr="Afbeeldingsresultaat voor old spectacles no background">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04" y="771131"/>
            <a:ext cx="9000000" cy="3507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06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0" fill="hold"/>
                                        <p:tgtEl>
                                          <p:spTgt spid="6"/>
                                        </p:tgtEl>
                                        <p:attrNameLst>
                                          <p:attrName>ppt_x</p:attrName>
                                        </p:attrNameLst>
                                      </p:cBhvr>
                                      <p:tavLst>
                                        <p:tav tm="0">
                                          <p:val>
                                            <p:strVal val="#ppt_x"/>
                                          </p:val>
                                        </p:tav>
                                        <p:tav tm="100000">
                                          <p:val>
                                            <p:strVal val="#ppt_x"/>
                                          </p:val>
                                        </p:tav>
                                      </p:tavLst>
                                    </p:anim>
                                    <p:anim calcmode="lin" valueType="num">
                                      <p:cBhvr>
                                        <p:cTn id="8" dur="15000" fill="hold"/>
                                        <p:tgtEl>
                                          <p:spTgt spid="6"/>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83568" y="1340768"/>
            <a:ext cx="7848872" cy="2308324"/>
          </a:xfrm>
          <a:prstGeom prst="rect">
            <a:avLst/>
          </a:prstGeom>
        </p:spPr>
        <p:txBody>
          <a:bodyPr wrap="square">
            <a:spAutoFit/>
          </a:bodyPr>
          <a:lstStyle/>
          <a:p>
            <a:pPr>
              <a:spcBef>
                <a:spcPct val="20000"/>
              </a:spcBef>
            </a:pPr>
            <a:r>
              <a:rPr lang="nl-NL" sz="2000" b="1" i="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Marcus </a:t>
            </a:r>
            <a:r>
              <a:rPr lang="nl-NL" sz="2000" b="1" i="1" dirty="0"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1: </a:t>
            </a:r>
            <a:r>
              <a:rPr lang="nl-NL" sz="2000" b="1" i="1" baseline="30000" dirty="0"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29</a:t>
            </a:r>
            <a:r>
              <a:rPr lang="nl-NL" sz="2000" b="1" i="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En terstond, uit de synagoge, gingen zij in het huis van Simon en Andreas met Jakobus en Johannes. </a:t>
            </a:r>
            <a:r>
              <a:rPr lang="nl-NL" sz="2000" b="1" i="1" baseline="30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30</a:t>
            </a:r>
            <a:r>
              <a:rPr lang="nl-NL" sz="2000" b="1" i="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En de schoonmoeder van Simon lag met koorts te bed en terstond spraken zij met Hem over haar. </a:t>
            </a:r>
            <a:r>
              <a:rPr lang="nl-NL" sz="2000" b="1" i="1" baseline="30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31</a:t>
            </a:r>
            <a:r>
              <a:rPr lang="nl-NL" sz="2000" b="1" i="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En Hij kwam naderbij, vatte haar hand en richtte haar op. En de koorts verliet haar en zij diende hen</a:t>
            </a:r>
            <a:r>
              <a:rPr lang="nl-NL" sz="2000" b="1" i="1" dirty="0"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endParaRPr lang="nl-NL" sz="2000" b="1" i="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61" y="-99392"/>
            <a:ext cx="921226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descr="Afbeeldingsresultaat voor old spectacles no backgroun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836712"/>
            <a:ext cx="9000000" cy="350769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35496" y="5498068"/>
            <a:ext cx="9072000" cy="523220"/>
          </a:xfrm>
          <a:prstGeom prst="rect">
            <a:avLst/>
          </a:prstGeom>
          <a:solidFill>
            <a:srgbClr val="C0B98E"/>
          </a:solidFill>
          <a:scene3d>
            <a:camera prst="orthographicFront"/>
            <a:lightRig rig="threePt" dir="t"/>
          </a:scene3d>
          <a:sp3d>
            <a:bevelT prst="angle"/>
          </a:sp3d>
        </p:spPr>
        <p:txBody>
          <a:bodyPr wrap="square" rtlCol="0">
            <a:spAutoFit/>
          </a:bodyPr>
          <a:lstStyle/>
          <a:p>
            <a:pPr algn="ctr"/>
            <a:r>
              <a:rPr lang="nl-NL" sz="2800" b="1" dirty="0" smtClean="0">
                <a:latin typeface="Charlemagne Std" pitchFamily="82" charset="0"/>
              </a:rPr>
              <a:t>LEZEN DOOR DE BRIL VAN DE CONTEXT</a:t>
            </a:r>
            <a:endParaRPr lang="nl-NL" sz="2800" b="1" dirty="0">
              <a:latin typeface="Charlemagne Std" pitchFamily="82" charset="0"/>
            </a:endParaRPr>
          </a:p>
        </p:txBody>
      </p:sp>
    </p:spTree>
    <p:extLst>
      <p:ext uri="{BB962C8B-B14F-4D97-AF65-F5344CB8AC3E}">
        <p14:creationId xmlns:p14="http://schemas.microsoft.com/office/powerpoint/2010/main" val="292266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0" fill="hold"/>
                                        <p:tgtEl>
                                          <p:spTgt spid="6"/>
                                        </p:tgtEl>
                                        <p:attrNameLst>
                                          <p:attrName>ppt_x</p:attrName>
                                        </p:attrNameLst>
                                      </p:cBhvr>
                                      <p:tavLst>
                                        <p:tav tm="0">
                                          <p:val>
                                            <p:strVal val="#ppt_x"/>
                                          </p:val>
                                        </p:tav>
                                        <p:tav tm="100000">
                                          <p:val>
                                            <p:strVal val="#ppt_x"/>
                                          </p:val>
                                        </p:tav>
                                      </p:tavLst>
                                    </p:anim>
                                    <p:anim calcmode="lin" valueType="num">
                                      <p:cBhvr>
                                        <p:cTn id="8" dur="15000" fill="hold"/>
                                        <p:tgtEl>
                                          <p:spTgt spid="6"/>
                                        </p:tgtEl>
                                        <p:attrNameLst>
                                          <p:attrName>ppt_y</p:attrName>
                                        </p:attrNameLst>
                                      </p:cBhvr>
                                      <p:tavLst>
                                        <p:tav tm="0">
                                          <p:val>
                                            <p:strVal val="#ppt_y+1"/>
                                          </p:val>
                                        </p:tav>
                                        <p:tav tm="100000">
                                          <p:val>
                                            <p:strVal val="#ppt_y-1"/>
                                          </p:val>
                                        </p:tav>
                                      </p:tavLst>
                                    </p:anim>
                                  </p:childTnLst>
                                </p:cTn>
                              </p:par>
                            </p:childTnLst>
                          </p:cTn>
                        </p:par>
                        <p:par>
                          <p:cTn id="9" fill="hold">
                            <p:stCondLst>
                              <p:cond delay="150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12941</TotalTime>
  <Words>2301</Words>
  <Application>Microsoft Office PowerPoint</Application>
  <PresentationFormat>Diavoorstelling (4:3)</PresentationFormat>
  <Paragraphs>487</Paragraphs>
  <Slides>57</Slides>
  <Notes>0</Notes>
  <HiddenSlides>0</HiddenSlides>
  <MMClips>0</MMClips>
  <ScaleCrop>false</ScaleCrop>
  <HeadingPairs>
    <vt:vector size="4" baseType="variant">
      <vt:variant>
        <vt:lpstr>Thema</vt:lpstr>
      </vt:variant>
      <vt:variant>
        <vt:i4>1</vt:i4>
      </vt:variant>
      <vt:variant>
        <vt:lpstr>Diatitels</vt:lpstr>
      </vt:variant>
      <vt:variant>
        <vt:i4>57</vt:i4>
      </vt:variant>
    </vt:vector>
  </HeadingPairs>
  <TitlesOfParts>
    <vt:vector size="58"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Gerard</dc:creator>
  <cp:lastModifiedBy>Gerard</cp:lastModifiedBy>
  <cp:revision>295</cp:revision>
  <dcterms:created xsi:type="dcterms:W3CDTF">2016-11-11T18:02:23Z</dcterms:created>
  <dcterms:modified xsi:type="dcterms:W3CDTF">2016-12-10T06:26:38Z</dcterms:modified>
</cp:coreProperties>
</file>