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9" r:id="rId2"/>
    <p:sldId id="268" r:id="rId3"/>
    <p:sldId id="305" r:id="rId4"/>
    <p:sldId id="290" r:id="rId5"/>
    <p:sldId id="296" r:id="rId6"/>
    <p:sldId id="297" r:id="rId7"/>
    <p:sldId id="298" r:id="rId8"/>
    <p:sldId id="299" r:id="rId9"/>
    <p:sldId id="279" r:id="rId10"/>
    <p:sldId id="264" r:id="rId11"/>
    <p:sldId id="273" r:id="rId12"/>
    <p:sldId id="263" r:id="rId13"/>
    <p:sldId id="267" r:id="rId14"/>
    <p:sldId id="265" r:id="rId15"/>
    <p:sldId id="261" r:id="rId16"/>
    <p:sldId id="272" r:id="rId17"/>
    <p:sldId id="278" r:id="rId18"/>
    <p:sldId id="300" r:id="rId19"/>
    <p:sldId id="286" r:id="rId20"/>
    <p:sldId id="302" r:id="rId21"/>
    <p:sldId id="280" r:id="rId22"/>
    <p:sldId id="260" r:id="rId23"/>
    <p:sldId id="303" r:id="rId24"/>
    <p:sldId id="306" r:id="rId25"/>
    <p:sldId id="307" r:id="rId26"/>
    <p:sldId id="308" r:id="rId27"/>
    <p:sldId id="304" r:id="rId28"/>
    <p:sldId id="310" r:id="rId29"/>
    <p:sldId id="256" r:id="rId30"/>
    <p:sldId id="314" r:id="rId31"/>
    <p:sldId id="291" r:id="rId32"/>
    <p:sldId id="281" r:id="rId33"/>
    <p:sldId id="282" r:id="rId34"/>
    <p:sldId id="315" r:id="rId35"/>
    <p:sldId id="293" r:id="rId36"/>
    <p:sldId id="312" r:id="rId37"/>
    <p:sldId id="311" r:id="rId38"/>
    <p:sldId id="316" r:id="rId39"/>
    <p:sldId id="313" r:id="rId40"/>
    <p:sldId id="317" r:id="rId41"/>
    <p:sldId id="318" r:id="rId42"/>
    <p:sldId id="319" r:id="rId43"/>
    <p:sldId id="336" r:id="rId44"/>
    <p:sldId id="320" r:id="rId45"/>
    <p:sldId id="321" r:id="rId46"/>
    <p:sldId id="322" r:id="rId47"/>
    <p:sldId id="323" r:id="rId48"/>
    <p:sldId id="334" r:id="rId49"/>
    <p:sldId id="325" r:id="rId50"/>
    <p:sldId id="326" r:id="rId51"/>
    <p:sldId id="328" r:id="rId52"/>
    <p:sldId id="330" r:id="rId53"/>
    <p:sldId id="331" r:id="rId54"/>
    <p:sldId id="332" r:id="rId55"/>
    <p:sldId id="333" r:id="rId56"/>
    <p:sldId id="335" r:id="rId57"/>
    <p:sldId id="337" r:id="rId5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B98E"/>
    <a:srgbClr val="6D653F"/>
    <a:srgbClr val="222014"/>
    <a:srgbClr val="887E4E"/>
    <a:srgbClr val="8A0000"/>
    <a:srgbClr val="37441C"/>
    <a:srgbClr val="221700"/>
    <a:srgbClr val="DDD9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96"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20-11-2016</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6184812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1600200"/>
            <a:ext cx="8229600" cy="4525963"/>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20-11-2016</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3344878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a:prstGeom prst="rect">
            <a:avLst/>
          </a:prstGeo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a:prstGeom prst="rect">
            <a:avLst/>
          </a:prstGeo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20-11-2016</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12277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20-11-2016</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dirty="0"/>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8027154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20-11-2016</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247265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20-11-2016</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589155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20-11-2016</a:t>
            </a:fld>
            <a:endParaRPr lang="nl-NL"/>
          </a:p>
        </p:txBody>
      </p:sp>
      <p:sp>
        <p:nvSpPr>
          <p:cNvPr id="8" name="Tijdelijke aanduiding voor voettekst 7"/>
          <p:cNvSpPr>
            <a:spLocks noGrp="1"/>
          </p:cNvSpPr>
          <p:nvPr>
            <p:ph type="ftr" sz="quarter" idx="11"/>
          </p:nvPr>
        </p:nvSpPr>
        <p:spPr>
          <a:xfrm>
            <a:off x="3124200" y="6356350"/>
            <a:ext cx="2895600" cy="365125"/>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434980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0" y="6093296"/>
            <a:ext cx="9144000" cy="735004"/>
          </a:xfrm>
          <a:prstGeom prst="rect">
            <a:avLst/>
          </a:prstGeom>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20-11-2016</a:t>
            </a:fld>
            <a:endParaRPr lang="nl-NL"/>
          </a:p>
        </p:txBody>
      </p:sp>
      <p:sp>
        <p:nvSpPr>
          <p:cNvPr id="4" name="Tijdelijke aanduiding voor voettekst 3"/>
          <p:cNvSpPr>
            <a:spLocks noGrp="1"/>
          </p:cNvSpPr>
          <p:nvPr>
            <p:ph type="ftr" sz="quarter" idx="11"/>
          </p:nvPr>
        </p:nvSpPr>
        <p:spPr>
          <a:xfrm>
            <a:off x="3124200" y="6356350"/>
            <a:ext cx="28956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102872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20-11-2016</a:t>
            </a:fld>
            <a:endParaRPr lang="nl-NL"/>
          </a:p>
        </p:txBody>
      </p:sp>
      <p:sp>
        <p:nvSpPr>
          <p:cNvPr id="3" name="Tijdelijke aanduiding voor voettekst 2"/>
          <p:cNvSpPr>
            <a:spLocks noGrp="1"/>
          </p:cNvSpPr>
          <p:nvPr>
            <p:ph type="ftr" sz="quarter" idx="11"/>
          </p:nvPr>
        </p:nvSpPr>
        <p:spPr>
          <a:xfrm>
            <a:off x="3124200" y="6356350"/>
            <a:ext cx="2895600" cy="365125"/>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3864648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20-11-2016</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491545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BE5429C2-3769-4485-8759-E9F27359E3C7}" type="datetimeFigureOut">
              <a:rPr lang="nl-NL" smtClean="0"/>
              <a:t>20-11-2016</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8E239F83-E92E-4B25-887B-080EFDDAAF95}" type="slidenum">
              <a:rPr lang="nl-NL" smtClean="0"/>
              <a:t>‹nr.›</a:t>
            </a:fld>
            <a:endParaRPr lang="nl-NL"/>
          </a:p>
        </p:txBody>
      </p:sp>
    </p:spTree>
    <p:extLst>
      <p:ext uri="{BB962C8B-B14F-4D97-AF65-F5344CB8AC3E}">
        <p14:creationId xmlns:p14="http://schemas.microsoft.com/office/powerpoint/2010/main" val="570793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875" y="6020197"/>
            <a:ext cx="9175750"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04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hyperlink" Target="http://www.google.nl/url?sa=i&amp;rct=j&amp;q=&amp;esrc=s&amp;source=images&amp;cd=&amp;cad=rja&amp;uact=8&amp;ved=0ahUKEwi74-OKtqjQAhXG1ywKHZ3eBXUQjRwIBw&amp;url=http://www.katapi.org.uk/BibleMSS/P45.htm&amp;bvm=bv.138493631,d.bGg&amp;psig=AFQjCNEmE7FasdmvaZYnRmqEdX5M9GiMiQ&amp;ust=1479218929704597"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commons.wikimedia.org/wiki/File:P053-Mat-26_29-35-III.jp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nl/url?sa=i&amp;rct=j&amp;q=&amp;esrc=s&amp;source=images&amp;cd=&amp;cad=rja&amp;uact=8&amp;ved=0ahUKEwjR9ND1n6rQAhUCvBoKHf-8A74QjRwIBw&amp;url=http://www.magd.ox.ac.uk/libraries-and-archives/treasure-of-the-month/news/magdalen-papyrus/&amp;psig=AFQjCNERUcHn_39FUNRK7BhiUTMzgGkVGw&amp;ust=1479281701575626"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en.wikipedia.org/wiki/Bibliotheca_Bodmeriana" TargetMode="External"/><Relationship Id="rId3" Type="http://schemas.openxmlformats.org/officeDocument/2006/relationships/image" Target="../media/image14.jpeg"/><Relationship Id="rId7" Type="http://schemas.openxmlformats.org/officeDocument/2006/relationships/hyperlink" Target="http://en.wikipedia.org/wiki/Alexandrian_text-type" TargetMode="External"/><Relationship Id="rId12" Type="http://schemas.openxmlformats.org/officeDocument/2006/relationships/hyperlink" Target="http://en.wikipedia.org/wiki/Gospel_of_john" TargetMode="External"/><Relationship Id="rId2" Type="http://schemas.openxmlformats.org/officeDocument/2006/relationships/hyperlink" Target="http://historyofinformation.com/images/papyrus_75a.gif" TargetMode="External"/><Relationship Id="rId1" Type="http://schemas.openxmlformats.org/officeDocument/2006/relationships/slideLayout" Target="../slideLayouts/slideLayout2.xml"/><Relationship Id="rId6" Type="http://schemas.openxmlformats.org/officeDocument/2006/relationships/hyperlink" Target="http://en.wikipedia.org/wiki/Bodmer_Papyri" TargetMode="External"/><Relationship Id="rId11" Type="http://schemas.openxmlformats.org/officeDocument/2006/relationships/hyperlink" Target="http://en.wikipedia.org/wiki/Lord's_prayer" TargetMode="External"/><Relationship Id="rId5" Type="http://schemas.openxmlformats.org/officeDocument/2006/relationships/image" Target="../media/image15.png"/><Relationship Id="rId10" Type="http://schemas.openxmlformats.org/officeDocument/2006/relationships/hyperlink" Target="http://en.wikipedia.org/wiki/Gospel_of_Luke" TargetMode="External"/><Relationship Id="rId4" Type="http://schemas.openxmlformats.org/officeDocument/2006/relationships/hyperlink" Target="http://en.wikipedia.org/wiki/Papyrus_75" TargetMode="External"/><Relationship Id="rId9" Type="http://schemas.openxmlformats.org/officeDocument/2006/relationships/hyperlink" Target="http://en.wikipedia.org/wiki/Frank_Hanna_III"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google.nl/url?sa=i&amp;rct=j&amp;q=&amp;esrc=s&amp;source=images&amp;cd=&amp;cad=rja&amp;uact=8&amp;ved=0ahUKEwjSzKaqhq3QAhVChiwKHfkFA3kQjRwIBw&amp;url=http://codexsinaiticus.org/en/codex/&amp;psig=AFQjCNGL_dpKmJem86_qEa-_Z5eFG0hAJQ&amp;ust=1479377910181034"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google.nl/url?sa=i&amp;rct=j&amp;q=&amp;esrc=s&amp;source=images&amp;cd=&amp;cad=rja&amp;uact=8&amp;ved=0ahUKEwiRy5jv-6_QAhXEuBoKHaGJAtMQjRwIBw&amp;url=http://www.jerusalemperspective.com/6137/&amp;bvm=bv.139250283,d.d2s&amp;psig=AFQjCNFk60EuCNx0aFkz2K39-t6hOUGxGw&amp;ust=1479478170474094"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google.nl/url?sa=i&amp;rct=j&amp;q=&amp;esrc=s&amp;source=images&amp;cd=&amp;cad=rja&amp;uact=8&amp;ved=0ahUKEwiRy5jv-6_QAhXEuBoKHaGJAtMQjRwIBw&amp;url=http://www.jerusalemperspective.com/6137/&amp;bvm=bv.139250283,d.d2s&amp;psig=AFQjCNFk60EuCNx0aFkz2K39-t6hOUGxGw&amp;ust=1479478170474094"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google.nl/url?sa=i&amp;rct=j&amp;q=&amp;esrc=s&amp;source=images&amp;cd=&amp;cad=rja&amp;uact=8&amp;ved=0ahUKEwiRy5jv-6_QAhXEuBoKHaGJAtMQjRwIBw&amp;url=http://www.jerusalemperspective.com/6137/&amp;bvm=bv.139250283,d.d2s&amp;psig=AFQjCNFk60EuCNx0aFkz2K39-t6hOUGxGw&amp;ust=1479478170474094"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ved=0ahUKEwjzq5HTsrLQAhWE7hoKHeqiBmUQjRwIBw&amp;url=http://goedbericht.nl/rubriek/psalm-495-geheimenissen-harp/&amp;bvm=bv.139250283,d.d2s&amp;psig=AFQjCNFBf_bOVKUGGkQZhWZDKmeVDF8OeQ&amp;ust=1479561469341099" TargetMode="External"/><Relationship Id="rId2" Type="http://schemas.openxmlformats.org/officeDocument/2006/relationships/hyperlink" Target="http://www.google.nl/url?sa=i&amp;rct=j&amp;q=&amp;esrc=s&amp;source=images&amp;cd=&amp;cad=rja&amp;uact=8&amp;ved=0ahUKEwiRy5jv-6_QAhXEuBoKHaGJAtMQjRwIBw&amp;url=http://www.jerusalemperspective.com/6137/&amp;bvm=bv.139250283,d.d2s&amp;psig=AFQjCNFk60EuCNx0aFkz2K39-t6hOUGxGw&amp;ust=1479478170474094" TargetMode="Externa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zacherybrasier.com/2015/07/12/lessons-to-be-learned-from-peter-walking-on-water/"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google.nl/url?sa=i&amp;rct=j&amp;q=&amp;esrc=s&amp;source=images&amp;cd=&amp;cad=rja&amp;uact=8&amp;ved=0ahUKEwik8t2StrLQAhVRahoKHcL7Ap4QjRwIBw&amp;url=https://tillchrist.wordpress.com/tag/peters-profession-and-jesus-investiture/&amp;bvm=bv.139250283,d.d2s&amp;psig=AFQjCNGYL8FV7hHDrvdQwCpRKAAfjpjGYQ&amp;ust=1479562541829380"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google.nl/url?sa=i&amp;rct=j&amp;q=&amp;esrc=s&amp;source=images&amp;cd=&amp;cad=rja&amp;uact=8&amp;ved=0ahUKEwi0j9iVubLQAhWPyRoKHaRYCRwQjRwIBw&amp;url=http://kentcrockett.blogspot.com/2014/10/the-real-story-behind-malchuss-ear.html&amp;psig=AFQjCNGj_j2tpGeItUFrUiMbtUwI44Eg0g&amp;ust=1479563341001633"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google.nl/url?sa=i&amp;rct=j&amp;q=&amp;esrc=s&amp;source=images&amp;cd=&amp;cad=rja&amp;uact=8&amp;ved=0ahUKEwjmz86-urLQAhXMbBoKHR85Dw8QjRwIBw&amp;url=http://veryfatoldman.blogspot.sg/2016/05/reflection-godliness-and-persecution.html?m%3D1&amp;bvm=bv.139250283,d.d2s&amp;psig=AFQjCNG1EoeBBs4fMxpQvtPFCB_xTSTFnQ&amp;ust=1479563663635522"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google.nl/url?sa=i&amp;rct=j&amp;q=&amp;esrc=s&amp;source=images&amp;cd=&amp;cad=rja&amp;uact=8&amp;ved=0ahUKEwiRy5jv-6_QAhXEuBoKHaGJAtMQjRwIBw&amp;url=http://www.jerusalemperspective.com/6137/&amp;bvm=bv.139250283,d.d2s&amp;psig=AFQjCNFk60EuCNx0aFkz2K39-t6hOUGxGw&amp;ust=1479478170474094"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google.nl/url?sa=i&amp;rct=j&amp;q=&amp;esrc=s&amp;source=images&amp;cd=&amp;cad=rja&amp;uact=8&amp;ved=0ahUKEwiRy5jv-6_QAhXEuBoKHaGJAtMQjRwIBw&amp;url=http://www.jerusalemperspective.com/6137/&amp;bvm=bv.139250283,d.d2s&amp;psig=AFQjCNFk60EuCNx0aFkz2K39-t6hOUGxGw&amp;ust=1479478170474094"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hyperlink" Target="http://www.google.nl/url?sa=i&amp;rct=j&amp;q=&amp;esrc=s&amp;source=images&amp;cd=&amp;cad=rja&amp;uact=8&amp;ved=0ahUKEwiRy5jv-6_QAhXEuBoKHaGJAtMQjRwIBw&amp;url=http://www.jerusalemperspective.com/6137/&amp;bvm=bv.139250283,d.d2s&amp;psig=AFQjCNFk60EuCNx0aFkz2K39-t6hOUGxGw&amp;ust=1479478170474094"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google.nl/url?sa=i&amp;rct=j&amp;q=&amp;esrc=s&amp;source=images&amp;cd=&amp;cad=rja&amp;uact=8&amp;ved=0ahUKEwi9_6fC1K_QAhWB1BoKHeZPCYUQjRwIBw&amp;url=http://www.hippoquotes.com/synoptic-gospels-quotes&amp;psig=AFQjCNEPpUWhbJPc9eVsmm5PSMPbI36yvg&amp;ust=1479467554946879"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39552" y="3501008"/>
            <a:ext cx="8229600" cy="792000"/>
          </a:xfrm>
        </p:spPr>
        <p:txBody>
          <a:bodyPr/>
          <a:lstStyle/>
          <a:p>
            <a:pPr marL="0" indent="0" algn="ctr">
              <a:buNone/>
            </a:pPr>
            <a:r>
              <a:rPr lang="he-IL" sz="4000" b="1" dirty="0" smtClean="0">
                <a:effectLst>
                  <a:outerShdw blurRad="50800" dist="38100" dir="2700000" algn="tl" rotWithShape="0">
                    <a:prstClr val="black">
                      <a:alpha val="40000"/>
                    </a:prstClr>
                  </a:outerShdw>
                </a:effectLst>
              </a:rPr>
              <a:t>וַיֵּרָא</a:t>
            </a:r>
            <a:r>
              <a:rPr lang="nl-NL" sz="4000" b="1" dirty="0" smtClean="0">
                <a:effectLst>
                  <a:outerShdw blurRad="50800" dist="38100" dir="2700000" algn="tl" rotWithShape="0">
                    <a:prstClr val="black">
                      <a:alpha val="40000"/>
                    </a:prstClr>
                  </a:outerShdw>
                </a:effectLst>
              </a:rPr>
              <a:t> </a:t>
            </a:r>
            <a:r>
              <a:rPr lang="nl-NL" dirty="0" smtClean="0">
                <a:effectLst>
                  <a:outerShdw blurRad="50800" dist="38100" dir="2700000" algn="tl" rotWithShape="0">
                    <a:prstClr val="black">
                      <a:alpha val="40000"/>
                    </a:prstClr>
                  </a:outerShdw>
                </a:effectLst>
              </a:rPr>
              <a:t>- </a:t>
            </a:r>
            <a:r>
              <a:rPr lang="nl-NL" b="1" dirty="0" err="1" smtClean="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Wajera</a:t>
            </a:r>
            <a:r>
              <a:rPr lang="nl-NL" b="1" dirty="0" smtClean="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 en verscheen</a:t>
            </a:r>
          </a:p>
          <a:p>
            <a:pPr marL="0" indent="0" algn="ctr">
              <a:buNone/>
            </a:pPr>
            <a:endParaRPr lang="nl-NL" sz="2000" b="1" i="1" dirty="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nl-NL" b="1" dirty="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descr="Wajera-met-jat.jpg"/>
          <p:cNvPicPr>
            <a:picLocks noChangeAspect="1"/>
          </p:cNvPicPr>
          <p:nvPr/>
        </p:nvPicPr>
        <p:blipFill rotWithShape="1">
          <a:blip r:embed="rId2" cstate="print"/>
          <a:srcRect l="-982" t="23516" r="982" b="21888"/>
          <a:stretch/>
        </p:blipFill>
        <p:spPr>
          <a:xfrm>
            <a:off x="1979713" y="260647"/>
            <a:ext cx="5480450" cy="2992119"/>
          </a:xfrm>
          <a:prstGeom prst="rect">
            <a:avLst/>
          </a:prstGeom>
          <a:ln>
            <a:noFill/>
          </a:ln>
          <a:effectLst>
            <a:outerShdw blurRad="292100" dist="139700" dir="2700000" algn="tl" rotWithShape="0">
              <a:srgbClr val="333333">
                <a:alpha val="65000"/>
              </a:srgbClr>
            </a:outerShdw>
          </a:effectLst>
        </p:spPr>
      </p:pic>
      <p:sp>
        <p:nvSpPr>
          <p:cNvPr id="5" name="Tijdelijke aanduiding voor inhoud 2"/>
          <p:cNvSpPr txBox="1">
            <a:spLocks/>
          </p:cNvSpPr>
          <p:nvPr/>
        </p:nvSpPr>
        <p:spPr>
          <a:xfrm>
            <a:off x="539552" y="4149080"/>
            <a:ext cx="8229600" cy="792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b="1" i="1" dirty="0" smtClean="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a:t>
            </a:r>
            <a:r>
              <a:rPr lang="nl-NL" sz="2000" b="1" i="1" dirty="0" smtClean="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Begin van het Evangelie van Jezus Christus.</a:t>
            </a:r>
          </a:p>
          <a:p>
            <a:pPr marL="0" indent="0" algn="ctr">
              <a:buFont typeface="Arial" panose="020B0604020202020204" pitchFamily="34" charset="0"/>
              <a:buNone/>
            </a:pPr>
            <a:endParaRPr lang="nl-NL" sz="2000" b="1" i="1" dirty="0" smtClean="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a:p>
            <a:pPr marL="0" indent="0" algn="ctr">
              <a:buFont typeface="Arial" panose="020B0604020202020204" pitchFamily="34" charset="0"/>
              <a:buNone/>
            </a:pPr>
            <a:endParaRPr lang="nl-NL" b="1" dirty="0">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598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11560" y="5445224"/>
            <a:ext cx="8229600" cy="504000"/>
          </a:xfrm>
          <a:solidFill>
            <a:srgbClr val="221700"/>
          </a:solidFill>
        </p:spPr>
        <p:txBody>
          <a:bodyPr>
            <a:normAutofit fontScale="85000" lnSpcReduction="10000"/>
          </a:bodyPr>
          <a:lstStyle/>
          <a:p>
            <a:pPr marL="0" indent="0">
              <a:buNone/>
            </a:pPr>
            <a:r>
              <a:rPr lang="en-US"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Papyrus 45 </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Lucas </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11: 50 – 12: 12 and 13: </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6-24 200-250 </a:t>
            </a:r>
            <a:r>
              <a:rPr lang="en-US"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na</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Chr.</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1662113"/>
            <a:ext cx="7077075"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3519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508104" y="332656"/>
            <a:ext cx="3384376" cy="4641379"/>
          </a:xfrm>
          <a:solidFill>
            <a:srgbClr val="221700"/>
          </a:solidFill>
        </p:spPr>
        <p:txBody>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Papyrus 45</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Chester Beatty </a:t>
            </a:r>
            <a:r>
              <a:rPr lang="en-US"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Evangeliën</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a:p>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C.a. 250 </a:t>
            </a:r>
            <a:r>
              <a:rPr lang="en-US"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na</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Chr.</a:t>
            </a:r>
          </a:p>
          <a:p>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 10:7-25</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4338" name="Picture 2" descr="Afbeeldingsresultaat voor papyrus 4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32656"/>
            <a:ext cx="5008495" cy="5544616"/>
          </a:xfrm>
          <a:prstGeom prst="rect">
            <a:avLst/>
          </a:prstGeom>
          <a:solidFill>
            <a:srgbClr val="221700"/>
          </a:solidFill>
          <a:extLst/>
        </p:spPr>
      </p:pic>
    </p:spTree>
    <p:extLst>
      <p:ext uri="{BB962C8B-B14F-4D97-AF65-F5344CB8AC3E}">
        <p14:creationId xmlns:p14="http://schemas.microsoft.com/office/powerpoint/2010/main" val="13047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5678958" cy="5625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jdelijke aanduiding voor inhoud 2"/>
          <p:cNvSpPr>
            <a:spLocks noGrp="1"/>
          </p:cNvSpPr>
          <p:nvPr>
            <p:ph idx="1"/>
          </p:nvPr>
        </p:nvSpPr>
        <p:spPr>
          <a:xfrm>
            <a:off x="6084168" y="188639"/>
            <a:ext cx="2880000" cy="1584000"/>
          </a:xfrm>
          <a:solidFill>
            <a:srgbClr val="221700"/>
          </a:solidFill>
        </p:spPr>
        <p:txBody>
          <a:bodyPr/>
          <a:lstStyle/>
          <a:p>
            <a:pPr marL="0" indent="0">
              <a:buNone/>
            </a:pP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Papyrus 45</a:t>
            </a:r>
          </a:p>
          <a:p>
            <a:pPr marL="0" indent="0">
              <a:buNone/>
            </a:pP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 7:25-37 </a:t>
            </a:r>
          </a:p>
          <a:p>
            <a:pPr marL="0" indent="0">
              <a:buNone/>
            </a:pP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 8:1 </a:t>
            </a:r>
          </a:p>
          <a:p>
            <a:pPr marL="0" indent="0">
              <a:buNone/>
            </a:pP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200-250 na Chr.</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3065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771800" y="260648"/>
            <a:ext cx="360977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1935629" y="5085184"/>
            <a:ext cx="5634877" cy="707886"/>
          </a:xfrm>
          <a:prstGeom prst="rect">
            <a:avLst/>
          </a:prstGeom>
          <a:solidFill>
            <a:srgbClr val="221700"/>
          </a:solidFill>
        </p:spPr>
        <p:txBody>
          <a:bodyPr wrap="none">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Papyrus 46</a:t>
            </a:r>
          </a:p>
          <a:p>
            <a:pPr algn="ct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Kolossenzen</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4</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3-13  200-250 na Chr.</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822697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0" y="116632"/>
            <a:ext cx="4341168" cy="1296144"/>
          </a:xfrm>
          <a:solidFill>
            <a:srgbClr val="221700"/>
          </a:solidFill>
        </p:spPr>
        <p:txBody>
          <a:bodyPr/>
          <a:lstStyle/>
          <a:p>
            <a:pPr marL="0" indent="0">
              <a:buNone/>
            </a:pP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Papyrus 46</a:t>
            </a:r>
          </a:p>
          <a:p>
            <a:pPr marL="0" indent="0">
              <a:buNone/>
            </a:pPr>
            <a:r>
              <a:rPr lang="nl-NL" sz="2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Hebreen</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rPr>
              <a:t>11: </a:t>
            </a: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4-9  </a:t>
            </a:r>
          </a:p>
          <a:p>
            <a:pPr marL="0" indent="0">
              <a:buNone/>
            </a:pP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200-250 na Chr.</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6632"/>
            <a:ext cx="3936738"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867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nobeliefs.com/DarkBible/GospelFragmen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27610"/>
            <a:ext cx="4320480" cy="3066147"/>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a:off x="0" y="3456870"/>
            <a:ext cx="9144000" cy="2708434"/>
          </a:xfrm>
          <a:prstGeom prst="rect">
            <a:avLst/>
          </a:prstGeom>
          <a:solidFill>
            <a:srgbClr val="221700"/>
          </a:solidFill>
        </p:spPr>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Papyrus 52 </a:t>
            </a: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Deze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foto toont een papyrus fragment uit het evangelie van Johannes, in Egypte,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oudst bekende fragment uit enig deel van het Nieuwe Testament ontdekt, dateert </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van 125-175 na Chr. De tekst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verschijnt aan beide kanten, de voorkant bevat verzen 31-33 en de rug, de verzen 37-38.</a:t>
            </a:r>
            <a:b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Het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fragment bevindt zich in de John </a:t>
            </a:r>
            <a:r>
              <a:rPr lang="nl-NL"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Rylands</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 Bibliotheek in Manchester, Engeland</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p>
          <a:p>
            <a:r>
              <a:rPr lang="nl-NL" sz="1000" dirty="0">
                <a:solidFill>
                  <a:schemeClr val="bg1"/>
                </a:solidFill>
                <a:latin typeface="Verdana" panose="020B0604030504040204" pitchFamily="34" charset="0"/>
                <a:ea typeface="Verdana" panose="020B0604030504040204" pitchFamily="34" charset="0"/>
                <a:cs typeface="Verdana" panose="020B0604030504040204" pitchFamily="34" charset="0"/>
              </a:rPr>
              <a:t>http://www.nobeliefs.com/DarkBible/darkbible2.htm</a:t>
            </a:r>
          </a:p>
        </p:txBody>
      </p:sp>
    </p:spTree>
    <p:extLst>
      <p:ext uri="{BB962C8B-B14F-4D97-AF65-F5344CB8AC3E}">
        <p14:creationId xmlns:p14="http://schemas.microsoft.com/office/powerpoint/2010/main" val="1186463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16016" y="332656"/>
            <a:ext cx="4104456" cy="4320000"/>
          </a:xfrm>
          <a:solidFill>
            <a:srgbClr val="221700"/>
          </a:solidFill>
        </p:spPr>
        <p:txBody>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Papyrus 53</a:t>
            </a:r>
          </a:p>
          <a:p>
            <a:r>
              <a:rPr lang="nl-NL"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Matteüs</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26:29-40; </a:t>
            </a:r>
            <a:endPar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Handelingen </a:t>
            </a:r>
            <a:r>
              <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rPr>
              <a:t>9:33-10:1</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nl-NL" sz="2000" baseline="30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Laat 3</a:t>
            </a:r>
            <a:r>
              <a:rPr lang="nl-NL" sz="20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a:t>
            </a:r>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eeuw</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3314" name="Picture 2" descr="Papyrus 53 Matteüs 26-29">
            <a:hlinkClick r:id="rId2" tooltip="Papyrus 53 Matteüs 26-29"/>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2656"/>
            <a:ext cx="4018347"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387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0" y="3456870"/>
            <a:ext cx="9144000" cy="1169551"/>
          </a:xfrm>
          <a:prstGeom prst="rect">
            <a:avLst/>
          </a:prstGeom>
          <a:solidFill>
            <a:srgbClr val="221700"/>
          </a:solidFill>
        </p:spPr>
        <p:txBody>
          <a:bodyPr wrap="square">
            <a:spAutoFit/>
          </a:bodyPr>
          <a:lstStyle/>
          <a:p>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Papyrus 64 </a:t>
            </a: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Mattheus fragmenten</a:t>
            </a:r>
          </a:p>
          <a:p>
            <a:r>
              <a:rPr lang="nl-NL"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Matth.26</a:t>
            </a:r>
          </a:p>
          <a:p>
            <a:r>
              <a:rPr lang="nl-NL" sz="1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http</a:t>
            </a:r>
            <a:r>
              <a:rPr lang="nl-NL" sz="1000" dirty="0">
                <a:solidFill>
                  <a:schemeClr val="bg1"/>
                </a:solidFill>
                <a:latin typeface="Verdana" panose="020B0604030504040204" pitchFamily="34" charset="0"/>
                <a:ea typeface="Verdana" panose="020B0604030504040204" pitchFamily="34" charset="0"/>
                <a:cs typeface="Verdana" panose="020B0604030504040204" pitchFamily="34" charset="0"/>
              </a:rPr>
              <a:t>://www.nobeliefs.com/DarkBible/darkbible2.htm</a:t>
            </a:r>
          </a:p>
        </p:txBody>
      </p:sp>
      <p:pic>
        <p:nvPicPr>
          <p:cNvPr id="1026" name="Picture 2" descr="Afbeeldingsresultaat voor papyri 6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92623"/>
            <a:ext cx="4267200" cy="273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8635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agment 75. (View Larg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28" y="936961"/>
            <a:ext cx="2234185" cy="40997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ffsite Lin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50" y="-21590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Offsite Link">
            <a:hlinkClick r:id="rId6"/>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3738" y="-21590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ffsite Link">
            <a:hlinkClick r:id="rId7"/>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9975" y="-21590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Offsite Link">
            <a:hlinkClick r:id="rId8"/>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0350" y="-79375"/>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ffsite Link">
            <a:hlinkClick r:id="rId9"/>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288" y="-79375"/>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Offsite Link">
            <a:hlinkClick r:id="rId10"/>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5715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ffsite Link">
            <a:hlinkClick r:id="rId11"/>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2725" y="5715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Offsite Link">
            <a:hlinkClick r:id="rId12"/>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3163" y="57150"/>
            <a:ext cx="95250" cy="9525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p:cNvSpPr/>
          <p:nvPr/>
        </p:nvSpPr>
        <p:spPr>
          <a:xfrm>
            <a:off x="3159024" y="936961"/>
            <a:ext cx="5616624" cy="4401205"/>
          </a:xfrm>
          <a:prstGeom prst="rect">
            <a:avLst/>
          </a:prstGeom>
          <a:solidFill>
            <a:srgbClr val="221700"/>
          </a:solidFill>
        </p:spPr>
        <p:txBody>
          <a:bodyPr wrap="square">
            <a:spAutoFit/>
          </a:bodyPr>
          <a:lstStyle/>
          <a:p>
            <a:r>
              <a:rPr lang="nl-NL"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Papyrus 75</a:t>
            </a:r>
          </a:p>
          <a:p>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vroeg Griekse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Nieuwe Testament papyrus van de Alexandrijnse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tekst, geschreven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tussen 175 en 225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na Chr.,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werd gekocht van de </a:t>
            </a:r>
            <a:r>
              <a:rPr lang="nl-NL" dirty="0" err="1">
                <a:solidFill>
                  <a:prstClr val="white"/>
                </a:solidFill>
                <a:latin typeface="Verdana" panose="020B0604030504040204" pitchFamily="34" charset="0"/>
                <a:ea typeface="Verdana" panose="020B0604030504040204" pitchFamily="34" charset="0"/>
                <a:cs typeface="Verdana" panose="020B0604030504040204" pitchFamily="34" charset="0"/>
              </a:rPr>
              <a:t>Bibliotheca</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Bodmeriana</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door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Frank Hanna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geschonken aan de Vaticaanse Bibliotheek in maart 2007. Dit papyrus wordt beschouwd als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oudst bekende fragment van het Evangelie van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Lukas </a:t>
            </a:r>
          </a:p>
          <a:p>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Die het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vroegst bekende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Onze vader en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een van de oudste geschreven fragmenten uit het Evangelie van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Johannes bevatten</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Het is ook </a:t>
            </a:r>
            <a:r>
              <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oudste manuscript dat twee evangeliën bevat. </a:t>
            </a:r>
            <a:endParaRPr lang="nl-NL"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endParaRPr lang="nl-NL"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r>
              <a:rPr lang="nl-NL" sz="1000" dirty="0">
                <a:solidFill>
                  <a:prstClr val="white"/>
                </a:solidFill>
                <a:latin typeface="Verdana" panose="020B0604030504040204" pitchFamily="34" charset="0"/>
                <a:ea typeface="Verdana" panose="020B0604030504040204" pitchFamily="34" charset="0"/>
                <a:cs typeface="Verdana" panose="020B0604030504040204" pitchFamily="34" charset="0"/>
              </a:rPr>
              <a:t>http://www.historyofinformation.com/expanded.php?id=3058</a:t>
            </a:r>
          </a:p>
        </p:txBody>
      </p:sp>
    </p:spTree>
    <p:extLst>
      <p:ext uri="{BB962C8B-B14F-4D97-AF65-F5344CB8AC3E}">
        <p14:creationId xmlns:p14="http://schemas.microsoft.com/office/powerpoint/2010/main" val="7160745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4797288"/>
            <a:ext cx="9144000" cy="1224000"/>
          </a:xfrm>
          <a:solidFill>
            <a:srgbClr val="221700"/>
          </a:solidFill>
        </p:spPr>
        <p:txBody>
          <a:bodyPr/>
          <a:lstStyle/>
          <a:p>
            <a:pPr marL="0" indent="0" algn="ctr">
              <a:buNone/>
            </a:pP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Codex </a:t>
            </a:r>
            <a:r>
              <a:rPr lang="nl-NL" sz="2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Synaiticus</a:t>
            </a:r>
            <a:endPar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c.a. 350 na Chr.</a:t>
            </a:r>
          </a:p>
          <a:p>
            <a:pPr marL="0" indent="0" algn="ctr">
              <a:buNone/>
            </a:pP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http</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://www.codex-sinaiticus.net/en/manuscript.aspx?=Query </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verzenden&amp;book</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=34&amp;lid=</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en&amp;side</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sz="800" dirty="0" err="1">
                <a:solidFill>
                  <a:schemeClr val="bg1"/>
                </a:solidFill>
                <a:latin typeface="Verdana" panose="020B0604030504040204" pitchFamily="34" charset="0"/>
                <a:ea typeface="Verdana" panose="020B0604030504040204" pitchFamily="34" charset="0"/>
                <a:cs typeface="Verdana" panose="020B0604030504040204" pitchFamily="34" charset="0"/>
              </a:rPr>
              <a:t>r&amp;zoomSlider</a:t>
            </a: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=0</a:t>
            </a:r>
          </a:p>
        </p:txBody>
      </p:sp>
      <p:pic>
        <p:nvPicPr>
          <p:cNvPr id="4098" name="Picture 2" descr="Afbeeldingsresultaat voor codex sinaiticus">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45" b="89915" l="1500" r="98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6397" y="260648"/>
            <a:ext cx="8716083" cy="51125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554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0" y="5190291"/>
            <a:ext cx="9144000" cy="830997"/>
          </a:xfrm>
          <a:prstGeom prst="rect">
            <a:avLst/>
          </a:prstGeom>
          <a:solidFill>
            <a:srgbClr val="C0B98E"/>
          </a:solidFill>
          <a:scene3d>
            <a:camera prst="orthographicFront"/>
            <a:lightRig rig="threePt" dir="t"/>
          </a:scene3d>
          <a:sp3d>
            <a:bevelT prst="angle"/>
          </a:sp3d>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nl-NL" sz="4800" b="1" cap="none" spc="0" dirty="0" smtClean="0">
                <a:ln w="50800"/>
                <a:solidFill>
                  <a:srgbClr val="6D653F"/>
                </a:solidFill>
                <a:effectLst/>
                <a:latin typeface="Charlemagne Std" pitchFamily="82" charset="0"/>
              </a:rPr>
              <a:t>Het evangelie</a:t>
            </a:r>
            <a:endParaRPr lang="nl-NL" sz="4800" b="1" cap="none" spc="0" dirty="0">
              <a:ln w="50800"/>
              <a:solidFill>
                <a:srgbClr val="6D653F"/>
              </a:solidFill>
              <a:effectLst/>
              <a:latin typeface="Charlemagne Std" pitchFamily="82" charset="0"/>
            </a:endParaRPr>
          </a:p>
        </p:txBody>
      </p:sp>
      <p:sp>
        <p:nvSpPr>
          <p:cNvPr id="3" name="Rechthoek 2"/>
          <p:cNvSpPr/>
          <p:nvPr/>
        </p:nvSpPr>
        <p:spPr>
          <a:xfrm>
            <a:off x="3097708" y="2492896"/>
            <a:ext cx="3164200" cy="1323439"/>
          </a:xfrm>
          <a:prstGeom prst="rect">
            <a:avLst/>
          </a:prstGeom>
          <a:solidFill>
            <a:srgbClr val="C0B98E"/>
          </a:solidFill>
          <a:scene3d>
            <a:camera prst="orthographicFront"/>
            <a:lightRig rig="threePt" dir="t"/>
          </a:scene3d>
          <a:sp3d>
            <a:bevelT prst="angle"/>
          </a:sp3d>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4000" b="1" dirty="0">
                <a:ln w="50800"/>
                <a:solidFill>
                  <a:srgbClr val="6D653F"/>
                </a:solidFill>
              </a:rPr>
              <a:t>Κατὰ </a:t>
            </a:r>
            <a:r>
              <a:rPr lang="el-GR" sz="4000" b="1" dirty="0" smtClean="0">
                <a:ln w="50800"/>
                <a:solidFill>
                  <a:srgbClr val="6D653F"/>
                </a:solidFill>
              </a:rPr>
              <a:t>Μάρκον</a:t>
            </a:r>
            <a:endParaRPr lang="nl-NL" sz="4000" b="1" dirty="0" smtClean="0">
              <a:ln w="50800"/>
              <a:solidFill>
                <a:srgbClr val="6D653F"/>
              </a:solidFill>
            </a:endParaRPr>
          </a:p>
          <a:p>
            <a:pPr algn="ctr"/>
            <a:r>
              <a:rPr lang="nl-NL" sz="4000" b="1" dirty="0" err="1" smtClean="0">
                <a:ln w="50800"/>
                <a:solidFill>
                  <a:srgbClr val="6D653F"/>
                </a:solidFill>
              </a:rPr>
              <a:t>kata</a:t>
            </a:r>
            <a:r>
              <a:rPr lang="nl-NL" sz="4000" b="1" dirty="0" smtClean="0">
                <a:ln w="50800"/>
                <a:solidFill>
                  <a:srgbClr val="6D653F"/>
                </a:solidFill>
              </a:rPr>
              <a:t> </a:t>
            </a:r>
            <a:r>
              <a:rPr lang="nl-NL" sz="4000" b="1" dirty="0" err="1" smtClean="0">
                <a:ln w="50800"/>
                <a:solidFill>
                  <a:srgbClr val="6D653F"/>
                </a:solidFill>
              </a:rPr>
              <a:t>markon</a:t>
            </a:r>
            <a:endParaRPr lang="nl-NL" sz="4000" b="1" dirty="0">
              <a:ln w="50800"/>
              <a:solidFill>
                <a:srgbClr val="6D653F"/>
              </a:solidFill>
            </a:endParaRPr>
          </a:p>
        </p:txBody>
      </p:sp>
    </p:spTree>
    <p:extLst>
      <p:ext uri="{BB962C8B-B14F-4D97-AF65-F5344CB8AC3E}">
        <p14:creationId xmlns:p14="http://schemas.microsoft.com/office/powerpoint/2010/main" val="50996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4797288"/>
            <a:ext cx="9144000" cy="1224000"/>
          </a:xfrm>
          <a:solidFill>
            <a:srgbClr val="221700"/>
          </a:solidFill>
        </p:spPr>
        <p:txBody>
          <a:bodyPr/>
          <a:lstStyle/>
          <a:p>
            <a:pPr marL="0" indent="0" algn="ctr">
              <a:buNone/>
            </a:pP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Codex </a:t>
            </a:r>
            <a:r>
              <a:rPr lang="nl-NL" sz="2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Vaticanus</a:t>
            </a:r>
            <a:endPar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c.a. 350 na Chr.</a:t>
            </a:r>
          </a:p>
          <a:p>
            <a:pPr marL="0" indent="0" algn="ctr">
              <a:buNone/>
            </a:pPr>
            <a:endParaRPr lang="nl-NL" sz="8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800" dirty="0">
                <a:solidFill>
                  <a:schemeClr val="bg1"/>
                </a:solidFill>
                <a:latin typeface="Verdana" panose="020B0604030504040204" pitchFamily="34" charset="0"/>
                <a:ea typeface="Verdana" panose="020B0604030504040204" pitchFamily="34" charset="0"/>
                <a:cs typeface="Verdana" panose="020B0604030504040204" pitchFamily="34" charset="0"/>
              </a:rPr>
              <a:t>http://dayofbread.com/codex-vaticanus/</a:t>
            </a:r>
          </a:p>
        </p:txBody>
      </p:sp>
      <p:pic>
        <p:nvPicPr>
          <p:cNvPr id="10242" name="Picture 2" descr="ThumbVaticanu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28610"/>
            <a:ext cx="7424824"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608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276872"/>
            <a:ext cx="6098919" cy="364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0" y="0"/>
            <a:ext cx="9175224" cy="2062103"/>
          </a:xfrm>
          <a:prstGeom prst="rect">
            <a:avLst/>
          </a:prstGeom>
          <a:solidFill>
            <a:srgbClr val="221700">
              <a:alpha val="50196"/>
            </a:srgbClr>
          </a:solidFill>
        </p:spPr>
        <p:txBody>
          <a:bodyPr wrap="square">
            <a:spAutoFit/>
          </a:bodyPr>
          <a:lstStyle/>
          <a:p>
            <a:pPr algn="ct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Misschien </a:t>
            </a:r>
            <a:r>
              <a:rPr lang="nl-NL" sz="2000" dirty="0">
                <a:solidFill>
                  <a:prstClr val="white"/>
                </a:solidFill>
                <a:latin typeface="Verdana" panose="020B0604030504040204" pitchFamily="34" charset="0"/>
                <a:ea typeface="Verdana" panose="020B0604030504040204" pitchFamily="34" charset="0"/>
                <a:cs typeface="Verdana" panose="020B0604030504040204" pitchFamily="34" charset="0"/>
              </a:rPr>
              <a:t>wel de vroegst bekende fragment van het Nieuwe Testament, een papyrus met woorden uit het Evangelie van </a:t>
            </a: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Marcus, </a:t>
            </a:r>
          </a:p>
          <a:p>
            <a:pPr algn="ct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is </a:t>
            </a:r>
            <a:r>
              <a:rPr lang="nl-NL" sz="2000" dirty="0">
                <a:solidFill>
                  <a:prstClr val="white"/>
                </a:solidFill>
                <a:latin typeface="Verdana" panose="020B0604030504040204" pitchFamily="34" charset="0"/>
                <a:ea typeface="Verdana" panose="020B0604030504040204" pitchFamily="34" charset="0"/>
                <a:cs typeface="Verdana" panose="020B0604030504040204" pitchFamily="34" charset="0"/>
              </a:rPr>
              <a:t>ontdekt in een lagere klasse </a:t>
            </a:r>
            <a:r>
              <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van begrafenis masker van een Egyptische mummie, </a:t>
            </a:r>
            <a:r>
              <a:rPr lang="nl-NL" sz="2000" dirty="0">
                <a:solidFill>
                  <a:prstClr val="white"/>
                </a:solidFill>
                <a:latin typeface="Verdana" panose="020B0604030504040204" pitchFamily="34" charset="0"/>
                <a:ea typeface="Verdana" panose="020B0604030504040204" pitchFamily="34" charset="0"/>
                <a:cs typeface="Verdana" panose="020B0604030504040204" pitchFamily="34" charset="0"/>
              </a:rPr>
              <a:t>daterend uit de eerste eeuw, </a:t>
            </a:r>
            <a:endParaRPr lang="nl-NL" sz="2000"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c.a. </a:t>
            </a:r>
            <a:r>
              <a:rPr lang="nl-NL" sz="2000" b="1" dirty="0">
                <a:solidFill>
                  <a:prstClr val="white"/>
                </a:solidFill>
                <a:latin typeface="Verdana" panose="020B0604030504040204" pitchFamily="34" charset="0"/>
                <a:ea typeface="Verdana" panose="020B0604030504040204" pitchFamily="34" charset="0"/>
                <a:cs typeface="Verdana" panose="020B0604030504040204" pitchFamily="34" charset="0"/>
              </a:rPr>
              <a:t>80-90 </a:t>
            </a:r>
            <a:r>
              <a:rPr lang="nl-NL" sz="2000" b="1" dirty="0" err="1">
                <a:solidFill>
                  <a:prstClr val="white"/>
                </a:solidFill>
                <a:latin typeface="Verdana" panose="020B0604030504040204" pitchFamily="34" charset="0"/>
                <a:ea typeface="Verdana" panose="020B0604030504040204" pitchFamily="34" charset="0"/>
                <a:cs typeface="Verdana" panose="020B0604030504040204" pitchFamily="34" charset="0"/>
              </a:rPr>
              <a:t>n.Chr</a:t>
            </a:r>
            <a:r>
              <a:rPr lang="nl-NL" sz="2000" b="1" dirty="0">
                <a:solidFill>
                  <a:prstClr val="white"/>
                </a:solidFill>
                <a:latin typeface="Verdana" panose="020B0604030504040204" pitchFamily="34" charset="0"/>
                <a:ea typeface="Verdana" panose="020B0604030504040204" pitchFamily="34" charset="0"/>
                <a:cs typeface="Verdana" panose="020B0604030504040204" pitchFamily="34" charset="0"/>
              </a:rPr>
              <a:t>.</a:t>
            </a: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r>
            <a:b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br>
            <a: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t/>
            </a:r>
            <a:br>
              <a:rPr lang="nl-NL" dirty="0">
                <a:solidFill>
                  <a:prstClr val="white"/>
                </a:solidFill>
                <a:latin typeface="Verdana" panose="020B0604030504040204" pitchFamily="34" charset="0"/>
                <a:ea typeface="Verdana" panose="020B0604030504040204" pitchFamily="34" charset="0"/>
                <a:cs typeface="Verdana" panose="020B0604030504040204" pitchFamily="34" charset="0"/>
              </a:rPr>
            </a:br>
            <a:r>
              <a:rPr lang="nl-NL" sz="1000" dirty="0">
                <a:solidFill>
                  <a:prstClr val="white"/>
                </a:solidFill>
                <a:latin typeface="Verdana" panose="020B0604030504040204" pitchFamily="34" charset="0"/>
                <a:ea typeface="Verdana" panose="020B0604030504040204" pitchFamily="34" charset="0"/>
                <a:cs typeface="Verdana" panose="020B0604030504040204" pitchFamily="34" charset="0"/>
              </a:rPr>
              <a:t>http://www.digitaljournal.com/science/oldest-gospel-fragment-discovered-in-mummy-mask/article/424171</a:t>
            </a:r>
          </a:p>
        </p:txBody>
      </p:sp>
    </p:spTree>
    <p:extLst>
      <p:ext uri="{BB962C8B-B14F-4D97-AF65-F5344CB8AC3E}">
        <p14:creationId xmlns:p14="http://schemas.microsoft.com/office/powerpoint/2010/main" val="2259022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me scholars have criticised the practice of destroying masks made of papyrus (an example is shown) in order to recover the texts used to make them, but Professor Evans says the ones he has worked on - and the one in which the fragment of gospel was found - are not of museum qua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836712"/>
            <a:ext cx="6038850" cy="401955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2"/>
          <p:cNvSpPr>
            <a:spLocks noGrp="1"/>
          </p:cNvSpPr>
          <p:nvPr>
            <p:ph idx="1"/>
          </p:nvPr>
        </p:nvSpPr>
        <p:spPr>
          <a:xfrm>
            <a:off x="1080376" y="5157192"/>
            <a:ext cx="6876000" cy="720000"/>
          </a:xfrm>
          <a:solidFill>
            <a:srgbClr val="221700"/>
          </a:solidFill>
        </p:spPr>
        <p:txBody>
          <a:bodyPr>
            <a:normAutofit fontScale="92500" lnSpcReduction="10000"/>
          </a:bodyPr>
          <a:lstStyle/>
          <a:p>
            <a:pPr marL="0" indent="0" algn="ctr">
              <a:buNone/>
            </a:pP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Minder </a:t>
            </a:r>
            <a:r>
              <a:rPr lang="en-US"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rijke</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Egyptenaren</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r>
              <a:rPr lang="en-US"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hadden</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maskers van papier </a:t>
            </a:r>
            <a:r>
              <a:rPr lang="en-US"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maché</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als</a:t>
            </a:r>
            <a:r>
              <a:rPr lang="en-US" sz="2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0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dodenmasker</a:t>
            </a:r>
            <a:endParaRPr lang="nl-NL"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74260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404664"/>
            <a:ext cx="8229600" cy="1404000"/>
          </a:xfrm>
          <a:solidFill>
            <a:srgbClr val="C0B98E"/>
          </a:solidFill>
          <a:scene3d>
            <a:camera prst="orthographicFront"/>
            <a:lightRig rig="threePt" dir="t"/>
          </a:scene3d>
          <a:sp3d>
            <a:bevelT prst="angle"/>
          </a:sp3d>
        </p:spPr>
        <p:txBody>
          <a:bodyPr/>
          <a:lstStyle/>
          <a:p>
            <a:pPr marL="0" indent="0" algn="ctr">
              <a:buNone/>
            </a:pPr>
            <a:r>
              <a:rPr lang="nl-NL" sz="2400" b="1" dirty="0" smtClean="0"/>
              <a:t>Het evangelie van Marcus </a:t>
            </a:r>
          </a:p>
          <a:p>
            <a:pPr marL="0" indent="0" algn="ctr">
              <a:buNone/>
            </a:pPr>
            <a:r>
              <a:rPr lang="nl-NL" sz="2400" b="1" dirty="0" smtClean="0"/>
              <a:t>wordt beschouwd als het oudste evangelie.</a:t>
            </a:r>
          </a:p>
          <a:p>
            <a:pPr marL="0" indent="0" algn="ctr">
              <a:buNone/>
            </a:pPr>
            <a:r>
              <a:rPr lang="nl-NL" sz="2400" b="1" dirty="0" smtClean="0"/>
              <a:t>Het bron evangelie</a:t>
            </a:r>
          </a:p>
        </p:txBody>
      </p:sp>
      <p:sp>
        <p:nvSpPr>
          <p:cNvPr id="4" name="Tijdelijke aanduiding voor inhoud 2"/>
          <p:cNvSpPr txBox="1">
            <a:spLocks/>
          </p:cNvSpPr>
          <p:nvPr/>
        </p:nvSpPr>
        <p:spPr>
          <a:xfrm>
            <a:off x="457200" y="1916832"/>
            <a:ext cx="8229600" cy="972000"/>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smtClean="0"/>
              <a:t>Het stamt uit de tijd </a:t>
            </a:r>
          </a:p>
          <a:p>
            <a:pPr marL="0" indent="0" algn="ctr">
              <a:buFont typeface="Arial" panose="020B0604020202020204" pitchFamily="34" charset="0"/>
              <a:buNone/>
            </a:pPr>
            <a:r>
              <a:rPr lang="nl-NL" sz="2400" b="1" dirty="0" smtClean="0"/>
              <a:t>van de verwoesting van de tempel in  Jeruzalem.</a:t>
            </a:r>
          </a:p>
          <a:p>
            <a:pPr marL="0" indent="0" algn="ctr">
              <a:buFont typeface="Arial" panose="020B0604020202020204" pitchFamily="34" charset="0"/>
              <a:buNone/>
            </a:pPr>
            <a:endParaRPr lang="nl-NL" sz="2400" b="1" dirty="0" smtClean="0"/>
          </a:p>
        </p:txBody>
      </p:sp>
      <p:sp>
        <p:nvSpPr>
          <p:cNvPr id="5" name="Tijdelijke aanduiding voor inhoud 2"/>
          <p:cNvSpPr txBox="1">
            <a:spLocks/>
          </p:cNvSpPr>
          <p:nvPr/>
        </p:nvSpPr>
        <p:spPr>
          <a:xfrm>
            <a:off x="457200" y="2996952"/>
            <a:ext cx="8229600" cy="504000"/>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smtClean="0"/>
              <a:t>41x het Griekse woord </a:t>
            </a:r>
            <a:r>
              <a:rPr lang="nl-NL" sz="2400" b="1" dirty="0" err="1" smtClean="0"/>
              <a:t>euthos</a:t>
            </a:r>
            <a:r>
              <a:rPr lang="nl-NL" sz="2400" b="1" dirty="0" smtClean="0"/>
              <a:t>: direct</a:t>
            </a:r>
          </a:p>
        </p:txBody>
      </p:sp>
      <p:sp>
        <p:nvSpPr>
          <p:cNvPr id="6" name="Tijdelijke aanduiding voor inhoud 2"/>
          <p:cNvSpPr txBox="1">
            <a:spLocks/>
          </p:cNvSpPr>
          <p:nvPr/>
        </p:nvSpPr>
        <p:spPr>
          <a:xfrm>
            <a:off x="457200" y="3645024"/>
            <a:ext cx="8229600" cy="1368000"/>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smtClean="0"/>
              <a:t>Typerend voor een impulsieve Petrus</a:t>
            </a:r>
          </a:p>
          <a:p>
            <a:pPr marL="0" indent="0" algn="ctr">
              <a:buFont typeface="Arial" panose="020B0604020202020204" pitchFamily="34" charset="0"/>
              <a:buNone/>
            </a:pPr>
            <a:r>
              <a:rPr lang="nl-NL" sz="2400" b="1" dirty="0" smtClean="0"/>
              <a:t>een strijdbare Marcus </a:t>
            </a:r>
          </a:p>
          <a:p>
            <a:pPr marL="0" indent="0" algn="ctr">
              <a:buFont typeface="Arial" panose="020B0604020202020204" pitchFamily="34" charset="0"/>
              <a:buNone/>
            </a:pPr>
            <a:r>
              <a:rPr lang="nl-NL" sz="2400" b="1" dirty="0" smtClean="0"/>
              <a:t>en een onrustige tijd</a:t>
            </a:r>
          </a:p>
        </p:txBody>
      </p:sp>
      <p:sp>
        <p:nvSpPr>
          <p:cNvPr id="7" name="Tijdelijke aanduiding voor inhoud 2"/>
          <p:cNvSpPr txBox="1">
            <a:spLocks/>
          </p:cNvSpPr>
          <p:nvPr/>
        </p:nvSpPr>
        <p:spPr>
          <a:xfrm>
            <a:off x="457200" y="5157448"/>
            <a:ext cx="8229600" cy="612000"/>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smtClean="0"/>
              <a:t>Marcus is een vroeg, compact geschrift met nadruk op actie.</a:t>
            </a:r>
            <a:endParaRPr lang="nl-NL" sz="2400" b="1" dirty="0"/>
          </a:p>
        </p:txBody>
      </p:sp>
    </p:spTree>
    <p:extLst>
      <p:ext uri="{BB962C8B-B14F-4D97-AF65-F5344CB8AC3E}">
        <p14:creationId xmlns:p14="http://schemas.microsoft.com/office/powerpoint/2010/main" val="383215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2"/>
          <p:cNvSpPr txBox="1">
            <a:spLocks/>
          </p:cNvSpPr>
          <p:nvPr/>
        </p:nvSpPr>
        <p:spPr>
          <a:xfrm>
            <a:off x="1979712" y="404664"/>
            <a:ext cx="5184576" cy="4824536"/>
          </a:xfrm>
          <a:prstGeom prst="rect">
            <a:avLst/>
          </a:prstGeom>
          <a:solidFill>
            <a:srgbClr val="C0B98E"/>
          </a:solidFill>
          <a:scene3d>
            <a:camera prst="orthographicFront"/>
            <a:lightRig rig="threePt" dir="t"/>
          </a:scene3d>
          <a:sp3d>
            <a:bevelT prst="angle"/>
          </a:sp3d>
        </p:spPr>
        <p:txBody>
          <a:bodyPr lIns="180000" tIns="180000" rIns="180000" bIns="18000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dirty="0" smtClean="0">
                <a:latin typeface="Verdana" panose="020B0604030504040204" pitchFamily="34" charset="0"/>
                <a:ea typeface="Verdana" panose="020B0604030504040204" pitchFamily="34" charset="0"/>
                <a:cs typeface="Verdana" panose="020B0604030504040204" pitchFamily="34" charset="0"/>
              </a:rPr>
              <a:t>Marcus - Koine Grieks</a:t>
            </a: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Hoofdletters</a:t>
            </a: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Geen spaties</a:t>
            </a: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Geen punctuatie</a:t>
            </a: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Geen omhaal van woorden </a:t>
            </a: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Pure weergave</a:t>
            </a: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Accent op actie</a:t>
            </a: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Oudste </a:t>
            </a:r>
            <a:r>
              <a:rPr lang="nl-NL" sz="2000" dirty="0" smtClean="0">
                <a:latin typeface="Verdana" panose="020B0604030504040204" pitchFamily="34" charset="0"/>
                <a:ea typeface="Verdana" panose="020B0604030504040204" pitchFamily="34" charset="0"/>
                <a:cs typeface="Verdana" panose="020B0604030504040204" pitchFamily="34" charset="0"/>
              </a:rPr>
              <a:t>&amp; kortste evangelie</a:t>
            </a: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c.a. 65 na Chr. Marcus:16 </a:t>
            </a:r>
            <a:r>
              <a:rPr lang="nl-NL" sz="2000" dirty="0" err="1" smtClean="0">
                <a:latin typeface="Verdana" panose="020B0604030504040204" pitchFamily="34" charset="0"/>
                <a:ea typeface="Verdana" panose="020B0604030504040204" pitchFamily="34" charset="0"/>
                <a:cs typeface="Verdana" panose="020B0604030504040204" pitchFamily="34" charset="0"/>
              </a:rPr>
              <a:t>hfdst</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c.a. 85 na Chr. Mattheus: 28 </a:t>
            </a:r>
            <a:r>
              <a:rPr lang="nl-NL" sz="2000" dirty="0" err="1" smtClean="0">
                <a:latin typeface="Verdana" panose="020B0604030504040204" pitchFamily="34" charset="0"/>
                <a:ea typeface="Verdana" panose="020B0604030504040204" pitchFamily="34" charset="0"/>
                <a:cs typeface="Verdana" panose="020B0604030504040204" pitchFamily="34" charset="0"/>
              </a:rPr>
              <a:t>hfdst</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c.a. 85 na Chr. Lucas: 24 </a:t>
            </a:r>
            <a:r>
              <a:rPr lang="nl-NL" sz="2000" dirty="0" err="1">
                <a:latin typeface="Verdana" panose="020B0604030504040204" pitchFamily="34" charset="0"/>
                <a:ea typeface="Verdana" panose="020B0604030504040204" pitchFamily="34" charset="0"/>
                <a:cs typeface="Verdana" panose="020B0604030504040204" pitchFamily="34" charset="0"/>
              </a:rPr>
              <a:t>hfdst</a:t>
            </a:r>
            <a:endParaRPr lang="nl-NL" sz="2000" dirty="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2000" dirty="0" smtClean="0">
                <a:latin typeface="Verdana" panose="020B0604030504040204" pitchFamily="34" charset="0"/>
                <a:ea typeface="Verdana" panose="020B0604030504040204" pitchFamily="34" charset="0"/>
                <a:cs typeface="Verdana" panose="020B0604030504040204" pitchFamily="34" charset="0"/>
              </a:rPr>
              <a:t>c.a. 100 na Chr. Johannes: 21 </a:t>
            </a:r>
            <a:r>
              <a:rPr lang="nl-NL" sz="2000" dirty="0" err="1" smtClean="0">
                <a:latin typeface="Verdana" panose="020B0604030504040204" pitchFamily="34" charset="0"/>
                <a:ea typeface="Verdana" panose="020B0604030504040204" pitchFamily="34" charset="0"/>
                <a:cs typeface="Verdana" panose="020B0604030504040204" pitchFamily="34" charset="0"/>
              </a:rPr>
              <a:t>hfdst</a:t>
            </a:r>
            <a:endParaRPr lang="el-GR" sz="2000" dirty="0">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20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645521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5496" y="4797152"/>
            <a:ext cx="9072000" cy="900000"/>
          </a:xfrm>
          <a:solidFill>
            <a:srgbClr val="C0B98E"/>
          </a:solidFill>
          <a:scene3d>
            <a:camera prst="orthographicFront"/>
            <a:lightRig rig="threePt" dir="t"/>
          </a:scene3d>
          <a:sp3d>
            <a:bevelT prst="angle"/>
          </a:sp3d>
        </p:spPr>
        <p:txBody>
          <a:bodyPr/>
          <a:lstStyle/>
          <a:p>
            <a:pPr marL="0" indent="0">
              <a:buNone/>
            </a:pPr>
            <a:r>
              <a:rPr lang="nl-NL" sz="1600" dirty="0" smtClean="0">
                <a:solidFill>
                  <a:srgbClr val="222014"/>
                </a:solidFill>
                <a:latin typeface="Verdana" panose="020B0604030504040204" pitchFamily="34" charset="0"/>
                <a:ea typeface="Verdana" panose="020B0604030504040204" pitchFamily="34" charset="0"/>
                <a:cs typeface="Verdana" panose="020B0604030504040204" pitchFamily="34" charset="0"/>
              </a:rPr>
              <a:t>Marcus 8:30 </a:t>
            </a:r>
            <a:r>
              <a:rPr lang="nl-NL" sz="1600" dirty="0">
                <a:solidFill>
                  <a:srgbClr val="222014"/>
                </a:solidFill>
                <a:latin typeface="Verdana" panose="020B0604030504040204" pitchFamily="34" charset="0"/>
                <a:ea typeface="Verdana" panose="020B0604030504040204" pitchFamily="34" charset="0"/>
                <a:cs typeface="Verdana" panose="020B0604030504040204" pitchFamily="34" charset="0"/>
              </a:rPr>
              <a:t>En Hij vroeg hun: Maar gij, wie zegt gij, dat Ik ben? Petrus antwoordde en </a:t>
            </a:r>
            <a:r>
              <a:rPr lang="nl-NL" sz="1600" dirty="0" err="1">
                <a:solidFill>
                  <a:srgbClr val="222014"/>
                </a:solidFill>
                <a:latin typeface="Verdana" panose="020B0604030504040204" pitchFamily="34" charset="0"/>
                <a:ea typeface="Verdana" panose="020B0604030504040204" pitchFamily="34" charset="0"/>
                <a:cs typeface="Verdana" panose="020B0604030504040204" pitchFamily="34" charset="0"/>
              </a:rPr>
              <a:t>zeide</a:t>
            </a:r>
            <a:r>
              <a:rPr lang="nl-NL" sz="1600" dirty="0">
                <a:solidFill>
                  <a:srgbClr val="222014"/>
                </a:solidFill>
                <a:latin typeface="Verdana" panose="020B0604030504040204" pitchFamily="34" charset="0"/>
                <a:ea typeface="Verdana" panose="020B0604030504040204" pitchFamily="34" charset="0"/>
                <a:cs typeface="Verdana" panose="020B0604030504040204" pitchFamily="34" charset="0"/>
              </a:rPr>
              <a:t>: Gij zijt de Christus. </a:t>
            </a:r>
            <a:r>
              <a:rPr lang="nl-NL" sz="1600" baseline="30000" dirty="0">
                <a:solidFill>
                  <a:srgbClr val="222014"/>
                </a:solidFill>
                <a:latin typeface="Verdana" panose="020B0604030504040204" pitchFamily="34" charset="0"/>
                <a:ea typeface="Verdana" panose="020B0604030504040204" pitchFamily="34" charset="0"/>
                <a:cs typeface="Verdana" panose="020B0604030504040204" pitchFamily="34" charset="0"/>
              </a:rPr>
              <a:t>30</a:t>
            </a:r>
            <a:r>
              <a:rPr lang="nl-NL" sz="1600" dirty="0">
                <a:solidFill>
                  <a:srgbClr val="222014"/>
                </a:solidFill>
                <a:latin typeface="Verdana" panose="020B0604030504040204" pitchFamily="34" charset="0"/>
                <a:ea typeface="Verdana" panose="020B0604030504040204" pitchFamily="34" charset="0"/>
                <a:cs typeface="Verdana" panose="020B0604030504040204" pitchFamily="34" charset="0"/>
              </a:rPr>
              <a:t> </a:t>
            </a:r>
            <a:r>
              <a:rPr lang="nl-NL" sz="1600" b="1" dirty="0">
                <a:solidFill>
                  <a:srgbClr val="222014"/>
                </a:solidFill>
                <a:latin typeface="Verdana" panose="020B0604030504040204" pitchFamily="34" charset="0"/>
                <a:ea typeface="Verdana" panose="020B0604030504040204" pitchFamily="34" charset="0"/>
                <a:cs typeface="Verdana" panose="020B0604030504040204" pitchFamily="34" charset="0"/>
              </a:rPr>
              <a:t>En Hij verbood hun nadrukkelijk met iemand hierover te spreken.</a:t>
            </a:r>
          </a:p>
        </p:txBody>
      </p:sp>
      <p:sp>
        <p:nvSpPr>
          <p:cNvPr id="4" name="Tijdelijke aanduiding voor inhoud 2"/>
          <p:cNvSpPr txBox="1">
            <a:spLocks/>
          </p:cNvSpPr>
          <p:nvPr/>
        </p:nvSpPr>
        <p:spPr>
          <a:xfrm>
            <a:off x="35496" y="46294"/>
            <a:ext cx="9072000" cy="900000"/>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1600" dirty="0" smtClean="0">
                <a:solidFill>
                  <a:srgbClr val="222014"/>
                </a:solidFill>
                <a:latin typeface="Verdana" panose="020B0604030504040204" pitchFamily="34" charset="0"/>
                <a:ea typeface="Verdana" panose="020B0604030504040204" pitchFamily="34" charset="0"/>
                <a:cs typeface="Verdana" panose="020B0604030504040204" pitchFamily="34" charset="0"/>
              </a:rPr>
              <a:t>Marcus 1:42-44 </a:t>
            </a:r>
            <a:r>
              <a:rPr lang="nl-NL" sz="1600" dirty="0" smtClean="0">
                <a:latin typeface="Verdana" panose="020B0604030504040204" pitchFamily="34" charset="0"/>
                <a:ea typeface="Verdana" panose="020B0604030504040204" pitchFamily="34" charset="0"/>
                <a:cs typeface="Verdana" panose="020B0604030504040204" pitchFamily="34" charset="0"/>
              </a:rPr>
              <a:t>En </a:t>
            </a:r>
            <a:r>
              <a:rPr lang="nl-NL" sz="1600" dirty="0">
                <a:latin typeface="Verdana" panose="020B0604030504040204" pitchFamily="34" charset="0"/>
                <a:ea typeface="Verdana" panose="020B0604030504040204" pitchFamily="34" charset="0"/>
                <a:cs typeface="Verdana" panose="020B0604030504040204" pitchFamily="34" charset="0"/>
              </a:rPr>
              <a:t>terstond verliet hem de melaatsheid en hij werd rein. </a:t>
            </a:r>
            <a:r>
              <a:rPr lang="nl-NL" sz="1600" baseline="30000" dirty="0">
                <a:latin typeface="Verdana" panose="020B0604030504040204" pitchFamily="34" charset="0"/>
                <a:ea typeface="Verdana" panose="020B0604030504040204" pitchFamily="34" charset="0"/>
                <a:cs typeface="Verdana" panose="020B0604030504040204" pitchFamily="34" charset="0"/>
              </a:rPr>
              <a:t>43</a:t>
            </a:r>
            <a:r>
              <a:rPr lang="nl-NL" sz="1600" dirty="0">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1600" baseline="30000" dirty="0">
                <a:latin typeface="Verdana" panose="020B0604030504040204" pitchFamily="34" charset="0"/>
                <a:ea typeface="Verdana" panose="020B0604030504040204" pitchFamily="34" charset="0"/>
                <a:cs typeface="Verdana" panose="020B0604030504040204" pitchFamily="34" charset="0"/>
              </a:rPr>
              <a:t>44</a:t>
            </a:r>
            <a:r>
              <a:rPr lang="nl-NL" sz="1600" dirty="0">
                <a:latin typeface="Verdana" panose="020B0604030504040204" pitchFamily="34" charset="0"/>
                <a:ea typeface="Verdana" panose="020B0604030504040204" pitchFamily="34" charset="0"/>
                <a:cs typeface="Verdana" panose="020B0604030504040204" pitchFamily="34" charset="0"/>
              </a:rPr>
              <a:t> en Hij </a:t>
            </a:r>
            <a:r>
              <a:rPr lang="nl-NL" sz="1600" dirty="0" err="1">
                <a:latin typeface="Verdana" panose="020B0604030504040204" pitchFamily="34" charset="0"/>
                <a:ea typeface="Verdana" panose="020B0604030504040204" pitchFamily="34" charset="0"/>
                <a:cs typeface="Verdana" panose="020B0604030504040204" pitchFamily="34" charset="0"/>
              </a:rPr>
              <a:t>zeide</a:t>
            </a:r>
            <a:r>
              <a:rPr lang="nl-NL" sz="1600" dirty="0">
                <a:latin typeface="Verdana" panose="020B0604030504040204" pitchFamily="34" charset="0"/>
                <a:ea typeface="Verdana" panose="020B0604030504040204" pitchFamily="34" charset="0"/>
                <a:cs typeface="Verdana" panose="020B0604030504040204" pitchFamily="34" charset="0"/>
              </a:rPr>
              <a:t> tot hem: </a:t>
            </a:r>
            <a:r>
              <a:rPr lang="nl-NL" sz="1600" b="1" dirty="0">
                <a:latin typeface="Verdana" panose="020B0604030504040204" pitchFamily="34" charset="0"/>
                <a:ea typeface="Verdana" panose="020B0604030504040204" pitchFamily="34" charset="0"/>
                <a:cs typeface="Verdana" panose="020B0604030504040204" pitchFamily="34" charset="0"/>
              </a:rPr>
              <a:t>Zie toe, dat gij niemand iets zegt,</a:t>
            </a:r>
            <a:endParaRPr lang="nl-NL" sz="1600" b="1" dirty="0">
              <a:solidFill>
                <a:srgbClr val="222014"/>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ijdelijke aanduiding voor inhoud 2"/>
          <p:cNvSpPr txBox="1">
            <a:spLocks/>
          </p:cNvSpPr>
          <p:nvPr/>
        </p:nvSpPr>
        <p:spPr>
          <a:xfrm>
            <a:off x="35496" y="980728"/>
            <a:ext cx="9072000" cy="864000"/>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1600" dirty="0" smtClean="0">
                <a:solidFill>
                  <a:srgbClr val="222014"/>
                </a:solidFill>
                <a:latin typeface="Verdana" panose="020B0604030504040204" pitchFamily="34" charset="0"/>
                <a:ea typeface="Verdana" panose="020B0604030504040204" pitchFamily="34" charset="0"/>
                <a:cs typeface="Verdana" panose="020B0604030504040204" pitchFamily="34" charset="0"/>
              </a:rPr>
              <a:t>Marcus 3:11,12 </a:t>
            </a:r>
            <a:r>
              <a:rPr lang="nl-NL" sz="1600" dirty="0" smtClean="0">
                <a:latin typeface="Verdana" panose="020B0604030504040204" pitchFamily="34" charset="0"/>
                <a:ea typeface="Verdana" panose="020B0604030504040204" pitchFamily="34" charset="0"/>
                <a:cs typeface="Verdana" panose="020B0604030504040204" pitchFamily="34" charset="0"/>
              </a:rPr>
              <a:t>En </a:t>
            </a:r>
            <a:r>
              <a:rPr lang="nl-NL" sz="1600" dirty="0">
                <a:latin typeface="Verdana" panose="020B0604030504040204" pitchFamily="34" charset="0"/>
                <a:ea typeface="Verdana" panose="020B0604030504040204" pitchFamily="34" charset="0"/>
                <a:cs typeface="Verdana" panose="020B0604030504040204" pitchFamily="34" charset="0"/>
              </a:rPr>
              <a:t>de onreine geesten wierpen zich voor Hem neder, telkens als zij Hem zagen, en zij schreeuwden, zeggende: Gij zijt de Zoon van God. </a:t>
            </a:r>
            <a:r>
              <a:rPr lang="nl-NL" sz="1600" baseline="30000" dirty="0">
                <a:latin typeface="Verdana" panose="020B0604030504040204" pitchFamily="34" charset="0"/>
                <a:ea typeface="Verdana" panose="020B0604030504040204" pitchFamily="34" charset="0"/>
                <a:cs typeface="Verdana" panose="020B0604030504040204" pitchFamily="34" charset="0"/>
              </a:rPr>
              <a:t>12</a:t>
            </a:r>
            <a:r>
              <a:rPr lang="nl-NL" sz="1600" dirty="0">
                <a:latin typeface="Verdana" panose="020B0604030504040204" pitchFamily="34" charset="0"/>
                <a:ea typeface="Verdana" panose="020B0604030504040204" pitchFamily="34" charset="0"/>
                <a:cs typeface="Verdana" panose="020B0604030504040204" pitchFamily="34" charset="0"/>
              </a:rPr>
              <a:t> </a:t>
            </a:r>
            <a:r>
              <a:rPr lang="nl-NL" sz="1600" b="1" dirty="0">
                <a:latin typeface="Verdana" panose="020B0604030504040204" pitchFamily="34" charset="0"/>
                <a:ea typeface="Verdana" panose="020B0604030504040204" pitchFamily="34" charset="0"/>
                <a:cs typeface="Verdana" panose="020B0604030504040204" pitchFamily="34" charset="0"/>
              </a:rPr>
              <a:t>En herhaaldelijk verbood Hij hun Hem bekend te maken.</a:t>
            </a:r>
            <a:endParaRPr lang="nl-NL" sz="1600" b="1" dirty="0">
              <a:solidFill>
                <a:srgbClr val="222014"/>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ijdelijke aanduiding voor inhoud 2"/>
          <p:cNvSpPr txBox="1">
            <a:spLocks/>
          </p:cNvSpPr>
          <p:nvPr/>
        </p:nvSpPr>
        <p:spPr>
          <a:xfrm>
            <a:off x="35496" y="3861048"/>
            <a:ext cx="9072000" cy="864000"/>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1600" dirty="0" smtClean="0">
                <a:solidFill>
                  <a:srgbClr val="222014"/>
                </a:solidFill>
                <a:latin typeface="Verdana" panose="020B0604030504040204" pitchFamily="34" charset="0"/>
                <a:ea typeface="Verdana" panose="020B0604030504040204" pitchFamily="34" charset="0"/>
                <a:cs typeface="Verdana" panose="020B0604030504040204" pitchFamily="34" charset="0"/>
              </a:rPr>
              <a:t>Marcus 9:9 </a:t>
            </a:r>
            <a:r>
              <a:rPr lang="nl-NL" sz="1600" dirty="0" smtClean="0">
                <a:latin typeface="Verdana" panose="020B0604030504040204" pitchFamily="34" charset="0"/>
                <a:ea typeface="Verdana" panose="020B0604030504040204" pitchFamily="34" charset="0"/>
                <a:cs typeface="Verdana" panose="020B0604030504040204" pitchFamily="34" charset="0"/>
              </a:rPr>
              <a:t>En </a:t>
            </a:r>
            <a:r>
              <a:rPr lang="nl-NL" sz="1600" dirty="0">
                <a:latin typeface="Verdana" panose="020B0604030504040204" pitchFamily="34" charset="0"/>
                <a:ea typeface="Verdana" panose="020B0604030504040204" pitchFamily="34" charset="0"/>
                <a:cs typeface="Verdana" panose="020B0604030504040204" pitchFamily="34" charset="0"/>
              </a:rPr>
              <a:t>terwijl zij van de berg afdaalden, </a:t>
            </a:r>
            <a:r>
              <a:rPr lang="nl-NL" sz="1600" b="1" dirty="0">
                <a:latin typeface="Verdana" panose="020B0604030504040204" pitchFamily="34" charset="0"/>
                <a:ea typeface="Verdana" panose="020B0604030504040204" pitchFamily="34" charset="0"/>
                <a:cs typeface="Verdana" panose="020B0604030504040204" pitchFamily="34" charset="0"/>
              </a:rPr>
              <a:t>verbood Hij hun</a:t>
            </a:r>
            <a:r>
              <a:rPr lang="nl-NL" sz="1600" dirty="0">
                <a:latin typeface="Verdana" panose="020B0604030504040204" pitchFamily="34" charset="0"/>
                <a:ea typeface="Verdana" panose="020B0604030504040204" pitchFamily="34" charset="0"/>
                <a:cs typeface="Verdana" panose="020B0604030504040204" pitchFamily="34" charset="0"/>
              </a:rPr>
              <a:t>, dat zij iemand zouden vertellen, hetgeen zij gezien hadden, voordat de Zoon des mensen uit de doden zou zijn opgestaan.</a:t>
            </a:r>
            <a:endParaRPr lang="nl-NL" sz="1600" b="1" dirty="0">
              <a:solidFill>
                <a:srgbClr val="222014"/>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ijdelijke aanduiding voor inhoud 2"/>
          <p:cNvSpPr txBox="1">
            <a:spLocks/>
          </p:cNvSpPr>
          <p:nvPr/>
        </p:nvSpPr>
        <p:spPr>
          <a:xfrm>
            <a:off x="35496" y="1916832"/>
            <a:ext cx="9072000" cy="900000"/>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1600" dirty="0" smtClean="0">
                <a:solidFill>
                  <a:srgbClr val="222014"/>
                </a:solidFill>
                <a:latin typeface="Verdana" panose="020B0604030504040204" pitchFamily="34" charset="0"/>
                <a:ea typeface="Verdana" panose="020B0604030504040204" pitchFamily="34" charset="0"/>
                <a:cs typeface="Verdana" panose="020B0604030504040204" pitchFamily="34" charset="0"/>
              </a:rPr>
              <a:t>Marcus 4:11 </a:t>
            </a:r>
            <a:r>
              <a:rPr lang="nl-NL" sz="1600" dirty="0" smtClean="0">
                <a:latin typeface="Verdana" panose="020B0604030504040204" pitchFamily="34" charset="0"/>
                <a:ea typeface="Verdana" panose="020B0604030504040204" pitchFamily="34" charset="0"/>
                <a:cs typeface="Verdana" panose="020B0604030504040204" pitchFamily="34" charset="0"/>
              </a:rPr>
              <a:t>En </a:t>
            </a:r>
            <a:r>
              <a:rPr lang="nl-NL" sz="1600" dirty="0">
                <a:latin typeface="Verdana" panose="020B0604030504040204" pitchFamily="34" charset="0"/>
                <a:ea typeface="Verdana" panose="020B0604030504040204" pitchFamily="34" charset="0"/>
                <a:cs typeface="Verdana" panose="020B0604030504040204" pitchFamily="34" charset="0"/>
              </a:rPr>
              <a:t>terwijl zij van de berg afdaalden, </a:t>
            </a:r>
            <a:r>
              <a:rPr lang="nl-NL" sz="1600" b="1" dirty="0">
                <a:latin typeface="Verdana" panose="020B0604030504040204" pitchFamily="34" charset="0"/>
                <a:ea typeface="Verdana" panose="020B0604030504040204" pitchFamily="34" charset="0"/>
                <a:cs typeface="Verdana" panose="020B0604030504040204" pitchFamily="34" charset="0"/>
              </a:rPr>
              <a:t>verbood Hij hun</a:t>
            </a:r>
            <a:r>
              <a:rPr lang="nl-NL" sz="1600" dirty="0">
                <a:latin typeface="Verdana" panose="020B0604030504040204" pitchFamily="34" charset="0"/>
                <a:ea typeface="Verdana" panose="020B0604030504040204" pitchFamily="34" charset="0"/>
                <a:cs typeface="Verdana" panose="020B0604030504040204" pitchFamily="34" charset="0"/>
              </a:rPr>
              <a:t>, dat zij iemand zouden vertellen, hetgeen zij gezien hadden, voordat de Zoon des mensen uit de doden zou zijn opgestaan.</a:t>
            </a:r>
            <a:endParaRPr lang="nl-NL" sz="1600" b="1" dirty="0">
              <a:solidFill>
                <a:srgbClr val="222014"/>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ijdelijke aanduiding voor inhoud 2"/>
          <p:cNvSpPr txBox="1">
            <a:spLocks/>
          </p:cNvSpPr>
          <p:nvPr/>
        </p:nvSpPr>
        <p:spPr>
          <a:xfrm>
            <a:off x="43880" y="2925040"/>
            <a:ext cx="9072000" cy="864000"/>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1600" dirty="0" smtClean="0">
                <a:solidFill>
                  <a:srgbClr val="222014"/>
                </a:solidFill>
                <a:latin typeface="Verdana" panose="020B0604030504040204" pitchFamily="34" charset="0"/>
                <a:ea typeface="Verdana" panose="020B0604030504040204" pitchFamily="34" charset="0"/>
                <a:cs typeface="Verdana" panose="020B0604030504040204" pitchFamily="34" charset="0"/>
              </a:rPr>
              <a:t>Marcus 7:36 </a:t>
            </a:r>
            <a:r>
              <a:rPr lang="nl-NL" sz="1600" dirty="0">
                <a:latin typeface="Verdana" panose="020B0604030504040204" pitchFamily="34" charset="0"/>
                <a:ea typeface="Verdana" panose="020B0604030504040204" pitchFamily="34" charset="0"/>
                <a:cs typeface="Verdana" panose="020B0604030504040204" pitchFamily="34" charset="0"/>
              </a:rPr>
              <a:t>Hij beval de omstanders om aan </a:t>
            </a:r>
            <a:r>
              <a:rPr lang="nl-NL" sz="1600" b="1" dirty="0">
                <a:latin typeface="Verdana" panose="020B0604030504040204" pitchFamily="34" charset="0"/>
                <a:ea typeface="Verdana" panose="020B0604030504040204" pitchFamily="34" charset="0"/>
                <a:cs typeface="Verdana" panose="020B0604030504040204" pitchFamily="34" charset="0"/>
              </a:rPr>
              <a:t>niemand te vertellen wat er gebeurd was;</a:t>
            </a:r>
            <a:r>
              <a:rPr lang="nl-NL" sz="1600" dirty="0">
                <a:latin typeface="Verdana" panose="020B0604030504040204" pitchFamily="34" charset="0"/>
                <a:ea typeface="Verdana" panose="020B0604030504040204" pitchFamily="34" charset="0"/>
                <a:cs typeface="Verdana" panose="020B0604030504040204" pitchFamily="34" charset="0"/>
              </a:rPr>
              <a:t> maar hoe strenger hij het hun </a:t>
            </a:r>
            <a:r>
              <a:rPr lang="nl-NL" sz="1600" i="1" dirty="0">
                <a:latin typeface="Verdana" panose="020B0604030504040204" pitchFamily="34" charset="0"/>
                <a:ea typeface="Verdana" panose="020B0604030504040204" pitchFamily="34" charset="0"/>
                <a:cs typeface="Verdana" panose="020B0604030504040204" pitchFamily="34" charset="0"/>
              </a:rPr>
              <a:t>verbood</a:t>
            </a:r>
            <a:r>
              <a:rPr lang="nl-NL" sz="1600" dirty="0">
                <a:latin typeface="Verdana" panose="020B0604030504040204" pitchFamily="34" charset="0"/>
                <a:ea typeface="Verdana" panose="020B0604030504040204" pitchFamily="34" charset="0"/>
                <a:cs typeface="Verdana" panose="020B0604030504040204" pitchFamily="34" charset="0"/>
              </a:rPr>
              <a:t>, hoe meer ze het rondvertelden. </a:t>
            </a:r>
            <a:endParaRPr lang="nl-NL" sz="1600" b="1" dirty="0">
              <a:solidFill>
                <a:srgbClr val="222014"/>
              </a:solidFill>
              <a:latin typeface="Verdana" panose="020B0604030504040204" pitchFamily="34" charset="0"/>
              <a:ea typeface="Verdana" panose="020B0604030504040204" pitchFamily="34" charset="0"/>
              <a:cs typeface="Verdana" panose="020B0604030504040204" pitchFamily="34" charset="0"/>
            </a:endParaRPr>
          </a:p>
        </p:txBody>
      </p:sp>
      <p:sp>
        <p:nvSpPr>
          <p:cNvPr id="8" name="Ovaal 7"/>
          <p:cNvSpPr/>
          <p:nvPr/>
        </p:nvSpPr>
        <p:spPr>
          <a:xfrm>
            <a:off x="1259632" y="908720"/>
            <a:ext cx="6624736" cy="4549318"/>
          </a:xfrm>
          <a:prstGeom prst="ellipse">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smtClean="0">
                <a:latin typeface="Verdana" panose="020B0604030504040204" pitchFamily="34" charset="0"/>
                <a:ea typeface="Verdana" panose="020B0604030504040204" pitchFamily="34" charset="0"/>
                <a:cs typeface="Verdana" panose="020B0604030504040204" pitchFamily="34" charset="0"/>
              </a:rPr>
              <a:t>Geen</a:t>
            </a:r>
          </a:p>
          <a:p>
            <a:pPr algn="ctr"/>
            <a:r>
              <a:rPr lang="nl-NL" sz="6000" b="1" dirty="0" smtClean="0">
                <a:latin typeface="Verdana" panose="020B0604030504040204" pitchFamily="34" charset="0"/>
                <a:ea typeface="Verdana" panose="020B0604030504040204" pitchFamily="34" charset="0"/>
                <a:cs typeface="Verdana" panose="020B0604030504040204" pitchFamily="34" charset="0"/>
              </a:rPr>
              <a:t>PR !</a:t>
            </a:r>
            <a:endParaRPr lang="nl-NL" sz="60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21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bg/>
                                          </p:spTgt>
                                        </p:tgtEl>
                                        <p:attrNameLst>
                                          <p:attrName>style.visibility</p:attrName>
                                        </p:attrNameLst>
                                      </p:cBhvr>
                                      <p:to>
                                        <p:strVal val="visible"/>
                                      </p:to>
                                    </p:set>
                                    <p:anim calcmode="lin" valueType="num">
                                      <p:cBhvr additive="base">
                                        <p:cTn id="35" dur="500" fill="hold"/>
                                        <p:tgtEl>
                                          <p:spTgt spid="3">
                                            <p:bg/>
                                          </p:spTgt>
                                        </p:tgtEl>
                                        <p:attrNameLst>
                                          <p:attrName>ppt_x</p:attrName>
                                        </p:attrNameLst>
                                      </p:cBhvr>
                                      <p:tavLst>
                                        <p:tav tm="0">
                                          <p:val>
                                            <p:strVal val="#ppt_x"/>
                                          </p:val>
                                        </p:tav>
                                        <p:tav tm="100000">
                                          <p:val>
                                            <p:strVal val="#ppt_x"/>
                                          </p:val>
                                        </p:tav>
                                      </p:tavLst>
                                    </p:anim>
                                    <p:anim calcmode="lin" valueType="num">
                                      <p:cBhvr additive="base">
                                        <p:cTn id="36" dur="500" fill="hold"/>
                                        <p:tgtEl>
                                          <p:spTgt spid="3">
                                            <p:bg/>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 calcmode="lin" valueType="num">
                                      <p:cBhvr additive="base">
                                        <p:cTn id="3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0" fill="hold"/>
                                        <p:tgtEl>
                                          <p:spTgt spid="8"/>
                                        </p:tgtEl>
                                        <p:attrNameLst>
                                          <p:attrName>ppt_w</p:attrName>
                                        </p:attrNameLst>
                                      </p:cBhvr>
                                      <p:tavLst>
                                        <p:tav tm="0">
                                          <p:val>
                                            <p:fltVal val="0"/>
                                          </p:val>
                                        </p:tav>
                                        <p:tav tm="100000">
                                          <p:val>
                                            <p:strVal val="#ppt_w"/>
                                          </p:val>
                                        </p:tav>
                                      </p:tavLst>
                                    </p:anim>
                                    <p:anim calcmode="lin" valueType="num">
                                      <p:cBhvr>
                                        <p:cTn id="46" dur="5000" fill="hold"/>
                                        <p:tgtEl>
                                          <p:spTgt spid="8"/>
                                        </p:tgtEl>
                                        <p:attrNameLst>
                                          <p:attrName>ppt_h</p:attrName>
                                        </p:attrNameLst>
                                      </p:cBhvr>
                                      <p:tavLst>
                                        <p:tav tm="0">
                                          <p:val>
                                            <p:fltVal val="0"/>
                                          </p:val>
                                        </p:tav>
                                        <p:tav tm="100000">
                                          <p:val>
                                            <p:strVal val="#ppt_h"/>
                                          </p:val>
                                        </p:tav>
                                      </p:tavLst>
                                    </p:anim>
                                    <p:animEffect transition="in" filter="fade">
                                      <p:cBhvr>
                                        <p:cTn id="4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6" grpId="0" animBg="1"/>
      <p:bldP spid="7" grpId="0" animBg="1"/>
      <p:bldP spid="9" grpId="0" animBg="1"/>
      <p:bldP spid="10"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p:cNvSpPr txBox="1">
            <a:spLocks/>
          </p:cNvSpPr>
          <p:nvPr/>
        </p:nvSpPr>
        <p:spPr>
          <a:xfrm>
            <a:off x="107504" y="188640"/>
            <a:ext cx="8928992" cy="1260000"/>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1800" dirty="0" smtClean="0">
                <a:solidFill>
                  <a:srgbClr val="222014"/>
                </a:solidFill>
                <a:latin typeface="Verdana" panose="020B0604030504040204" pitchFamily="34" charset="0"/>
                <a:ea typeface="Verdana" panose="020B0604030504040204" pitchFamily="34" charset="0"/>
                <a:cs typeface="Verdana" panose="020B0604030504040204" pitchFamily="34" charset="0"/>
              </a:rPr>
              <a:t>Marcus 4:11 </a:t>
            </a:r>
            <a:r>
              <a:rPr lang="nl-NL" sz="1800" dirty="0" smtClean="0">
                <a:latin typeface="Verdana" panose="020B0604030504040204" pitchFamily="34" charset="0"/>
                <a:ea typeface="Verdana" panose="020B0604030504040204" pitchFamily="34" charset="0"/>
                <a:cs typeface="Verdana" panose="020B0604030504040204" pitchFamily="34" charset="0"/>
              </a:rPr>
              <a:t>En </a:t>
            </a:r>
            <a:r>
              <a:rPr lang="nl-NL" sz="1800" dirty="0">
                <a:latin typeface="Verdana" panose="020B0604030504040204" pitchFamily="34" charset="0"/>
                <a:ea typeface="Verdana" panose="020B0604030504040204" pitchFamily="34" charset="0"/>
                <a:cs typeface="Verdana" panose="020B0604030504040204" pitchFamily="34" charset="0"/>
              </a:rPr>
              <a:t>Hij </a:t>
            </a:r>
            <a:r>
              <a:rPr lang="nl-NL" sz="1800" dirty="0" err="1">
                <a:latin typeface="Verdana" panose="020B0604030504040204" pitchFamily="34" charset="0"/>
                <a:ea typeface="Verdana" panose="020B0604030504040204" pitchFamily="34" charset="0"/>
                <a:cs typeface="Verdana" panose="020B0604030504040204" pitchFamily="34" charset="0"/>
              </a:rPr>
              <a:t>zeide</a:t>
            </a:r>
            <a:r>
              <a:rPr lang="nl-NL" sz="1800" dirty="0">
                <a:latin typeface="Verdana" panose="020B0604030504040204" pitchFamily="34" charset="0"/>
                <a:ea typeface="Verdana" panose="020B0604030504040204" pitchFamily="34" charset="0"/>
                <a:cs typeface="Verdana" panose="020B0604030504040204" pitchFamily="34" charset="0"/>
              </a:rPr>
              <a:t> tot hen: U is gegeven </a:t>
            </a:r>
            <a:r>
              <a:rPr lang="nl-NL" sz="1800" b="1" dirty="0">
                <a:latin typeface="Verdana" panose="020B0604030504040204" pitchFamily="34" charset="0"/>
                <a:ea typeface="Verdana" panose="020B0604030504040204" pitchFamily="34" charset="0"/>
                <a:cs typeface="Verdana" panose="020B0604030504040204" pitchFamily="34" charset="0"/>
              </a:rPr>
              <a:t>het geheimenis van het Koninkrijk Gods</a:t>
            </a:r>
            <a:r>
              <a:rPr lang="nl-NL" sz="1800" dirty="0">
                <a:latin typeface="Verdana" panose="020B0604030504040204" pitchFamily="34" charset="0"/>
                <a:ea typeface="Verdana" panose="020B0604030504040204" pitchFamily="34" charset="0"/>
                <a:cs typeface="Verdana" panose="020B0604030504040204" pitchFamily="34" charset="0"/>
              </a:rPr>
              <a:t>, maar tot hen, die buiten staan, komt alles in gelijkenissen, </a:t>
            </a:r>
            <a:r>
              <a:rPr lang="nl-NL" sz="1800" baseline="30000" dirty="0">
                <a:latin typeface="Verdana" panose="020B0604030504040204" pitchFamily="34" charset="0"/>
                <a:ea typeface="Verdana" panose="020B0604030504040204" pitchFamily="34" charset="0"/>
                <a:cs typeface="Verdana" panose="020B0604030504040204" pitchFamily="34" charset="0"/>
              </a:rPr>
              <a:t>12</a:t>
            </a:r>
            <a:r>
              <a:rPr lang="nl-NL" sz="1800" dirty="0">
                <a:latin typeface="Verdana" panose="020B0604030504040204" pitchFamily="34" charset="0"/>
                <a:ea typeface="Verdana" panose="020B0604030504040204" pitchFamily="34" charset="0"/>
                <a:cs typeface="Verdana" panose="020B0604030504040204" pitchFamily="34" charset="0"/>
              </a:rPr>
              <a:t> dat </a:t>
            </a:r>
            <a:r>
              <a:rPr lang="nl-NL" sz="1800" dirty="0" smtClean="0">
                <a:latin typeface="Verdana" panose="020B0604030504040204" pitchFamily="34" charset="0"/>
                <a:ea typeface="Verdana" panose="020B0604030504040204" pitchFamily="34" charset="0"/>
                <a:cs typeface="Verdana" panose="020B0604030504040204" pitchFamily="34" charset="0"/>
              </a:rPr>
              <a:t>zij ziende </a:t>
            </a:r>
            <a:r>
              <a:rPr lang="nl-NL" sz="1800" dirty="0">
                <a:latin typeface="Verdana" panose="020B0604030504040204" pitchFamily="34" charset="0"/>
                <a:ea typeface="Verdana" panose="020B0604030504040204" pitchFamily="34" charset="0"/>
                <a:cs typeface="Verdana" panose="020B0604030504040204" pitchFamily="34" charset="0"/>
              </a:rPr>
              <a:t>zien en niet bemerken, en horende horen en niet verstaan, opdat zij zich niet bekeren en hun vergeven worde.</a:t>
            </a:r>
            <a:endParaRPr lang="nl-NL" sz="18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txBox="1">
            <a:spLocks/>
          </p:cNvSpPr>
          <p:nvPr/>
        </p:nvSpPr>
        <p:spPr>
          <a:xfrm>
            <a:off x="107504" y="1700808"/>
            <a:ext cx="8928992" cy="2484000"/>
          </a:xfrm>
          <a:prstGeom prst="rect">
            <a:avLst/>
          </a:prstGeom>
          <a:solidFill>
            <a:srgbClr val="6D653F"/>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Jeremia 31:33,34 Maar </a:t>
            </a:r>
            <a:r>
              <a:rPr lang="nl-NL" sz="1800" dirty="0">
                <a:solidFill>
                  <a:schemeClr val="bg1"/>
                </a:solidFill>
                <a:latin typeface="Verdana" panose="020B0604030504040204" pitchFamily="34" charset="0"/>
                <a:ea typeface="Verdana" panose="020B0604030504040204" pitchFamily="34" charset="0"/>
                <a:cs typeface="Verdana" panose="020B0604030504040204" pitchFamily="34" charset="0"/>
              </a:rPr>
              <a:t>dít is het verbond, dat Ik met het huis van Israël sluiten zal na deze dagen, luidt het woord des Heren: </a:t>
            </a:r>
            <a:r>
              <a:rPr lang="nl-NL" sz="1800" b="1" dirty="0">
                <a:solidFill>
                  <a:schemeClr val="bg1"/>
                </a:solidFill>
                <a:latin typeface="Verdana" panose="020B0604030504040204" pitchFamily="34" charset="0"/>
                <a:ea typeface="Verdana" panose="020B0604030504040204" pitchFamily="34" charset="0"/>
                <a:cs typeface="Verdana" panose="020B0604030504040204" pitchFamily="34" charset="0"/>
              </a:rPr>
              <a:t>Ik zal mijn wet in hun binnenste leggen en die in hun hart schrijven</a:t>
            </a:r>
            <a:r>
              <a:rPr lang="nl-NL" sz="1800" dirty="0">
                <a:solidFill>
                  <a:schemeClr val="bg1"/>
                </a:solidFill>
                <a:latin typeface="Verdana" panose="020B0604030504040204" pitchFamily="34" charset="0"/>
                <a:ea typeface="Verdana" panose="020B0604030504040204" pitchFamily="34" charset="0"/>
                <a:cs typeface="Verdana" panose="020B0604030504040204" pitchFamily="34" charset="0"/>
              </a:rPr>
              <a:t>, Ik zal hun tot een God zijn en zij zullen Mij tot een volk zijn. </a:t>
            </a:r>
            <a:r>
              <a:rPr lang="nl-NL" sz="1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34</a:t>
            </a:r>
            <a:r>
              <a:rPr lang="nl-NL" sz="1800" dirty="0">
                <a:solidFill>
                  <a:schemeClr val="bg1"/>
                </a:solidFill>
                <a:latin typeface="Verdana" panose="020B0604030504040204" pitchFamily="34" charset="0"/>
                <a:ea typeface="Verdana" panose="020B0604030504040204" pitchFamily="34" charset="0"/>
                <a:cs typeface="Verdana" panose="020B0604030504040204" pitchFamily="34" charset="0"/>
              </a:rPr>
              <a:t> Dan zullen zij niet meer een ieder zijn naaste en een ieder zijn broeder leren: Kent de Here: </a:t>
            </a:r>
            <a:r>
              <a:rPr lang="nl-NL" sz="1800" b="1" dirty="0">
                <a:solidFill>
                  <a:schemeClr val="bg1"/>
                </a:solidFill>
                <a:latin typeface="Verdana" panose="020B0604030504040204" pitchFamily="34" charset="0"/>
                <a:ea typeface="Verdana" panose="020B0604030504040204" pitchFamily="34" charset="0"/>
                <a:cs typeface="Verdana" panose="020B0604030504040204" pitchFamily="34" charset="0"/>
              </a:rPr>
              <a:t>want zij allen zullen Mij kennen,</a:t>
            </a:r>
            <a:r>
              <a:rPr lang="nl-NL" sz="1800" dirty="0">
                <a:solidFill>
                  <a:schemeClr val="bg1"/>
                </a:solidFill>
                <a:latin typeface="Verdana" panose="020B0604030504040204" pitchFamily="34" charset="0"/>
                <a:ea typeface="Verdana" panose="020B0604030504040204" pitchFamily="34" charset="0"/>
                <a:cs typeface="Verdana" panose="020B0604030504040204" pitchFamily="34" charset="0"/>
              </a:rPr>
              <a:t> van de kleinste tot de grootste onder hen, luidt het woord des Heren, want Ik zal hun ongerechtigheid vergeven en hun zonde niet </a:t>
            </a:r>
            <a:r>
              <a:rPr lang="nl-NL"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meer.</a:t>
            </a:r>
            <a:endParaRPr lang="nl-NL" sz="1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2"/>
          <p:cNvSpPr txBox="1">
            <a:spLocks/>
          </p:cNvSpPr>
          <p:nvPr/>
        </p:nvSpPr>
        <p:spPr>
          <a:xfrm>
            <a:off x="107504" y="4473224"/>
            <a:ext cx="8928992" cy="972000"/>
          </a:xfrm>
          <a:prstGeom prst="rect">
            <a:avLst/>
          </a:prstGeom>
          <a:solidFill>
            <a:srgbClr val="6D653F"/>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Jesaja 11:9 </a:t>
            </a:r>
            <a:r>
              <a:rPr lang="nl-NL" sz="18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9</a:t>
            </a:r>
            <a:r>
              <a:rPr lang="nl-NL" sz="1800" dirty="0">
                <a:solidFill>
                  <a:schemeClr val="bg1"/>
                </a:solidFill>
                <a:latin typeface="Verdana" panose="020B0604030504040204" pitchFamily="34" charset="0"/>
                <a:ea typeface="Verdana" panose="020B0604030504040204" pitchFamily="34" charset="0"/>
                <a:cs typeface="Verdana" panose="020B0604030504040204" pitchFamily="34" charset="0"/>
              </a:rPr>
              <a:t> Men zal geen kwaad doen noch verderf stichten op gans mijn heilige berg, want de aarde zal </a:t>
            </a:r>
            <a:r>
              <a:rPr lang="nl-NL" sz="1800" b="1" dirty="0">
                <a:solidFill>
                  <a:schemeClr val="bg1"/>
                </a:solidFill>
                <a:latin typeface="Verdana" panose="020B0604030504040204" pitchFamily="34" charset="0"/>
                <a:ea typeface="Verdana" panose="020B0604030504040204" pitchFamily="34" charset="0"/>
                <a:cs typeface="Verdana" panose="020B0604030504040204" pitchFamily="34" charset="0"/>
              </a:rPr>
              <a:t>vol zijn van kennis des Heren</a:t>
            </a:r>
            <a:r>
              <a:rPr lang="nl-NL" sz="1800" dirty="0">
                <a:solidFill>
                  <a:schemeClr val="bg1"/>
                </a:solidFill>
                <a:latin typeface="Verdana" panose="020B0604030504040204" pitchFamily="34" charset="0"/>
                <a:ea typeface="Verdana" panose="020B0604030504040204" pitchFamily="34" charset="0"/>
                <a:cs typeface="Verdana" panose="020B0604030504040204" pitchFamily="34" charset="0"/>
              </a:rPr>
              <a:t>, zoals de wateren de bodem der zee bedekken. </a:t>
            </a:r>
            <a:endParaRPr lang="nl-NL" sz="1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4472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23528" y="2780928"/>
            <a:ext cx="8229600" cy="748680"/>
          </a:xfrm>
        </p:spPr>
        <p:txBody>
          <a:bodyPr/>
          <a:lstStyle/>
          <a:p>
            <a:pPr marL="0" indent="0" algn="ctr">
              <a:buNone/>
            </a:pPr>
            <a:r>
              <a:rPr lang="nl-NL" sz="6000" b="1" dirty="0" smtClean="0">
                <a:latin typeface="Verdana" panose="020B0604030504040204" pitchFamily="34" charset="0"/>
                <a:ea typeface="Verdana" panose="020B0604030504040204" pitchFamily="34" charset="0"/>
                <a:cs typeface="Verdana" panose="020B0604030504040204" pitchFamily="34" charset="0"/>
              </a:rPr>
              <a:t>De Tekst</a:t>
            </a:r>
            <a:endParaRPr lang="nl-NL" sz="60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981963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4058" y="68070"/>
            <a:ext cx="2196000" cy="1440000"/>
          </a:xfrm>
          <a:solidFill>
            <a:srgbClr val="37441C"/>
          </a:solidFill>
        </p:spPr>
        <p:txBody>
          <a:bodyPr rIns="0"/>
          <a:lstStyle/>
          <a:p>
            <a:pPr marL="0" indent="0">
              <a:buNone/>
            </a:pPr>
            <a:r>
              <a:rPr lang="nl-NL" sz="8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H.1</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de Doper</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doop en de verzoeking in de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woestijn</a:t>
            </a:r>
          </a:p>
          <a:p>
            <a:pPr marL="0" indent="0">
              <a:buNone/>
            </a:pP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naar Galilea – De roeping der eerste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discipelen</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de synagoge te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Kafarnaüm</a:t>
            </a: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In het huis van Petrus</a:t>
            </a:r>
          </a:p>
          <a:p>
            <a:pPr marL="0" indent="0">
              <a:buNone/>
            </a:pP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De genezing van een melaatse</a:t>
            </a: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800" dirty="0"/>
          </a:p>
        </p:txBody>
      </p:sp>
      <p:sp>
        <p:nvSpPr>
          <p:cNvPr id="4" name="Tijdelijke aanduiding voor inhoud 2"/>
          <p:cNvSpPr txBox="1">
            <a:spLocks/>
          </p:cNvSpPr>
          <p:nvPr/>
        </p:nvSpPr>
        <p:spPr>
          <a:xfrm>
            <a:off x="2349396" y="68070"/>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van een verlamde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roeping van Levi</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vasten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Aren plukken op de Sabbat</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5" name="Tijdelijke aanduiding voor inhoud 2"/>
          <p:cNvSpPr txBox="1">
            <a:spLocks/>
          </p:cNvSpPr>
          <p:nvPr/>
        </p:nvSpPr>
        <p:spPr>
          <a:xfrm>
            <a:off x="4617628" y="6837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Een genezing op de Sabbat</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Jezus en de onreine geesten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twaalf apostelen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Beëlzebul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zijn verwanten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6" name="Tijdelijke aanduiding voor inhoud 2"/>
          <p:cNvSpPr txBox="1">
            <a:spLocks/>
          </p:cNvSpPr>
          <p:nvPr/>
        </p:nvSpPr>
        <p:spPr>
          <a:xfrm>
            <a:off x="84058"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bezetene</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dochtertje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Jaïrus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7" name="Tijdelijke aanduiding voor inhoud 2"/>
          <p:cNvSpPr txBox="1">
            <a:spLocks/>
          </p:cNvSpPr>
          <p:nvPr/>
        </p:nvSpPr>
        <p:spPr>
          <a:xfrm>
            <a:off x="2349396"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verwerping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Nazaret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uitzending van de discipelen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dood van Johannes de Doper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terugkeer van de apostelen en 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gaande over het meer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Genezing in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Genesaret</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8" name="Tijdelijke aanduiding voor inhoud 2"/>
          <p:cNvSpPr txBox="1">
            <a:spLocks/>
          </p:cNvSpPr>
          <p:nvPr/>
        </p:nvSpPr>
        <p:spPr>
          <a:xfrm>
            <a:off x="4617628" y="1580398"/>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H.7</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Twistgesprekken met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Syrofenicische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vrouw</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de doofstomme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9" name="Tijdelijke aanduiding voor inhoud 2"/>
          <p:cNvSpPr txBox="1">
            <a:spLocks/>
          </p:cNvSpPr>
          <p:nvPr/>
        </p:nvSpPr>
        <p:spPr>
          <a:xfrm>
            <a:off x="87216" y="3092414"/>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H.9</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verheerlijking op de berg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een bezeten knaap</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2</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 </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en strijd om de voorrang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Verleiding tot zonde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0" name="Tijdelijke aanduiding voor inhoud 2"/>
          <p:cNvSpPr txBox="1">
            <a:spLocks/>
          </p:cNvSpPr>
          <p:nvPr/>
        </p:nvSpPr>
        <p:spPr>
          <a:xfrm>
            <a:off x="2352554" y="3092414"/>
            <a:ext cx="2196000" cy="1440000"/>
          </a:xfrm>
          <a:prstGeom prst="rect">
            <a:avLst/>
          </a:prstGeom>
          <a:solidFill>
            <a:srgbClr val="2217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H.10</a:t>
            </a:r>
          </a:p>
          <a:p>
            <a:pPr marL="0" indent="0">
              <a:buFont typeface="Arial" panose="020B0604020202020204" pitchFamily="34" charset="0"/>
              <a:buNone/>
            </a:pP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G</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esprekken op de reis naar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zegent de kinderen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rijke jongeling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loon voor het volgen van Jesjoea</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3</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Niet heersen maar dienen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genezing van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Bartimeüs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1" name="Tijdelijke aanduiding voor inhoud 2"/>
          <p:cNvSpPr txBox="1">
            <a:spLocks/>
          </p:cNvSpPr>
          <p:nvPr/>
        </p:nvSpPr>
        <p:spPr>
          <a:xfrm>
            <a:off x="4620786"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H.11</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intocht in Jeruzalem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reiniging van de tempel en de verdorde vijgenboom</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Jezus’ bevoegdheid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2" name="Tijdelijke aanduiding voor inhoud 2"/>
          <p:cNvSpPr txBox="1">
            <a:spLocks/>
          </p:cNvSpPr>
          <p:nvPr/>
        </p:nvSpPr>
        <p:spPr>
          <a:xfrm>
            <a:off x="6885900" y="68222"/>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zaaier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lamp</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 is van het zaad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storm op het meer</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3" name="Tijdelijke aanduiding voor inhoud 2"/>
          <p:cNvSpPr txBox="1">
            <a:spLocks/>
          </p:cNvSpPr>
          <p:nvPr/>
        </p:nvSpPr>
        <p:spPr>
          <a:xfrm>
            <a:off x="6885900" y="1580246"/>
            <a:ext cx="2196000" cy="1440000"/>
          </a:xfrm>
          <a:prstGeom prst="rect">
            <a:avLst/>
          </a:prstGeom>
          <a:solidFill>
            <a:srgbClr val="37441C"/>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H.8</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tweede wonderbare spijziging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om een teken en het zuurdesem van de Farizeeën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blinde te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Betsaïda</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belijdenis van Petrus en </a:t>
            </a:r>
          </a:p>
          <a:p>
            <a:pPr marL="0" indent="0">
              <a:buFont typeface="Arial" panose="020B0604020202020204" pitchFamily="34" charset="0"/>
              <a:buNone/>
            </a:pP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De 1</a:t>
            </a:r>
            <a:r>
              <a:rPr lang="nl-NL" sz="800" i="1" baseline="30000" dirty="0" smtClean="0">
                <a:solidFill>
                  <a:srgbClr val="FFFF00"/>
                </a:solidFill>
                <a:latin typeface="Verdana" panose="020B0604030504040204" pitchFamily="34" charset="0"/>
                <a:ea typeface="Verdana" panose="020B0604030504040204" pitchFamily="34" charset="0"/>
                <a:cs typeface="Verdana" panose="020B0604030504040204" pitchFamily="34" charset="0"/>
              </a:rPr>
              <a:t>e</a:t>
            </a:r>
            <a:r>
              <a:rPr lang="nl-NL" sz="800" i="1" dirty="0" smtClean="0">
                <a:solidFill>
                  <a:srgbClr val="FFFF00"/>
                </a:solidFill>
                <a:latin typeface="Verdana" panose="020B0604030504040204" pitchFamily="34" charset="0"/>
                <a:ea typeface="Verdana" panose="020B0604030504040204" pitchFamily="34" charset="0"/>
                <a:cs typeface="Verdana" panose="020B0604030504040204" pitchFamily="34" charset="0"/>
              </a:rPr>
              <a:t> aankondiging van het lijden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4" name="Tijdelijke aanduiding voor inhoud 2"/>
          <p:cNvSpPr txBox="1">
            <a:spLocks/>
          </p:cNvSpPr>
          <p:nvPr/>
        </p:nvSpPr>
        <p:spPr>
          <a:xfrm>
            <a:off x="6889058" y="309241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b="1"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H.12</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gelijkenis van de onrechtvaardige pachters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recht van de Keizer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vraag naar 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grote gebod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Davids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Z</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oon en Heer</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Waarschuwing tegen de </a:t>
            </a:r>
            <a:r>
              <a:rPr lang="nl-NL" sz="800" i="1" dirty="0">
                <a:solidFill>
                  <a:prstClr val="white"/>
                </a:solidFill>
                <a:latin typeface="Verdana" panose="020B0604030504040204" pitchFamily="34" charset="0"/>
                <a:ea typeface="Verdana" panose="020B0604030504040204" pitchFamily="34" charset="0"/>
                <a:cs typeface="Verdana" panose="020B0604030504040204" pitchFamily="34" charset="0"/>
              </a:rPr>
              <a:t>S</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chriftgeleerden</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penninkske</a:t>
            </a: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 van de weduwe</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5" name="Tijdelijke aanduiding voor inhoud 2"/>
          <p:cNvSpPr txBox="1">
            <a:spLocks/>
          </p:cNvSpPr>
          <p:nvPr/>
        </p:nvSpPr>
        <p:spPr>
          <a:xfrm>
            <a:off x="8405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H.13</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Rede over de laatste dingen</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6" name="Tijdelijke aanduiding voor inhoud 2"/>
          <p:cNvSpPr txBox="1">
            <a:spLocks/>
          </p:cNvSpPr>
          <p:nvPr/>
        </p:nvSpPr>
        <p:spPr>
          <a:xfrm>
            <a:off x="2349396"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H.14</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Zalving en het verraad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voorbereiding van de paasmaaltijd De instelling van het Avondmaal</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verloochening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voorzegd</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Gethsemane</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gevangenneming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Voor de Raad</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door Petrus verloochend</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7" name="Tijdelijke aanduiding voor inhoud 2"/>
          <p:cNvSpPr txBox="1">
            <a:spLocks/>
          </p:cNvSpPr>
          <p:nvPr/>
        </p:nvSpPr>
        <p:spPr>
          <a:xfrm>
            <a:off x="4617628" y="4604734"/>
            <a:ext cx="2196000" cy="1440000"/>
          </a:xfrm>
          <a:prstGeom prst="rect">
            <a:avLst/>
          </a:prstGeom>
          <a:solidFill>
            <a:srgbClr val="8A0000"/>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H.15</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voor Pilatus</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Jesjoea en </a:t>
            </a:r>
            <a:r>
              <a:rPr lang="nl-NL" sz="800" i="1" dirty="0" err="1" smtClean="0">
                <a:solidFill>
                  <a:prstClr val="white"/>
                </a:solidFill>
                <a:latin typeface="Verdana" panose="020B0604030504040204" pitchFamily="34" charset="0"/>
                <a:ea typeface="Verdana" panose="020B0604030504040204" pitchFamily="34" charset="0"/>
                <a:cs typeface="Verdana" panose="020B0604030504040204" pitchFamily="34" charset="0"/>
              </a:rPr>
              <a:t>Barabbas</a:t>
            </a: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bespotting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kruisiging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Het sterven van Jesjoea</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begrafenis</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8" name="Tijdelijke aanduiding voor inhoud 2"/>
          <p:cNvSpPr txBox="1">
            <a:spLocks/>
          </p:cNvSpPr>
          <p:nvPr/>
        </p:nvSpPr>
        <p:spPr>
          <a:xfrm>
            <a:off x="6885900" y="4604734"/>
            <a:ext cx="2196000" cy="1440000"/>
          </a:xfrm>
          <a:prstGeom prst="rect">
            <a:avLst/>
          </a:prstGeom>
          <a:solidFill>
            <a:schemeClr val="tx2">
              <a:lumMod val="50000"/>
            </a:schemeClr>
          </a:solidFill>
        </p:spPr>
        <p:txBody>
          <a:bodyPr rIns="0"/>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H.16</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De opstanding</a:t>
            </a:r>
          </a:p>
          <a:p>
            <a:pPr marL="0" indent="0">
              <a:buFont typeface="Arial" panose="020B0604020202020204" pitchFamily="34" charset="0"/>
              <a:buNone/>
            </a:pPr>
            <a:r>
              <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rPr>
              <a:t>Verschijningen van Jesjoea</a:t>
            </a: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i="1" dirty="0" smtClean="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nl-NL" sz="800" dirty="0">
              <a:solidFill>
                <a:prstClr val="black"/>
              </a:solidFill>
            </a:endParaRPr>
          </a:p>
        </p:txBody>
      </p:sp>
      <p:sp>
        <p:nvSpPr>
          <p:cNvPr id="19" name="Ovaal 18"/>
          <p:cNvSpPr/>
          <p:nvPr/>
        </p:nvSpPr>
        <p:spPr>
          <a:xfrm>
            <a:off x="1331640" y="936000"/>
            <a:ext cx="1116000" cy="936000"/>
          </a:xfrm>
          <a:prstGeom prst="ellipse">
            <a:avLst/>
          </a:prstGeom>
          <a:solidFill>
            <a:srgbClr val="C00000"/>
          </a:solidFill>
          <a:scene3d>
            <a:camera prst="orthographicFront"/>
            <a:lightRig rig="threePt" dir="t"/>
          </a:scene3d>
          <a:sp3d>
            <a:bevelT prst="angle"/>
          </a:sp3d>
        </p:spPr>
        <p:txBody>
          <a:bodyPr wrap="square" lIns="0" tIns="0" rIns="0" bIns="0">
            <a:spAutoFit/>
          </a:bodyPr>
          <a:lstStyle/>
          <a:p>
            <a:pPr algn="ctr"/>
            <a:endParaRPr lang="nl-NL"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ACTIE!</a:t>
            </a:r>
          </a:p>
          <a:p>
            <a:pPr algn="ctr"/>
            <a:endParaRPr lang="nl-NL"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12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056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3">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3">
                                            <p:txEl>
                                              <p:pRg st="2" end="2"/>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0" nodeType="clickEffect">
                                  <p:stCondLst>
                                    <p:cond delay="0"/>
                                  </p:stCondLst>
                                  <p:iterate type="lt">
                                    <p:tmAbs val="25"/>
                                  </p:iterate>
                                  <p:childTnLst>
                                    <p:set>
                                      <p:cBhvr override="childStyle">
                                        <p:cTn id="18" dur="indefinite"/>
                                        <p:tgtEl>
                                          <p:spTgt spid="3">
                                            <p:txEl>
                                              <p:pRg st="3" end="3"/>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grpId="0" nodeType="clickEffect">
                                  <p:stCondLst>
                                    <p:cond delay="0"/>
                                  </p:stCondLst>
                                  <p:iterate type="lt">
                                    <p:tmAbs val="25"/>
                                  </p:iterate>
                                  <p:childTnLst>
                                    <p:set>
                                      <p:cBhvr override="childStyle">
                                        <p:cTn id="22" dur="indefinite"/>
                                        <p:tgtEl>
                                          <p:spTgt spid="3">
                                            <p:txEl>
                                              <p:pRg st="4" end="4"/>
                                            </p:txEl>
                                          </p:spTgt>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15" presetClass="emph" presetSubtype="0" grpId="0" nodeType="clickEffect">
                                  <p:stCondLst>
                                    <p:cond delay="0"/>
                                  </p:stCondLst>
                                  <p:iterate type="lt">
                                    <p:tmAbs val="25"/>
                                  </p:iterate>
                                  <p:childTnLst>
                                    <p:set>
                                      <p:cBhvr override="childStyle">
                                        <p:cTn id="26" dur="indefinite"/>
                                        <p:tgtEl>
                                          <p:spTgt spid="3">
                                            <p:txEl>
                                              <p:pRg st="5" end="5"/>
                                            </p:txEl>
                                          </p:spTgt>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15" presetClass="emph" presetSubtype="0" grpId="0" nodeType="clickEffect">
                                  <p:stCondLst>
                                    <p:cond delay="0"/>
                                  </p:stCondLst>
                                  <p:iterate type="lt">
                                    <p:tmAbs val="25"/>
                                  </p:iterate>
                                  <p:childTnLst>
                                    <p:set>
                                      <p:cBhvr override="childStyle">
                                        <p:cTn id="30" dur="indefinite"/>
                                        <p:tgtEl>
                                          <p:spTgt spid="3">
                                            <p:txEl>
                                              <p:pRg st="6" end="6"/>
                                            </p:txEl>
                                          </p:spTgt>
                                        </p:tgtEl>
                                        <p:attrNameLst>
                                          <p:attrName>style.fontWeight</p:attrName>
                                        </p:attrNameLst>
                                      </p:cBhvr>
                                      <p:to>
                                        <p:strVal val="bold"/>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80">
                                          <p:stCondLst>
                                            <p:cond delay="0"/>
                                          </p:stCondLst>
                                        </p:cTn>
                                        <p:tgtEl>
                                          <p:spTgt spid="19"/>
                                        </p:tgtEl>
                                      </p:cBhvr>
                                    </p:animEffect>
                                    <p:anim calcmode="lin" valueType="num">
                                      <p:cBhvr>
                                        <p:cTn id="3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1" dur="26">
                                          <p:stCondLst>
                                            <p:cond delay="650"/>
                                          </p:stCondLst>
                                        </p:cTn>
                                        <p:tgtEl>
                                          <p:spTgt spid="19"/>
                                        </p:tgtEl>
                                      </p:cBhvr>
                                      <p:to x="100000" y="60000"/>
                                    </p:animScale>
                                    <p:animScale>
                                      <p:cBhvr>
                                        <p:cTn id="42" dur="166" decel="50000">
                                          <p:stCondLst>
                                            <p:cond delay="676"/>
                                          </p:stCondLst>
                                        </p:cTn>
                                        <p:tgtEl>
                                          <p:spTgt spid="19"/>
                                        </p:tgtEl>
                                      </p:cBhvr>
                                      <p:to x="100000" y="100000"/>
                                    </p:animScale>
                                    <p:animScale>
                                      <p:cBhvr>
                                        <p:cTn id="43" dur="26">
                                          <p:stCondLst>
                                            <p:cond delay="1312"/>
                                          </p:stCondLst>
                                        </p:cTn>
                                        <p:tgtEl>
                                          <p:spTgt spid="19"/>
                                        </p:tgtEl>
                                      </p:cBhvr>
                                      <p:to x="100000" y="80000"/>
                                    </p:animScale>
                                    <p:animScale>
                                      <p:cBhvr>
                                        <p:cTn id="44" dur="166" decel="50000">
                                          <p:stCondLst>
                                            <p:cond delay="1338"/>
                                          </p:stCondLst>
                                        </p:cTn>
                                        <p:tgtEl>
                                          <p:spTgt spid="19"/>
                                        </p:tgtEl>
                                      </p:cBhvr>
                                      <p:to x="100000" y="100000"/>
                                    </p:animScale>
                                    <p:animScale>
                                      <p:cBhvr>
                                        <p:cTn id="45" dur="26">
                                          <p:stCondLst>
                                            <p:cond delay="1642"/>
                                          </p:stCondLst>
                                        </p:cTn>
                                        <p:tgtEl>
                                          <p:spTgt spid="19"/>
                                        </p:tgtEl>
                                      </p:cBhvr>
                                      <p:to x="100000" y="90000"/>
                                    </p:animScale>
                                    <p:animScale>
                                      <p:cBhvr>
                                        <p:cTn id="46" dur="166" decel="50000">
                                          <p:stCondLst>
                                            <p:cond delay="1668"/>
                                          </p:stCondLst>
                                        </p:cTn>
                                        <p:tgtEl>
                                          <p:spTgt spid="19"/>
                                        </p:tgtEl>
                                      </p:cBhvr>
                                      <p:to x="100000" y="100000"/>
                                    </p:animScale>
                                    <p:animScale>
                                      <p:cBhvr>
                                        <p:cTn id="47" dur="26">
                                          <p:stCondLst>
                                            <p:cond delay="1808"/>
                                          </p:stCondLst>
                                        </p:cTn>
                                        <p:tgtEl>
                                          <p:spTgt spid="19"/>
                                        </p:tgtEl>
                                      </p:cBhvr>
                                      <p:to x="100000" y="95000"/>
                                    </p:animScale>
                                    <p:animScale>
                                      <p:cBhvr>
                                        <p:cTn id="48"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43" y="-27384"/>
            <a:ext cx="9144000" cy="6156000"/>
          </a:xfrm>
          <a:solidFill>
            <a:srgbClr val="221700"/>
          </a:solidFill>
        </p:spPr>
        <p:txBody>
          <a:bodyPr>
            <a:noAutofit/>
          </a:bodyPr>
          <a:lstStyle/>
          <a:p>
            <a:pPr algn="l"/>
            <a:r>
              <a:rPr lang="nl-NL" sz="2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NBG-vertaling 1951 - Het evangelie naar Marcus</a:t>
            </a:r>
          </a:p>
          <a:p>
            <a:pPr algn="l"/>
            <a:r>
              <a:rPr lang="nl-NL" sz="20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20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20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Begin van het Evangelie van Jezus Christus.</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Gelijk geschreven staat bij de profeet Jesaja:</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Zie, Ik zend mijn bode voor uw aangezicht uit, die uw weg bereiden zal;</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stem van een, die roept in de woestijn: Bereidt de weg des Heren, maakt recht zijn paden,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geschiedde het, dat Johannes doopte in de woestijn en de doop der bekering tot vergeving van zonden predikte.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gehele Joodse land liep tot hem uit en alle inwoners van Jeruzalem, en zij lieten zich door hem dopen in de rivier de Jordaan onder belijdenis van hun zonden.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was gekleed met kameelhaar en met een lederen gordel om zijn lendenen, en hij at sprinkhanen en wilde honing.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predikte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Na mij komt, die sterker is dan ik, wiens schoenriem ik niet waardig ben,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nederbukkende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los te maken.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Ik heb u gedoopt met water, maar Hij zal u dopen met de heilige Geest.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geschiedde in die dagen, dat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Galilea verliet en Zich door Johannes in de Jordaan liet dopen.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toen Hij uit het water opsteeg, zag Hij de hemelen scheuren en de Geest als een duif op Zich nederdalen.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stem [kwam] uit de hemelen: Gij zijt mijn Zoon, de geliefde; in U heb Ik mijn welbehagen.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dreef de Geest Hem uit naar de woestijn.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werd in de woestijn veertig dagen verzocht door de satan en Hij was bij de wilde dieren, en de engelen dienden Hem.</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nadat Johannes was overgeleverd, ging Jezus naar Galilea om het evangelie Gods te prediken,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tijd is vervuld en het Koninkrijk Gods is nabijgekomen. Bekeert u en gelooft het evangelie.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toen Hij langs de zee van Galilea ging, zag Hij Simon en Andreas, de broeder van Simon, in de zee staan en het net uitwerpen, want zij waren vissers.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Komt achter Mij en Ik zal maken, dat gij vissers van mensen wordt.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lieten terstond hun netten liggen en volgden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weinig verder gegaan zijnde, zag Hij Jakobus, de zoon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zijn broeder, terwijl dezen bezig waren in het schip hun netten in orde te brengen.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riep Hij hen. En zij lieten hun vader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het schip achter met de dagloners en gingen heen, Hem achterna.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kwamen te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Kafarnaüm</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op de sabbat ging Hij naar de synagoge en leerde.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stonden versteld over zijn leer, want Hij leerde hen als gezaghebbende, en niet als de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schriftgeleerden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was er in hun synagoge een mens met een onreine geest en hij schreeuwde luid,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zeggende: Wat hebt Gij met ons te maken, Jezus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Zijt Gij gekomen om ons te verdelgen? Ik weet wel, wie Gij zijt: de heilige Gods.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bestrafte hem [zeggende]: Zwijg stil en ga uit van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onreine geest deed hem stuiptrekken en ging onder groot geschreeuw van hem uit.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allen werden zeer verbaasd, zodat zij elkander vroegen, zeggende: Wat is dit? Een nieuwe leer met gezag! Ook de onreine geesten geeft Hij bevelen en zij gehoorzamen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gerucht van Hem drong terstond overal door in de gehele omgeving van Galilea.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uit de synagoge, gingen zij in het huis van Simon en Andreas met Jakobus en Johannes.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schoonmoeder van Simon lag met koorts te bed en terstond spraken zij met Hem over haar.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kwam naderbij, vatte haar hand en richtte haar op. En de koorts verliet haar en zij diende hen.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Toen het nu avond werd en de zon onderging, brachten zij tot Hem allen, die ernstig ongesteld waren, en de bezetenen.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gehele stad was te hoop gelopen bij de deur.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genas velen, die ernstig ongesteld waren door allerlei ziekten, en vele boze geesten dreef Hij uit en Hij liet de geesten niet toe te spreken, omdat zij Hem kenden.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en Hij ging heen naar een eenzame plaats en bad aldaar.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Simon en die met hem waren, gingen Hem achterna,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vonden Hem en zeiden tot Hem: Allen zoeken U.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Laten wij elders heengaan, naar de naburige plaatsen, opdat Ik ook daar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want daartoe ben Ik uitgegaan.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ging prediken in hun synagogen in geheel Galilea, en de boze geesten dreef Hij uit.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melaatse kwam tot Hem, die voor Hem op de knieën viel, en smekende tot Hem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Indien Gij wilt, kunt Gij mij reinigen.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barmhartigheid bewogen, strekte Hij zijn hand uit, raakte hem aan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Ik wil het, word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verliet hem de melaatsheid en hij werd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Zie toe, dat gij niemand iets zegt, maar ga heen, toon u aan de priester en offer voor uw reiniging hetgeen Mozes heeft voorgeschreven, hun tot een getuigenis.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toen hij was weggegaan, begon hij het telkens weder te verkondigen, en het gebeurde ruchtbaar te maken, zodat Hij niet meer openlijk de stad kon binnenkomen, maar Zich buiten in eenzame plaatsen ophield. En zij kwamen tot Hem van alle kanten.</a:t>
            </a:r>
          </a:p>
          <a:p>
            <a:pPr algn="l"/>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65" y="692696"/>
            <a:ext cx="3597275"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ndertitel 2"/>
          <p:cNvSpPr txBox="1">
            <a:spLocks/>
          </p:cNvSpPr>
          <p:nvPr/>
        </p:nvSpPr>
        <p:spPr>
          <a:xfrm>
            <a:off x="3779912" y="704623"/>
            <a:ext cx="5256000" cy="4500000"/>
          </a:xfrm>
          <a:prstGeom prst="rect">
            <a:avLst/>
          </a:prstGeom>
          <a:solidFill>
            <a:srgbClr val="DDD9C3"/>
          </a:solidFill>
          <a:scene3d>
            <a:camera prst="orthographicFront"/>
            <a:lightRig rig="threePt" dir="t"/>
          </a:scene3d>
          <a:sp3d>
            <a:bevelT prst="angle"/>
          </a:sp3d>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l-GR" sz="2800" b="1" dirty="0"/>
              <a:t>Κατὰ </a:t>
            </a:r>
            <a:r>
              <a:rPr lang="el-GR" sz="2800" b="1" dirty="0" smtClean="0"/>
              <a:t>Μάρκον</a:t>
            </a:r>
            <a:endParaRPr lang="nl-NL" sz="2800" b="1" dirty="0" smtClean="0"/>
          </a:p>
          <a:p>
            <a:pPr marL="0" indent="0" algn="ctr">
              <a:buNone/>
            </a:pPr>
            <a:r>
              <a:rPr lang="nl-NL" sz="2800" i="1" dirty="0" err="1" smtClean="0"/>
              <a:t>Kata</a:t>
            </a:r>
            <a:r>
              <a:rPr lang="nl-NL" sz="2800" i="1" dirty="0" smtClean="0"/>
              <a:t> </a:t>
            </a:r>
            <a:r>
              <a:rPr lang="nl-NL" sz="2800" i="1" dirty="0" err="1" smtClean="0"/>
              <a:t>Markon</a:t>
            </a:r>
            <a:endParaRPr lang="nl-NL" sz="2800" i="1" dirty="0" smtClean="0"/>
          </a:p>
          <a:p>
            <a:pPr marL="0" indent="0" algn="ctr">
              <a:buNone/>
            </a:pPr>
            <a:r>
              <a:rPr lang="el-GR" sz="2800" b="1" dirty="0" smtClean="0"/>
              <a:t>αρχη </a:t>
            </a:r>
            <a:r>
              <a:rPr lang="el-GR" sz="2800" b="1" dirty="0"/>
              <a:t>του ευαγγελιου </a:t>
            </a:r>
            <a:endParaRPr lang="nl-NL" sz="2800" b="1" dirty="0" smtClean="0"/>
          </a:p>
          <a:p>
            <a:pPr marL="0" indent="0" algn="ctr">
              <a:buNone/>
            </a:pPr>
            <a:r>
              <a:rPr lang="nl-NL" sz="2800"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Arche</a:t>
            </a:r>
            <a:r>
              <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nl-NL" sz="2800"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tou</a:t>
            </a:r>
            <a:r>
              <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nl-NL" sz="2800"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euaggeliou</a:t>
            </a:r>
            <a:endPar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l-GR" sz="28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el-GR" sz="2800" b="1" dirty="0"/>
              <a:t>ιυ  χυ </a:t>
            </a:r>
            <a:r>
              <a:rPr lang="el-GR" sz="2800" dirty="0"/>
              <a:t> </a:t>
            </a:r>
            <a:endParaRPr lang="nl-NL" sz="2800" dirty="0" smtClean="0"/>
          </a:p>
          <a:p>
            <a:pPr marL="0" indent="0" algn="ctr">
              <a:buNone/>
            </a:pPr>
            <a:r>
              <a:rPr lang="nl-NL" sz="2800"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Iesou</a:t>
            </a:r>
            <a:r>
              <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nl-NL" sz="2800"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Christou</a:t>
            </a:r>
            <a:r>
              <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p>
          <a:p>
            <a:pPr marL="0" indent="0" algn="ctr">
              <a:buFont typeface="Arial" panose="020B0604020202020204" pitchFamily="34" charset="0"/>
              <a:buNone/>
            </a:pPr>
            <a:r>
              <a:rPr lang="el-GR" sz="28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[υἱοῦ θεοῦ</a:t>
            </a:r>
            <a:r>
              <a:rPr lang="el-GR" sz="28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t>
            </a:r>
            <a:endParaRPr lang="nl-NL" sz="28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lgn="ctr">
              <a:buFont typeface="Arial" panose="020B0604020202020204" pitchFamily="34" charset="0"/>
              <a:buNone/>
            </a:pPr>
            <a:r>
              <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t>
            </a:r>
            <a:r>
              <a:rPr lang="nl-NL" sz="2800"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huiou</a:t>
            </a:r>
            <a:r>
              <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nl-NL" sz="2800"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theou</a:t>
            </a:r>
            <a:r>
              <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t>
            </a:r>
          </a:p>
          <a:p>
            <a:pPr marL="0" indent="0" algn="ctr">
              <a:buFont typeface="Arial" panose="020B0604020202020204" pitchFamily="34" charset="0"/>
              <a:buNone/>
            </a:pPr>
            <a:endParaRPr lang="nl-NL" sz="2800"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hthoek 8"/>
          <p:cNvSpPr/>
          <p:nvPr/>
        </p:nvSpPr>
        <p:spPr>
          <a:xfrm>
            <a:off x="539552" y="2169695"/>
            <a:ext cx="849515" cy="25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0" name="Rechthoek 9"/>
          <p:cNvSpPr/>
          <p:nvPr/>
        </p:nvSpPr>
        <p:spPr>
          <a:xfrm>
            <a:off x="1979712" y="2156302"/>
            <a:ext cx="1368154" cy="25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1" name="Rechthoek 10"/>
          <p:cNvSpPr/>
          <p:nvPr/>
        </p:nvSpPr>
        <p:spPr>
          <a:xfrm>
            <a:off x="1128226" y="2420888"/>
            <a:ext cx="396000" cy="25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2" name="Rechthoek 11"/>
          <p:cNvSpPr/>
          <p:nvPr/>
        </p:nvSpPr>
        <p:spPr>
          <a:xfrm>
            <a:off x="1512535" y="2420888"/>
            <a:ext cx="396000" cy="25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3" name="Rechthoek 12"/>
          <p:cNvSpPr/>
          <p:nvPr/>
        </p:nvSpPr>
        <p:spPr>
          <a:xfrm>
            <a:off x="4788024" y="1844824"/>
            <a:ext cx="849515"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4" name="Rechthoek 13"/>
          <p:cNvSpPr/>
          <p:nvPr/>
        </p:nvSpPr>
        <p:spPr>
          <a:xfrm>
            <a:off x="6228184" y="1844824"/>
            <a:ext cx="1800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5" name="Rechthoek 14"/>
          <p:cNvSpPr/>
          <p:nvPr/>
        </p:nvSpPr>
        <p:spPr>
          <a:xfrm>
            <a:off x="5954733" y="2889815"/>
            <a:ext cx="396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6" name="Rechthoek 15"/>
          <p:cNvSpPr/>
          <p:nvPr/>
        </p:nvSpPr>
        <p:spPr>
          <a:xfrm>
            <a:off x="6445087" y="2899828"/>
            <a:ext cx="396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5" name="Ovaal 4"/>
          <p:cNvSpPr/>
          <p:nvPr/>
        </p:nvSpPr>
        <p:spPr>
          <a:xfrm>
            <a:off x="2843808" y="2997176"/>
            <a:ext cx="2016000" cy="2016000"/>
          </a:xfrm>
          <a:prstGeom prst="ellipse">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latin typeface="Verdana" panose="020B0604030504040204" pitchFamily="34" charset="0"/>
                <a:ea typeface="Verdana" panose="020B0604030504040204" pitchFamily="34" charset="0"/>
                <a:cs typeface="Verdana" panose="020B0604030504040204" pitchFamily="34" charset="0"/>
              </a:rPr>
              <a:t>Marcus begint met </a:t>
            </a:r>
          </a:p>
          <a:p>
            <a:pPr algn="ctr"/>
            <a:r>
              <a:rPr lang="nl-NL" b="1" dirty="0" smtClean="0">
                <a:latin typeface="Verdana" panose="020B0604030504040204" pitchFamily="34" charset="0"/>
                <a:ea typeface="Verdana" panose="020B0604030504040204" pitchFamily="34" charset="0"/>
                <a:cs typeface="Verdana" panose="020B0604030504040204" pitchFamily="34" charset="0"/>
              </a:rPr>
              <a:t>evangelie</a:t>
            </a:r>
            <a:endParaRPr lang="nl-NL" b="1" dirty="0">
              <a:latin typeface="Verdana" panose="020B0604030504040204" pitchFamily="34" charset="0"/>
              <a:ea typeface="Verdana" panose="020B0604030504040204" pitchFamily="34" charset="0"/>
              <a:cs typeface="Verdana" panose="020B0604030504040204" pitchFamily="34" charset="0"/>
            </a:endParaRPr>
          </a:p>
        </p:txBody>
      </p:sp>
      <p:sp>
        <p:nvSpPr>
          <p:cNvPr id="17" name="Tijdelijke aanduiding voor inhoud 2"/>
          <p:cNvSpPr txBox="1">
            <a:spLocks/>
          </p:cNvSpPr>
          <p:nvPr/>
        </p:nvSpPr>
        <p:spPr>
          <a:xfrm>
            <a:off x="7740352" y="4336504"/>
            <a:ext cx="1296000" cy="1972816"/>
          </a:xfrm>
          <a:prstGeom prst="rect">
            <a:avLst/>
          </a:prstGeom>
          <a:solidFill>
            <a:srgbClr val="C0B98E"/>
          </a:solidFill>
          <a:scene3d>
            <a:camera prst="orthographicFront"/>
            <a:lightRig rig="threePt" dir="t"/>
          </a:scene3d>
          <a:sp3d>
            <a:bevelT prst="angle"/>
          </a:sp3d>
        </p:spPr>
        <p:txBody>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nl-NL" sz="1400" b="1"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Euaggeliou</a:t>
            </a:r>
            <a:endParaRPr lang="nl-NL" sz="1400" b="1"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r>
              <a:rPr lang="nl-NL" sz="1400" b="1"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Eu: goed handelen</a:t>
            </a:r>
          </a:p>
          <a:p>
            <a:r>
              <a:rPr lang="nl-NL" sz="1400" b="1"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Aggelos</a:t>
            </a:r>
            <a:r>
              <a:rPr lang="nl-NL" sz="1400" b="1"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boodschapper</a:t>
            </a:r>
          </a:p>
          <a:p>
            <a:r>
              <a:rPr lang="nl-NL" sz="1400" b="1"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Torah is evangelie</a:t>
            </a:r>
            <a:endParaRPr lang="nl-NL" sz="1400" b="1"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7577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45" presetClass="entr" presetSubtype="0" repeatCount="indefinite"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anim calcmode="lin" valueType="num">
                                      <p:cBhvr>
                                        <p:cTn id="16" dur="2000" fill="hold"/>
                                        <p:tgtEl>
                                          <p:spTgt spid="9"/>
                                        </p:tgtEl>
                                        <p:attrNameLst>
                                          <p:attrName>ppt_w</p:attrName>
                                        </p:attrNameLst>
                                      </p:cBhvr>
                                      <p:tavLst>
                                        <p:tav tm="0" fmla="#ppt_w*sin(2.5*pi*$)">
                                          <p:val>
                                            <p:fltVal val="0"/>
                                          </p:val>
                                        </p:tav>
                                        <p:tav tm="100000">
                                          <p:val>
                                            <p:fltVal val="1"/>
                                          </p:val>
                                        </p:tav>
                                      </p:tavLst>
                                    </p:anim>
                                    <p:anim calcmode="lin" valueType="num">
                                      <p:cBhvr>
                                        <p:cTn id="17" dur="2000" fill="hold"/>
                                        <p:tgtEl>
                                          <p:spTgt spid="9"/>
                                        </p:tgtEl>
                                        <p:attrNameLst>
                                          <p:attrName>ppt_h</p:attrName>
                                        </p:attrNameLst>
                                      </p:cBhvr>
                                      <p:tavLst>
                                        <p:tav tm="0">
                                          <p:val>
                                            <p:strVal val="#ppt_h"/>
                                          </p:val>
                                        </p:tav>
                                        <p:tav tm="100000">
                                          <p:val>
                                            <p:strVal val="#ppt_h"/>
                                          </p:val>
                                        </p:tav>
                                      </p:tavLst>
                                    </p:anim>
                                  </p:childTnLst>
                                </p:cTn>
                              </p:par>
                              <p:par>
                                <p:cTn id="18" presetID="45" presetClass="entr" presetSubtype="0" repeatCount="indefinite"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anim calcmode="lin" valueType="num">
                                      <p:cBhvr>
                                        <p:cTn id="21" dur="2000" fill="hold"/>
                                        <p:tgtEl>
                                          <p:spTgt spid="13"/>
                                        </p:tgtEl>
                                        <p:attrNameLst>
                                          <p:attrName>ppt_w</p:attrName>
                                        </p:attrNameLst>
                                      </p:cBhvr>
                                      <p:tavLst>
                                        <p:tav tm="0" fmla="#ppt_w*sin(2.5*pi*$)">
                                          <p:val>
                                            <p:fltVal val="0"/>
                                          </p:val>
                                        </p:tav>
                                        <p:tav tm="100000">
                                          <p:val>
                                            <p:fltVal val="1"/>
                                          </p:val>
                                        </p:tav>
                                      </p:tavLst>
                                    </p:anim>
                                    <p:anim calcmode="lin" valueType="num">
                                      <p:cBhvr>
                                        <p:cTn id="2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repeatCount="indefinite"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anim calcmode="lin" valueType="num">
                                      <p:cBhvr>
                                        <p:cTn id="28" dur="2000" fill="hold"/>
                                        <p:tgtEl>
                                          <p:spTgt spid="10"/>
                                        </p:tgtEl>
                                        <p:attrNameLst>
                                          <p:attrName>ppt_w</p:attrName>
                                        </p:attrNameLst>
                                      </p:cBhvr>
                                      <p:tavLst>
                                        <p:tav tm="0" fmla="#ppt_w*sin(2.5*pi*$)">
                                          <p:val>
                                            <p:fltVal val="0"/>
                                          </p:val>
                                        </p:tav>
                                        <p:tav tm="100000">
                                          <p:val>
                                            <p:fltVal val="1"/>
                                          </p:val>
                                        </p:tav>
                                      </p:tavLst>
                                    </p:anim>
                                    <p:anim calcmode="lin" valueType="num">
                                      <p:cBhvr>
                                        <p:cTn id="29" dur="2000" fill="hold"/>
                                        <p:tgtEl>
                                          <p:spTgt spid="10"/>
                                        </p:tgtEl>
                                        <p:attrNameLst>
                                          <p:attrName>ppt_h</p:attrName>
                                        </p:attrNameLst>
                                      </p:cBhvr>
                                      <p:tavLst>
                                        <p:tav tm="0">
                                          <p:val>
                                            <p:strVal val="#ppt_h"/>
                                          </p:val>
                                        </p:tav>
                                        <p:tav tm="100000">
                                          <p:val>
                                            <p:strVal val="#ppt_h"/>
                                          </p:val>
                                        </p:tav>
                                      </p:tavLst>
                                    </p:anim>
                                  </p:childTnLst>
                                </p:cTn>
                              </p:par>
                              <p:par>
                                <p:cTn id="30" presetID="45" presetClass="entr" presetSubtype="0" repeatCount="indefinite"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ppt_w</p:attrName>
                                        </p:attrNameLst>
                                      </p:cBhvr>
                                      <p:tavLst>
                                        <p:tav tm="0" fmla="#ppt_w*sin(2.5*pi*$)">
                                          <p:val>
                                            <p:fltVal val="0"/>
                                          </p:val>
                                        </p:tav>
                                        <p:tav tm="100000">
                                          <p:val>
                                            <p:fltVal val="1"/>
                                          </p:val>
                                        </p:tav>
                                      </p:tavLst>
                                    </p:anim>
                                    <p:anim calcmode="lin" valueType="num">
                                      <p:cBhvr>
                                        <p:cTn id="34"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5" presetClass="entr" presetSubtype="0" repeatCount="indefinite"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000"/>
                                        <p:tgtEl>
                                          <p:spTgt spid="11"/>
                                        </p:tgtEl>
                                      </p:cBhvr>
                                    </p:animEffect>
                                    <p:anim calcmode="lin" valueType="num">
                                      <p:cBhvr>
                                        <p:cTn id="40" dur="2000" fill="hold"/>
                                        <p:tgtEl>
                                          <p:spTgt spid="11"/>
                                        </p:tgtEl>
                                        <p:attrNameLst>
                                          <p:attrName>ppt_w</p:attrName>
                                        </p:attrNameLst>
                                      </p:cBhvr>
                                      <p:tavLst>
                                        <p:tav tm="0" fmla="#ppt_w*sin(2.5*pi*$)">
                                          <p:val>
                                            <p:fltVal val="0"/>
                                          </p:val>
                                        </p:tav>
                                        <p:tav tm="100000">
                                          <p:val>
                                            <p:fltVal val="1"/>
                                          </p:val>
                                        </p:tav>
                                      </p:tavLst>
                                    </p:anim>
                                    <p:anim calcmode="lin" valueType="num">
                                      <p:cBhvr>
                                        <p:cTn id="41" dur="2000" fill="hold"/>
                                        <p:tgtEl>
                                          <p:spTgt spid="11"/>
                                        </p:tgtEl>
                                        <p:attrNameLst>
                                          <p:attrName>ppt_h</p:attrName>
                                        </p:attrNameLst>
                                      </p:cBhvr>
                                      <p:tavLst>
                                        <p:tav tm="0">
                                          <p:val>
                                            <p:strVal val="#ppt_h"/>
                                          </p:val>
                                        </p:tav>
                                        <p:tav tm="100000">
                                          <p:val>
                                            <p:strVal val="#ppt_h"/>
                                          </p:val>
                                        </p:tav>
                                      </p:tavLst>
                                    </p:anim>
                                  </p:childTnLst>
                                </p:cTn>
                              </p:par>
                              <p:par>
                                <p:cTn id="42" presetID="45" presetClass="entr" presetSubtype="0" repeatCount="indefinite"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2000"/>
                                        <p:tgtEl>
                                          <p:spTgt spid="15"/>
                                        </p:tgtEl>
                                      </p:cBhvr>
                                    </p:animEffect>
                                    <p:anim calcmode="lin" valueType="num">
                                      <p:cBhvr>
                                        <p:cTn id="45" dur="2000" fill="hold"/>
                                        <p:tgtEl>
                                          <p:spTgt spid="15"/>
                                        </p:tgtEl>
                                        <p:attrNameLst>
                                          <p:attrName>ppt_w</p:attrName>
                                        </p:attrNameLst>
                                      </p:cBhvr>
                                      <p:tavLst>
                                        <p:tav tm="0" fmla="#ppt_w*sin(2.5*pi*$)">
                                          <p:val>
                                            <p:fltVal val="0"/>
                                          </p:val>
                                        </p:tav>
                                        <p:tav tm="100000">
                                          <p:val>
                                            <p:fltVal val="1"/>
                                          </p:val>
                                        </p:tav>
                                      </p:tavLst>
                                    </p:anim>
                                    <p:anim calcmode="lin" valueType="num">
                                      <p:cBhvr>
                                        <p:cTn id="46"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45" presetClass="entr" presetSubtype="0" repeatCount="indefinite"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000"/>
                                        <p:tgtEl>
                                          <p:spTgt spid="12"/>
                                        </p:tgtEl>
                                      </p:cBhvr>
                                    </p:animEffect>
                                    <p:anim calcmode="lin" valueType="num">
                                      <p:cBhvr>
                                        <p:cTn id="52" dur="2000" fill="hold"/>
                                        <p:tgtEl>
                                          <p:spTgt spid="12"/>
                                        </p:tgtEl>
                                        <p:attrNameLst>
                                          <p:attrName>ppt_w</p:attrName>
                                        </p:attrNameLst>
                                      </p:cBhvr>
                                      <p:tavLst>
                                        <p:tav tm="0" fmla="#ppt_w*sin(2.5*pi*$)">
                                          <p:val>
                                            <p:fltVal val="0"/>
                                          </p:val>
                                        </p:tav>
                                        <p:tav tm="100000">
                                          <p:val>
                                            <p:fltVal val="1"/>
                                          </p:val>
                                        </p:tav>
                                      </p:tavLst>
                                    </p:anim>
                                    <p:anim calcmode="lin" valueType="num">
                                      <p:cBhvr>
                                        <p:cTn id="53" dur="2000" fill="hold"/>
                                        <p:tgtEl>
                                          <p:spTgt spid="12"/>
                                        </p:tgtEl>
                                        <p:attrNameLst>
                                          <p:attrName>ppt_h</p:attrName>
                                        </p:attrNameLst>
                                      </p:cBhvr>
                                      <p:tavLst>
                                        <p:tav tm="0">
                                          <p:val>
                                            <p:strVal val="#ppt_h"/>
                                          </p:val>
                                        </p:tav>
                                        <p:tav tm="100000">
                                          <p:val>
                                            <p:strVal val="#ppt_h"/>
                                          </p:val>
                                        </p:tav>
                                      </p:tavLst>
                                    </p:anim>
                                  </p:childTnLst>
                                </p:cTn>
                              </p:par>
                              <p:par>
                                <p:cTn id="54" presetID="45" presetClass="entr" presetSubtype="0" repeatCount="indefinite"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2000"/>
                                        <p:tgtEl>
                                          <p:spTgt spid="16"/>
                                        </p:tgtEl>
                                      </p:cBhvr>
                                    </p:animEffect>
                                    <p:anim calcmode="lin" valueType="num">
                                      <p:cBhvr>
                                        <p:cTn id="57" dur="2000" fill="hold"/>
                                        <p:tgtEl>
                                          <p:spTgt spid="16"/>
                                        </p:tgtEl>
                                        <p:attrNameLst>
                                          <p:attrName>ppt_w</p:attrName>
                                        </p:attrNameLst>
                                      </p:cBhvr>
                                      <p:tavLst>
                                        <p:tav tm="0" fmla="#ppt_w*sin(2.5*pi*$)">
                                          <p:val>
                                            <p:fltVal val="0"/>
                                          </p:val>
                                        </p:tav>
                                        <p:tav tm="100000">
                                          <p:val>
                                            <p:fltVal val="1"/>
                                          </p:val>
                                        </p:tav>
                                      </p:tavLst>
                                    </p:anim>
                                    <p:anim calcmode="lin" valueType="num">
                                      <p:cBhvr>
                                        <p:cTn id="58"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3000" fill="hold"/>
                                        <p:tgtEl>
                                          <p:spTgt spid="5"/>
                                        </p:tgtEl>
                                        <p:attrNameLst>
                                          <p:attrName>ppt_w</p:attrName>
                                        </p:attrNameLst>
                                      </p:cBhvr>
                                      <p:tavLst>
                                        <p:tav tm="0">
                                          <p:val>
                                            <p:fltVal val="0"/>
                                          </p:val>
                                        </p:tav>
                                        <p:tav tm="100000">
                                          <p:val>
                                            <p:strVal val="#ppt_w"/>
                                          </p:val>
                                        </p:tav>
                                      </p:tavLst>
                                    </p:anim>
                                    <p:anim calcmode="lin" valueType="num">
                                      <p:cBhvr>
                                        <p:cTn id="64" dur="3000" fill="hold"/>
                                        <p:tgtEl>
                                          <p:spTgt spid="5"/>
                                        </p:tgtEl>
                                        <p:attrNameLst>
                                          <p:attrName>ppt_h</p:attrName>
                                        </p:attrNameLst>
                                      </p:cBhvr>
                                      <p:tavLst>
                                        <p:tav tm="0">
                                          <p:val>
                                            <p:fltVal val="0"/>
                                          </p:val>
                                        </p:tav>
                                        <p:tav tm="100000">
                                          <p:val>
                                            <p:strVal val="#ppt_h"/>
                                          </p:val>
                                        </p:tav>
                                      </p:tavLst>
                                    </p:anim>
                                    <p:animEffect transition="in" filter="fade">
                                      <p:cBhvr>
                                        <p:cTn id="65" dur="30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ppt_x"/>
                                          </p:val>
                                        </p:tav>
                                        <p:tav tm="100000">
                                          <p:val>
                                            <p:strVal val="#ppt_x"/>
                                          </p:val>
                                        </p:tav>
                                      </p:tavLst>
                                    </p:anim>
                                    <p:anim calcmode="lin" valueType="num">
                                      <p:cBhvr additive="base">
                                        <p:cTn id="7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5"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323528" y="2780928"/>
            <a:ext cx="8229600" cy="748680"/>
          </a:xfrm>
        </p:spPr>
        <p:txBody>
          <a:bodyPr/>
          <a:lstStyle/>
          <a:p>
            <a:pPr marL="0" indent="0" algn="ctr">
              <a:buNone/>
            </a:pPr>
            <a:r>
              <a:rPr lang="nl-NL" b="1" dirty="0" smtClean="0">
                <a:latin typeface="Verdana" panose="020B0604030504040204" pitchFamily="34" charset="0"/>
                <a:ea typeface="Verdana" panose="020B0604030504040204" pitchFamily="34" charset="0"/>
                <a:cs typeface="Verdana" panose="020B0604030504040204" pitchFamily="34" charset="0"/>
              </a:rPr>
              <a:t>De Context</a:t>
            </a:r>
            <a:endParaRPr lang="nl-NL"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522840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457199" y="548680"/>
            <a:ext cx="8229600" cy="1972816"/>
          </a:xfrm>
          <a:solidFill>
            <a:srgbClr val="C0B98E"/>
          </a:solidFill>
          <a:scene3d>
            <a:camera prst="orthographicFront"/>
            <a:lightRig rig="threePt" dir="t"/>
          </a:scene3d>
          <a:sp3d>
            <a:bevelT prst="angle"/>
          </a:sp3d>
        </p:spPr>
        <p:txBody>
          <a:bodyPr/>
          <a:lstStyle/>
          <a:p>
            <a:pPr marL="0" indent="0">
              <a:buNone/>
            </a:pPr>
            <a:r>
              <a:rPr lang="nl-NL" sz="2000" dirty="0">
                <a:latin typeface="Verdana" panose="020B0604030504040204" pitchFamily="34" charset="0"/>
                <a:ea typeface="Verdana" panose="020B0604030504040204" pitchFamily="34" charset="0"/>
                <a:cs typeface="Verdana" panose="020B0604030504040204" pitchFamily="34" charset="0"/>
              </a:rPr>
              <a:t>Daniël 9: </a:t>
            </a:r>
            <a:r>
              <a:rPr lang="nl-NL" sz="2000" baseline="30000" dirty="0" smtClean="0">
                <a:latin typeface="Verdana" panose="020B0604030504040204" pitchFamily="34" charset="0"/>
                <a:ea typeface="Verdana" panose="020B0604030504040204" pitchFamily="34" charset="0"/>
                <a:cs typeface="Verdana" panose="020B0604030504040204" pitchFamily="34" charset="0"/>
              </a:rPr>
              <a:t>25</a:t>
            </a:r>
            <a:r>
              <a:rPr lang="nl-NL" sz="2000" dirty="0">
                <a:latin typeface="Verdana" panose="020B0604030504040204" pitchFamily="34" charset="0"/>
                <a:ea typeface="Verdana" panose="020B0604030504040204" pitchFamily="34" charset="0"/>
                <a:cs typeface="Verdana" panose="020B0604030504040204" pitchFamily="34" charset="0"/>
              </a:rPr>
              <a:t> Weet dan en versta: vanaf het ogenblik, dat het woord uitging om Jeruzalem te herstellen en te herbouwen tot op </a:t>
            </a:r>
            <a:r>
              <a:rPr lang="nl-NL" sz="2000" b="1" dirty="0">
                <a:latin typeface="Verdana" panose="020B0604030504040204" pitchFamily="34" charset="0"/>
                <a:ea typeface="Verdana" panose="020B0604030504040204" pitchFamily="34" charset="0"/>
                <a:cs typeface="Verdana" panose="020B0604030504040204" pitchFamily="34" charset="0"/>
              </a:rPr>
              <a:t>een gezalfde, een </a:t>
            </a:r>
            <a:r>
              <a:rPr lang="nl-NL" sz="2000" b="1" dirty="0" smtClean="0">
                <a:latin typeface="Verdana" panose="020B0604030504040204" pitchFamily="34" charset="0"/>
                <a:ea typeface="Verdana" panose="020B0604030504040204" pitchFamily="34" charset="0"/>
                <a:cs typeface="Verdana" panose="020B0604030504040204" pitchFamily="34" charset="0"/>
              </a:rPr>
              <a:t>vorst [</a:t>
            </a:r>
            <a:r>
              <a:rPr lang="he-IL" sz="2000" b="1" dirty="0"/>
              <a:t>מָשִׁיחַ נָגִיד </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b="1" dirty="0" err="1" smtClean="0">
                <a:latin typeface="Verdana" panose="020B0604030504040204" pitchFamily="34" charset="0"/>
                <a:ea typeface="Verdana" panose="020B0604030504040204" pitchFamily="34" charset="0"/>
                <a:cs typeface="Verdana" panose="020B0604030504040204" pitchFamily="34" charset="0"/>
              </a:rPr>
              <a:t>masjiach</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b="1" dirty="0" err="1" smtClean="0">
                <a:latin typeface="Verdana" panose="020B0604030504040204" pitchFamily="34" charset="0"/>
                <a:ea typeface="Verdana" panose="020B0604030504040204" pitchFamily="34" charset="0"/>
                <a:cs typeface="Verdana" panose="020B0604030504040204" pitchFamily="34" charset="0"/>
              </a:rPr>
              <a:t>nagid</a:t>
            </a:r>
            <a:r>
              <a:rPr lang="nl-NL" sz="2000" b="1" dirty="0" smtClean="0">
                <a:latin typeface="Verdana" panose="020B0604030504040204" pitchFamily="34" charset="0"/>
                <a:ea typeface="Verdana" panose="020B0604030504040204" pitchFamily="34" charset="0"/>
                <a:cs typeface="Verdana" panose="020B0604030504040204" pitchFamily="34" charset="0"/>
              </a:rPr>
              <a:t>]</a:t>
            </a:r>
            <a:r>
              <a:rPr lang="nl-NL" sz="2000" dirty="0" smtClean="0">
                <a:latin typeface="Verdana" panose="020B0604030504040204" pitchFamily="34" charset="0"/>
                <a:ea typeface="Verdana" panose="020B0604030504040204" pitchFamily="34" charset="0"/>
                <a:cs typeface="Verdana" panose="020B0604030504040204" pitchFamily="34" charset="0"/>
              </a:rPr>
              <a:t>, </a:t>
            </a:r>
            <a:r>
              <a:rPr lang="nl-NL" sz="2000" dirty="0">
                <a:latin typeface="Verdana" panose="020B0604030504040204" pitchFamily="34" charset="0"/>
                <a:ea typeface="Verdana" panose="020B0604030504040204" pitchFamily="34" charset="0"/>
                <a:cs typeface="Verdana" panose="020B0604030504040204" pitchFamily="34" charset="0"/>
              </a:rPr>
              <a:t>zijn zeven weken; en tweeënzestig weken lang zal het hersteld en herbouwd blijven, met plein en gracht, maar in de druk der tijden</a:t>
            </a:r>
            <a:r>
              <a:rPr lang="nl-NL" sz="2000" dirty="0" smtClean="0">
                <a:latin typeface="Verdana" panose="020B0604030504040204" pitchFamily="34" charset="0"/>
                <a:ea typeface="Verdana" panose="020B0604030504040204" pitchFamily="34" charset="0"/>
                <a:cs typeface="Verdana" panose="020B0604030504040204" pitchFamily="34" charset="0"/>
              </a:rPr>
              <a:t>. </a:t>
            </a:r>
            <a:endParaRPr lang="nl-NL" sz="2000" dirty="0">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539552" y="2924944"/>
            <a:ext cx="8136904" cy="2554545"/>
          </a:xfrm>
          <a:prstGeom prst="rect">
            <a:avLst/>
          </a:prstGeom>
          <a:solidFill>
            <a:srgbClr val="C0B98E"/>
          </a:solidFill>
          <a:scene3d>
            <a:camera prst="orthographicFront"/>
            <a:lightRig rig="threePt" dir="t"/>
          </a:scene3d>
          <a:sp3d>
            <a:bevelT prst="angle"/>
          </a:sp3d>
        </p:spPr>
        <p:txBody>
          <a:bodyPr wrap="square">
            <a:spAutoFit/>
          </a:bodyPr>
          <a:lstStyle/>
          <a:p>
            <a:r>
              <a:rPr lang="nl-NL" sz="2000" dirty="0">
                <a:latin typeface="Verdana" panose="020B0604030504040204" pitchFamily="34" charset="0"/>
                <a:ea typeface="Verdana" panose="020B0604030504040204" pitchFamily="34" charset="0"/>
                <a:cs typeface="Verdana" panose="020B0604030504040204" pitchFamily="34" charset="0"/>
              </a:rPr>
              <a:t>Daniël </a:t>
            </a:r>
            <a:r>
              <a:rPr lang="nl-NL" sz="2000" dirty="0" smtClean="0">
                <a:latin typeface="Verdana" panose="020B0604030504040204" pitchFamily="34" charset="0"/>
                <a:ea typeface="Verdana" panose="020B0604030504040204" pitchFamily="34" charset="0"/>
                <a:cs typeface="Verdana" panose="020B0604030504040204" pitchFamily="34" charset="0"/>
              </a:rPr>
              <a:t>7:</a:t>
            </a:r>
            <a:r>
              <a:rPr lang="nl-NL" sz="2000" baseline="30000" dirty="0" smtClean="0">
                <a:latin typeface="Verdana" panose="020B0604030504040204" pitchFamily="34" charset="0"/>
                <a:ea typeface="Verdana" panose="020B0604030504040204" pitchFamily="34" charset="0"/>
                <a:cs typeface="Verdana" panose="020B0604030504040204" pitchFamily="34" charset="0"/>
              </a:rPr>
              <a:t>13</a:t>
            </a:r>
            <a:r>
              <a:rPr lang="nl-NL" sz="2000" dirty="0">
                <a:latin typeface="Verdana" panose="020B0604030504040204" pitchFamily="34" charset="0"/>
                <a:ea typeface="Verdana" panose="020B0604030504040204" pitchFamily="34" charset="0"/>
                <a:cs typeface="Verdana" panose="020B0604030504040204" pitchFamily="34" charset="0"/>
              </a:rPr>
              <a:t> Ik bleef toekijken in de nachtgezichten en zie, met de wolken des hemels kwam iemand </a:t>
            </a:r>
            <a:r>
              <a:rPr lang="nl-NL" sz="2000" b="1" dirty="0">
                <a:latin typeface="Verdana" panose="020B0604030504040204" pitchFamily="34" charset="0"/>
                <a:ea typeface="Verdana" panose="020B0604030504040204" pitchFamily="34" charset="0"/>
                <a:cs typeface="Verdana" panose="020B0604030504040204" pitchFamily="34" charset="0"/>
              </a:rPr>
              <a:t>gelijk een </a:t>
            </a:r>
            <a:r>
              <a:rPr lang="nl-NL" sz="2000" b="1" dirty="0" smtClean="0">
                <a:latin typeface="Verdana" panose="020B0604030504040204" pitchFamily="34" charset="0"/>
                <a:ea typeface="Verdana" panose="020B0604030504040204" pitchFamily="34" charset="0"/>
                <a:cs typeface="Verdana" panose="020B0604030504040204" pitchFamily="34" charset="0"/>
              </a:rPr>
              <a:t>mensenzoon [</a:t>
            </a:r>
            <a:r>
              <a:rPr lang="he-IL" sz="2000" b="1" dirty="0">
                <a:latin typeface="Verdana" panose="020B0604030504040204" pitchFamily="34" charset="0"/>
                <a:ea typeface="Verdana" panose="020B0604030504040204" pitchFamily="34" charset="0"/>
              </a:rPr>
              <a:t>כְּבַר </a:t>
            </a:r>
            <a:r>
              <a:rPr lang="he-IL" sz="2000" b="1" dirty="0" smtClean="0">
                <a:latin typeface="Verdana" panose="020B0604030504040204" pitchFamily="34" charset="0"/>
                <a:ea typeface="Verdana" panose="020B0604030504040204" pitchFamily="34" charset="0"/>
              </a:rPr>
              <a:t>אֱנָשׁ</a:t>
            </a:r>
            <a:r>
              <a:rPr lang="nl-NL" sz="2000" b="1" dirty="0" smtClean="0">
                <a:latin typeface="Verdana" panose="020B0604030504040204" pitchFamily="34" charset="0"/>
                <a:ea typeface="Verdana" panose="020B0604030504040204" pitchFamily="34" charset="0"/>
                <a:cs typeface="Verdana" panose="020B0604030504040204" pitchFamily="34" charset="0"/>
              </a:rPr>
              <a:t>-</a:t>
            </a:r>
            <a:r>
              <a:rPr lang="nl-NL" sz="2000" b="1" dirty="0" err="1" smtClean="0">
                <a:latin typeface="Verdana" panose="020B0604030504040204" pitchFamily="34" charset="0"/>
                <a:ea typeface="Verdana" panose="020B0604030504040204" pitchFamily="34" charset="0"/>
                <a:cs typeface="Verdana" panose="020B0604030504040204" pitchFamily="34" charset="0"/>
              </a:rPr>
              <a:t>kewar</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b="1" dirty="0" err="1" smtClean="0">
                <a:latin typeface="Verdana" panose="020B0604030504040204" pitchFamily="34" charset="0"/>
                <a:ea typeface="Verdana" panose="020B0604030504040204" pitchFamily="34" charset="0"/>
                <a:cs typeface="Verdana" panose="020B0604030504040204" pitchFamily="34" charset="0"/>
              </a:rPr>
              <a:t>enasj</a:t>
            </a:r>
            <a:r>
              <a:rPr lang="nl-NL" sz="2000" b="1" dirty="0" smtClean="0">
                <a:latin typeface="Verdana" panose="020B0604030504040204" pitchFamily="34" charset="0"/>
                <a:ea typeface="Verdana" panose="020B0604030504040204" pitchFamily="34" charset="0"/>
                <a:cs typeface="Verdana" panose="020B0604030504040204" pitchFamily="34" charset="0"/>
              </a:rPr>
              <a:t>]; </a:t>
            </a:r>
            <a:r>
              <a:rPr lang="nl-NL" sz="2000" dirty="0">
                <a:latin typeface="Verdana" panose="020B0604030504040204" pitchFamily="34" charset="0"/>
                <a:ea typeface="Verdana" panose="020B0604030504040204" pitchFamily="34" charset="0"/>
                <a:cs typeface="Verdana" panose="020B0604030504040204" pitchFamily="34" charset="0"/>
              </a:rPr>
              <a:t>hij begaf zich tot de Oude van dagen, en men leidde hem voor deze; </a:t>
            </a:r>
            <a:r>
              <a:rPr lang="nl-NL" sz="2000" baseline="30000" dirty="0">
                <a:latin typeface="Verdana" panose="020B0604030504040204" pitchFamily="34" charset="0"/>
                <a:ea typeface="Verdana" panose="020B0604030504040204" pitchFamily="34" charset="0"/>
                <a:cs typeface="Verdana" panose="020B0604030504040204" pitchFamily="34" charset="0"/>
              </a:rPr>
              <a:t>14</a:t>
            </a:r>
            <a:r>
              <a:rPr lang="nl-NL" sz="2000" dirty="0">
                <a:latin typeface="Verdana" panose="020B0604030504040204" pitchFamily="34" charset="0"/>
                <a:ea typeface="Verdana" panose="020B0604030504040204" pitchFamily="34" charset="0"/>
                <a:cs typeface="Verdana" panose="020B0604030504040204" pitchFamily="34" charset="0"/>
              </a:rPr>
              <a:t> en hem werd heerschappij gegeven en eer en koninklijke macht, en alle volken, natiën en talen dienden hem. Zijn heerschappij is een eeuwige heerschappij, die niet zal vergaan, en zijn koningschap is een, dat onverderfelijk is</a:t>
            </a:r>
            <a:r>
              <a:rPr lang="nl-NL" sz="2000" dirty="0" smtClean="0">
                <a:latin typeface="Verdana" panose="020B0604030504040204" pitchFamily="34" charset="0"/>
                <a:ea typeface="Verdana" panose="020B0604030504040204" pitchFamily="34" charset="0"/>
                <a:cs typeface="Verdana" panose="020B0604030504040204" pitchFamily="34" charset="0"/>
              </a:rPr>
              <a:t>. </a:t>
            </a:r>
            <a:endParaRPr lang="nl-NL"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5466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2"/>
          <p:cNvSpPr txBox="1">
            <a:spLocks/>
          </p:cNvSpPr>
          <p:nvPr/>
        </p:nvSpPr>
        <p:spPr>
          <a:xfrm>
            <a:off x="251520" y="548679"/>
            <a:ext cx="5256000" cy="4828379"/>
          </a:xfrm>
          <a:prstGeom prst="rect">
            <a:avLst/>
          </a:prstGeom>
          <a:solidFill>
            <a:srgbClr val="DDD9C3"/>
          </a:solidFill>
          <a:scene3d>
            <a:camera prst="orthographicFront"/>
            <a:lightRig rig="threePt" dir="t"/>
          </a:scene3d>
          <a:sp3d>
            <a:bevelT prst="angle"/>
          </a:sp3d>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l-GR" sz="2800" b="1" dirty="0" smtClean="0"/>
              <a:t>αρχη </a:t>
            </a:r>
            <a:r>
              <a:rPr lang="el-GR" sz="2800" b="1" dirty="0"/>
              <a:t>του ευαγγελιου </a:t>
            </a:r>
            <a:endParaRPr lang="nl-NL" sz="2800" b="1" dirty="0" smtClean="0"/>
          </a:p>
          <a:p>
            <a:pPr marL="0" indent="0" algn="ctr">
              <a:buNone/>
            </a:pPr>
            <a:r>
              <a:rPr lang="nl-NL" sz="2800" i="1"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a:t>
            </a:r>
            <a:r>
              <a:rPr lang="nl-NL" sz="2800"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rche</a:t>
            </a:r>
            <a:r>
              <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nl-NL" sz="2800"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tou</a:t>
            </a:r>
            <a:r>
              <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nl-NL" sz="2800"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euaggeliou</a:t>
            </a:r>
            <a:endPar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Begin van het evangelie</a:t>
            </a:r>
          </a:p>
          <a:p>
            <a:pPr marL="0" indent="0" algn="ctr">
              <a:buNone/>
            </a:pPr>
            <a:r>
              <a:rPr lang="el-GR" sz="28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el-GR" sz="2800" b="1" dirty="0"/>
              <a:t>ιυ  χυ </a:t>
            </a:r>
            <a:r>
              <a:rPr lang="el-GR" sz="2800" dirty="0"/>
              <a:t> </a:t>
            </a:r>
            <a:endParaRPr lang="nl-NL" sz="2800" dirty="0" smtClean="0"/>
          </a:p>
          <a:p>
            <a:pPr marL="0" indent="0" algn="ctr">
              <a:buNone/>
            </a:pPr>
            <a:r>
              <a:rPr lang="nl-NL" sz="2800"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Iesou</a:t>
            </a:r>
            <a:r>
              <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nl-NL" sz="2800"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Christou</a:t>
            </a:r>
            <a:endPar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Jesjoea de Messias</a:t>
            </a:r>
          </a:p>
          <a:p>
            <a:pPr marL="0" indent="0" algn="ctr">
              <a:buNone/>
            </a:pPr>
            <a:r>
              <a:rPr lang="nl-NL" sz="28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p>
          <a:p>
            <a:pPr marL="0" indent="0" algn="ctr">
              <a:buFont typeface="Arial" panose="020B0604020202020204" pitchFamily="34" charset="0"/>
              <a:buNone/>
            </a:pPr>
            <a:r>
              <a:rPr lang="el-GR" sz="2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[υἱοῦ θεοῦ</a:t>
            </a:r>
            <a:r>
              <a:rPr lang="el-GR" sz="20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t>
            </a:r>
            <a:endParaRPr lang="nl-NL" sz="2000" b="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lgn="ctr">
              <a:buFont typeface="Arial" panose="020B0604020202020204" pitchFamily="34" charset="0"/>
              <a:buNone/>
            </a:pPr>
            <a:r>
              <a:rPr lang="nl-NL" sz="20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t>
            </a:r>
            <a:r>
              <a:rPr lang="nl-NL" sz="2000"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huiou</a:t>
            </a:r>
            <a:r>
              <a:rPr lang="nl-NL" sz="20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r>
              <a:rPr lang="nl-NL" sz="2000" i="1" dirty="0" err="1"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theou</a:t>
            </a:r>
            <a:r>
              <a:rPr lang="nl-NL" sz="20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t>
            </a:r>
          </a:p>
          <a:p>
            <a:pPr marL="0" indent="0" algn="ctr">
              <a:buFont typeface="Arial" panose="020B0604020202020204" pitchFamily="34" charset="0"/>
              <a:buNone/>
            </a:pPr>
            <a:r>
              <a:rPr lang="nl-NL" sz="2000" i="1"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[Zoon van God]</a:t>
            </a:r>
          </a:p>
          <a:p>
            <a:pPr marL="0" indent="0" algn="ctr">
              <a:buFont typeface="Arial" panose="020B0604020202020204" pitchFamily="34" charset="0"/>
              <a:buNone/>
            </a:pPr>
            <a:endParaRPr lang="nl-NL" sz="2800" dirty="0" smtClean="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PIJL-LINKS 4"/>
          <p:cNvSpPr/>
          <p:nvPr/>
        </p:nvSpPr>
        <p:spPr>
          <a:xfrm>
            <a:off x="3851920" y="3645024"/>
            <a:ext cx="4320480" cy="10801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smtClean="0">
                <a:latin typeface="Verdana" panose="020B0604030504040204" pitchFamily="34" charset="0"/>
                <a:ea typeface="Verdana" panose="020B0604030504040204" pitchFamily="34" charset="0"/>
                <a:cs typeface="Verdana" panose="020B0604030504040204" pitchFamily="34" charset="0"/>
              </a:rPr>
              <a:t>Niet in alle geschriften</a:t>
            </a:r>
            <a:endParaRPr lang="nl-NL"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kstvak 5"/>
          <p:cNvSpPr txBox="1"/>
          <p:nvPr/>
        </p:nvSpPr>
        <p:spPr>
          <a:xfrm>
            <a:off x="5652120" y="549713"/>
            <a:ext cx="3312024" cy="1477328"/>
          </a:xfrm>
          <a:prstGeom prst="rect">
            <a:avLst/>
          </a:prstGeom>
          <a:solidFill>
            <a:srgbClr val="C0B98E"/>
          </a:solidFill>
          <a:scene3d>
            <a:camera prst="orthographicFront"/>
            <a:lightRig rig="threePt" dir="t"/>
          </a:scene3d>
          <a:sp3d>
            <a:bevelT prst="angle"/>
          </a:sp3d>
        </p:spPr>
        <p:txBody>
          <a:bodyPr wrap="square" rtlCol="0">
            <a:spAutoFit/>
          </a:bodyPr>
          <a:lstStyle/>
          <a:p>
            <a:r>
              <a:rPr lang="nl-NL" b="1" dirty="0" smtClean="0">
                <a:latin typeface="Verdana" panose="020B0604030504040204" pitchFamily="34" charset="0"/>
                <a:ea typeface="Verdana" panose="020B0604030504040204" pitchFamily="34" charset="0"/>
                <a:cs typeface="Verdana" panose="020B0604030504040204" pitchFamily="34" charset="0"/>
              </a:rPr>
              <a:t>Evangelie</a:t>
            </a:r>
          </a:p>
          <a:p>
            <a:r>
              <a:rPr lang="nl-NL" dirty="0" smtClean="0">
                <a:latin typeface="Verdana" panose="020B0604030504040204" pitchFamily="34" charset="0"/>
                <a:ea typeface="Verdana" panose="020B0604030504040204" pitchFamily="34" charset="0"/>
                <a:cs typeface="Verdana" panose="020B0604030504040204" pitchFamily="34" charset="0"/>
              </a:rPr>
              <a:t>Goed bericht (algemeen)</a:t>
            </a:r>
          </a:p>
          <a:p>
            <a:r>
              <a:rPr lang="nl-NL" dirty="0" smtClean="0">
                <a:latin typeface="Verdana" panose="020B0604030504040204" pitchFamily="34" charset="0"/>
                <a:ea typeface="Verdana" panose="020B0604030504040204" pitchFamily="34" charset="0"/>
                <a:cs typeface="Verdana" panose="020B0604030504040204" pitchFamily="34" charset="0"/>
              </a:rPr>
              <a:t>Nu specifieke theologische term in ons denken</a:t>
            </a:r>
          </a:p>
          <a:p>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5652120" y="2156663"/>
            <a:ext cx="3312024" cy="1200329"/>
          </a:xfrm>
          <a:prstGeom prst="rect">
            <a:avLst/>
          </a:prstGeom>
          <a:solidFill>
            <a:srgbClr val="C0B98E"/>
          </a:solidFill>
          <a:scene3d>
            <a:camera prst="orthographicFront"/>
            <a:lightRig rig="threePt" dir="t"/>
          </a:scene3d>
          <a:sp3d>
            <a:bevelT prst="angle"/>
          </a:sp3d>
        </p:spPr>
        <p:txBody>
          <a:bodyPr wrap="square" rtlCol="0">
            <a:spAutoFit/>
          </a:bodyPr>
          <a:lstStyle/>
          <a:p>
            <a:r>
              <a:rPr lang="nl-NL" b="1" dirty="0" smtClean="0">
                <a:latin typeface="Verdana" panose="020B0604030504040204" pitchFamily="34" charset="0"/>
                <a:ea typeface="Verdana" panose="020B0604030504040204" pitchFamily="34" charset="0"/>
                <a:cs typeface="Verdana" panose="020B0604030504040204" pitchFamily="34" charset="0"/>
              </a:rPr>
              <a:t>Jesjoea</a:t>
            </a:r>
          </a:p>
          <a:p>
            <a:r>
              <a:rPr lang="nl-NL" dirty="0" smtClean="0">
                <a:latin typeface="Verdana" panose="020B0604030504040204" pitchFamily="34" charset="0"/>
                <a:ea typeface="Verdana" panose="020B0604030504040204" pitchFamily="34" charset="0"/>
                <a:cs typeface="Verdana" panose="020B0604030504040204" pitchFamily="34" charset="0"/>
              </a:rPr>
              <a:t>Rond het jaar 0 een naam als bij ons Jan.</a:t>
            </a:r>
          </a:p>
          <a:p>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8" name="Tekstvak 7"/>
          <p:cNvSpPr txBox="1"/>
          <p:nvPr/>
        </p:nvSpPr>
        <p:spPr>
          <a:xfrm>
            <a:off x="5652120" y="4581128"/>
            <a:ext cx="3312024" cy="1754326"/>
          </a:xfrm>
          <a:prstGeom prst="rect">
            <a:avLst/>
          </a:prstGeom>
          <a:solidFill>
            <a:schemeClr val="tx2">
              <a:lumMod val="75000"/>
            </a:schemeClr>
          </a:solidFill>
          <a:scene3d>
            <a:camera prst="orthographicFront"/>
            <a:lightRig rig="threePt" dir="t"/>
          </a:scene3d>
          <a:sp3d>
            <a:bevelT prst="angle"/>
          </a:sp3d>
        </p:spPr>
        <p:txBody>
          <a:bodyPr wrap="square" rtlCol="0">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Zoon van God</a:t>
            </a:r>
          </a:p>
          <a:p>
            <a:pPr marL="342900" indent="-342900">
              <a:buAutoNum type="arabicPeriod"/>
            </a:pP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Israël (Ex.4:22)</a:t>
            </a:r>
          </a:p>
          <a:p>
            <a:pPr marL="342900" indent="-342900">
              <a:buAutoNum type="arabicPeriod"/>
            </a:pP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Koning (Ps.2:7)</a:t>
            </a:r>
          </a:p>
          <a:p>
            <a:pPr marL="342900" indent="-342900">
              <a:buAutoNum type="arabicPeriod"/>
            </a:pP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Messias</a:t>
            </a:r>
          </a:p>
          <a:p>
            <a:pPr marL="342900" indent="-342900">
              <a:buAutoNum type="arabicPeriod"/>
            </a:pPr>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Engelen (Job 1:6)</a:t>
            </a:r>
          </a:p>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verwantschap</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3915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43" y="-27384"/>
            <a:ext cx="9144000" cy="6156000"/>
          </a:xfrm>
          <a:solidFill>
            <a:srgbClr val="221700"/>
          </a:solidFill>
        </p:spPr>
        <p:txBody>
          <a:bodyPr>
            <a:noAutofit/>
          </a:bodyPr>
          <a:lstStyle/>
          <a:p>
            <a:pPr algn="l"/>
            <a:r>
              <a:rPr lang="nl-NL" sz="2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NBG-vertaling 1951 - Het evangelie naar Marcus</a:t>
            </a:r>
          </a:p>
          <a:p>
            <a:pPr algn="l"/>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Begin van het Evangelie van Jezus Christus.</a:t>
            </a:r>
          </a:p>
          <a:p>
            <a:pPr algn="l"/>
            <a:r>
              <a:rPr lang="nl-NL" sz="20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a:t>
            </a:r>
            <a:r>
              <a:rPr lang="nl-NL" sz="20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Gelijk geschreven staat bij de profeet Jesaja:</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Zie, Ik zend mijn bode voor uw aangezicht uit, die uw weg bereiden zal;</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stem van een, die roept in de woestijn: Bereidt de weg des Heren, maakt recht zijn paden,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geschiedde het, dat Johannes doopte in de woestijn en de doop der bekering tot vergeving van zonden predikte.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gehele Joodse land liep tot hem uit en alle inwoners van Jeruzalem, en zij lieten zich door hem dopen in de rivier de Jordaan onder belijdenis van hun zonden.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was gekleed met kameelhaar en met een lederen gordel om zijn lendenen, en hij at sprinkhanen en wilde honing.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predikte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Na mij komt, die sterker is dan ik, wiens schoenriem ik niet waardig ben,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nederbukkende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los te maken.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Ik heb u gedoopt met water, maar Hij zal u dopen met de heilige Geest.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geschiedde in die dagen, dat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Galilea verliet en Zich door Johannes in de Jordaan liet dopen.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toen Hij uit het water opsteeg, zag Hij de hemelen scheuren en de Geest als een duif op Zich nederdalen.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stem [kwam] uit de hemelen: Gij zijt mijn Zoon, de geliefde; in U heb Ik mijn welbehagen.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dreef de Geest Hem uit naar de woestijn.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werd in de woestijn veertig dagen verzocht door de satan en Hij was bij de wilde dieren, en de engelen dienden Hem.</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nadat Johannes was overgeleverd, ging Jezus naar Galilea om het evangelie Gods te prediken,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tijd is vervuld en het Koninkrijk Gods is nabijgekomen. Bekeert u en gelooft het evangelie.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toen Hij langs de zee van Galilea ging, zag Hij Simon en Andreas, de broeder van Simon, in de zee staan en het net uitwerpen, want zij waren vissers.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Komt achter Mij en Ik zal maken, dat gij vissers van mensen wordt.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lieten terstond hun netten liggen en volgden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weinig verder gegaan zijnde, zag Hij Jakobus, de zoon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zijn broeder, terwijl dezen bezig waren in het schip hun netten in orde te brengen.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riep Hij hen. En zij lieten hun vader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het schip achter met de dagloners en gingen heen, Hem achterna.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kwamen te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Kafarnaüm</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op de sabbat ging Hij naar de synagoge en leerde.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stonden versteld over zijn leer, want Hij leerde hen als gezaghebbende, en niet als de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schriftgeleerden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was er in hun synagoge een mens met een onreine geest en hij schreeuwde luid,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zeggende: Wat hebt Gij met ons te maken, Jezus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Zijt Gij gekomen om ons te verdelgen? Ik weet wel, wie Gij zijt: de heilige Gods.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bestrafte hem [zeggende]: Zwijg stil en ga uit van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onreine geest deed hem stuiptrekken en ging onder groot geschreeuw van hem uit.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allen werden zeer verbaasd, zodat zij elkander vroegen, zeggende: Wat is dit? Een nieuwe leer met gezag! Ook de onreine geesten geeft Hij bevelen en zij gehoorzamen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gerucht van Hem drong terstond overal door in de gehele omgeving van Galilea.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uit de synagoge, gingen zij in het huis van Simon en Andreas met Jakobus en Johannes.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schoonmoeder van Simon lag met koorts te bed en terstond spraken zij met Hem over haar.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kwam naderbij, vatte haar hand en richtte haar op. En de koorts verliet haar en zij diende hen.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Toen het nu avond werd en de zon onderging, brachten zij tot Hem allen, die ernstig ongesteld waren, en de bezetenen.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gehele stad was te hoop gelopen bij de deur.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genas velen, die ernstig ongesteld waren door allerlei ziekten, en vele boze geesten dreef Hij uit en Hij liet de geesten niet toe te spreken, omdat zij Hem kenden.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en Hij ging heen naar een eenzame plaats en bad aldaar.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Simon en die met hem waren, gingen Hem achterna,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vonden Hem en zeiden tot Hem: Allen zoeken U.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Laten wij elders heengaan, naar de naburige plaatsen, opdat Ik ook daar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want daartoe ben Ik uitgegaan.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ging prediken in hun synagogen in geheel Galilea, en de boze geesten dreef Hij uit.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melaatse kwam tot Hem, die voor Hem op de knieën viel, en smekende tot Hem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Indien Gij wilt, kunt Gij mij reinigen.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barmhartigheid bewogen, strekte Hij zijn hand uit, raakte hem aan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Ik wil het, word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verliet hem de melaatsheid en hij werd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Zie toe, dat gij niemand iets zegt, maar ga heen, toon u aan de priester en offer voor uw reiniging hetgeen Mozes heeft voorgeschreven, hun tot een getuigenis.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toen hij was weggegaan, begon hij het telkens weder te verkondigen, en het gebeurde ruchtbaar te maken, zodat Hij niet meer openlijk de stad kon binnenkomen, maar Zich buiten in eenzame plaatsen ophield. En zij kwamen tot Hem van alle kanten.</a:t>
            </a:r>
          </a:p>
          <a:p>
            <a:pPr algn="l"/>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64464"/>
            <a:ext cx="6084000" cy="52288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6228528" y="5013176"/>
            <a:ext cx="2879976" cy="923330"/>
          </a:xfrm>
          <a:prstGeom prst="rect">
            <a:avLst/>
          </a:prstGeom>
          <a:solidFill>
            <a:schemeClr val="tx1"/>
          </a:solidFill>
          <a:scene3d>
            <a:camera prst="orthographicFront"/>
            <a:lightRig rig="threePt" dir="t"/>
          </a:scene3d>
          <a:sp3d>
            <a:bevelT prst="angle"/>
          </a:sp3d>
        </p:spPr>
        <p:txBody>
          <a:bodyPr wrap="square" rtlCol="0">
            <a:spAutoFit/>
          </a:bodyPr>
          <a:lstStyle/>
          <a:p>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 </a:t>
            </a:r>
            <a:r>
              <a:rPr lang="nl-NL"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Jesjajahoe</a:t>
            </a:r>
            <a:endPar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dirty="0" smtClean="0">
                <a:solidFill>
                  <a:schemeClr val="bg1"/>
                </a:solidFill>
                <a:latin typeface="Verdana" panose="020B0604030504040204" pitchFamily="34" charset="0"/>
                <a:ea typeface="Verdana" panose="020B0604030504040204" pitchFamily="34" charset="0"/>
                <a:cs typeface="Verdana" panose="020B0604030504040204" pitchFamily="34" charset="0"/>
              </a:rPr>
              <a:t>JHWH redt/verlost</a:t>
            </a:r>
          </a:p>
          <a:p>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6204738" y="864254"/>
            <a:ext cx="2916000" cy="4185761"/>
          </a:xfrm>
          <a:prstGeom prst="rect">
            <a:avLst/>
          </a:prstGeom>
          <a:solidFill>
            <a:schemeClr val="tx1"/>
          </a:solidFill>
        </p:spPr>
        <p:txBody>
          <a:bodyPr wrap="square">
            <a:spAutoFit/>
          </a:bodyPr>
          <a:lstStyle/>
          <a:p>
            <a:r>
              <a:rPr lang="nl-NL"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Jesaja 61:</a:t>
            </a:r>
            <a:r>
              <a:rPr lang="nl-NL" sz="1400" baseline="30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 De geest van God, de HEER, rust op mij,</a:t>
            </a:r>
          </a:p>
          <a:p>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want de HEER heeft mij gezalfd.</a:t>
            </a:r>
          </a:p>
          <a:p>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Om aan armen het goede nieuws te brengen</a:t>
            </a:r>
          </a:p>
          <a:p>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heeft hij mij gezonden,</a:t>
            </a:r>
          </a:p>
          <a:p>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om aan verslagen harten hoop te bieden,</a:t>
            </a:r>
          </a:p>
          <a:p>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om aan gevangenen hun vrijlating bekend te maken</a:t>
            </a:r>
          </a:p>
          <a:p>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en aan </a:t>
            </a:r>
            <a:r>
              <a:rPr lang="nl-NL" sz="1400" dirty="0" err="1">
                <a:solidFill>
                  <a:schemeClr val="bg1"/>
                </a:solidFill>
                <a:latin typeface="Verdana" panose="020B0604030504040204" pitchFamily="34" charset="0"/>
                <a:ea typeface="Verdana" panose="020B0604030504040204" pitchFamily="34" charset="0"/>
                <a:cs typeface="Verdana" panose="020B0604030504040204" pitchFamily="34" charset="0"/>
              </a:rPr>
              <a:t>geketenden</a:t>
            </a: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 hun bevrijding,</a:t>
            </a:r>
          </a:p>
          <a:p>
            <a:r>
              <a:rPr lang="nl-NL" sz="14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 om een genadejaar van de HEER uit te roepen</a:t>
            </a:r>
          </a:p>
          <a:p>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en een dag van wraak voor onze God,</a:t>
            </a:r>
          </a:p>
          <a:p>
            <a:r>
              <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rPr>
              <a:t>om allen die treuren te troosten,</a:t>
            </a:r>
            <a:endParaRPr lang="nl-NL" sz="14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9403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30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43" y="-27384"/>
            <a:ext cx="9144000" cy="6156000"/>
          </a:xfrm>
          <a:solidFill>
            <a:srgbClr val="221700"/>
          </a:solidFill>
        </p:spPr>
        <p:txBody>
          <a:bodyPr>
            <a:noAutofit/>
          </a:bodyPr>
          <a:lstStyle/>
          <a:p>
            <a:pPr algn="l"/>
            <a:r>
              <a:rPr lang="nl-NL" sz="2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NBG-vertaling 1951 - Het evangelie naar Marcus</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Begin van het Evangelie van Jezus Christus.</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Gelijk geschreven staat bij de profeet Jesaja:</a:t>
            </a:r>
          </a:p>
          <a:p>
            <a:pPr algn="l"/>
            <a:r>
              <a:rPr lang="nl-NL" sz="20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Zie, Ik zend mijn bode voor uw aangezicht uit, die uw weg bereiden zal;</a:t>
            </a:r>
            <a:r>
              <a:rPr lang="nl-NL" sz="20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r>
              <a:rPr lang="nl-NL" sz="20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stem van een, die roept in de woestijn: Bereidt de weg des Heren, maakt recht zijn paden,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geschiedde het, dat Johannes doopte in de woestijn en de doop der bekering tot vergeving van zonden predikte.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gehele Joodse land liep tot hem uit en alle inwoners van Jeruzalem, en zij lieten zich door hem dopen in de rivier de Jordaan onder belijdenis van hun zonden.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was gekleed met kameelhaar en met een lederen gordel om zijn lendenen, en hij at sprinkhanen en wilde honing.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predikte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Na mij komt, die sterker is dan ik, wiens schoenriem ik niet waardig ben,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nederbukkende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los te maken.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Ik heb u gedoopt met water, maar Hij zal u dopen met de heilige Geest.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geschiedde in die dagen, dat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Galilea verliet en Zich door Johannes in de Jordaan liet dopen.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toen Hij uit het water opsteeg, zag Hij de hemelen scheuren en de Geest als een duif op Zich nederdalen.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stem [kwam] uit de hemelen: Gij zijt mijn Zoon, de geliefde; in U heb Ik mijn welbehagen.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dreef de Geest Hem uit naar de woestijn.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werd in de woestijn veertig dagen verzocht door de satan en Hij was bij de wilde dieren, en de engelen dienden Hem.</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nadat Johannes was overgeleverd, ging Jezus naar Galilea om het evangelie Gods te prediken,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tijd is vervuld en het Koninkrijk Gods is nabijgekomen. Bekeert u en gelooft het evangelie.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toen Hij langs de zee van Galilea ging, zag Hij Simon en Andreas, de broeder van Simon, in de zee staan en het net uitwerpen, want zij waren vissers.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Komt achter Mij en Ik zal maken, dat gij vissers van mensen wordt.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lieten terstond hun netten liggen en volgden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weinig verder gegaan zijnde, zag Hij Jakobus, de zoon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zijn broeder, terwijl dezen bezig waren in het schip hun netten in orde te brengen.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riep Hij hen. En zij lieten hun vader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het schip achter met de dagloners en gingen heen, Hem achterna.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kwamen te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Kafarnaüm</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op de sabbat ging Hij naar de synagoge en leerde.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stonden versteld over zijn leer, want Hij leerde hen als gezaghebbende, en niet als de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schriftgeleerden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was er in hun synagoge een mens met een onreine geest en hij schreeuwde luid,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zeggende: Wat hebt Gij met ons te maken, Jezus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Zijt Gij gekomen om ons te verdelgen? Ik weet wel, wie Gij zijt: de heilige Gods.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bestrafte hem [zeggende]: Zwijg stil en ga uit van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onreine geest deed hem stuiptrekken en ging onder groot geschreeuw van hem uit.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allen werden zeer verbaasd, zodat zij elkander vroegen, zeggende: Wat is dit? Een nieuwe leer met gezag! Ook de onreine geesten geeft Hij bevelen en zij gehoorzamen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gerucht van Hem drong terstond overal door in de gehele omgeving van Galilea.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uit de synagoge, gingen zij in het huis van Simon en Andreas met Jakobus en Johannes.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schoonmoeder van Simon lag met koorts te bed en terstond spraken zij met Hem over haar.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kwam naderbij, vatte haar hand en richtte haar op. En de koorts verliet haar en zij diende hen.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Toen het nu avond werd en de zon onderging, brachten zij tot Hem allen, die ernstig ongesteld waren, en de bezetenen.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gehele stad was te hoop gelopen bij de deur.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genas velen, die ernstig ongesteld waren door allerlei ziekten, en vele boze geesten dreef Hij uit en Hij liet de geesten niet toe te spreken, omdat zij Hem kenden.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a:t>
            </a:r>
            <a:r>
              <a:rPr lang="nl-NL" sz="20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Hij ging heen naar een eenzame plaats en bad aldaar.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Simon en die met hem waren, gingen Hem achterna,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vonden Hem en zeiden tot Hem: Allen zoeken U.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Laten wij elders heengaan, naar de naburige plaatsen, opdat Ik ook daar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want daartoe ben Ik uitgegaan.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ging prediken in hun synagogen in geheel Galilea, en de boze geesten dreef Hij uit.</a:t>
            </a:r>
          </a:p>
          <a:p>
            <a:pPr algn="l"/>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De genezing van een melaatse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melaatse kwam tot Hem, die voor Hem op de knieën viel, en smekende tot Hem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Indien Gij wilt, kunt Gij mij reinigen.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barmhartigheid bewogen, strekte Hij zijn hand uit, raakte hem aan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Ik wil het, word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verliet hem de melaatsheid en hij werd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Zie toe, dat gij niemand iets zegt, maar ga heen, toon u aan de priester en offer voor uw reiniging hetgeen Mozes heeft voorgeschreven, hun tot een getuigenis.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toen hij was weggegaan, begon hij het telkens weder te verkondigen, en het gebeurde ruchtbaar te maken, zodat Hij niet meer openlijk de stad kon binnenkomen, maar Zich buiten in eenzame plaatsen ophield. En zij kwamen tot Hem van alle kanten.</a:t>
            </a:r>
          </a:p>
          <a:p>
            <a:pPr algn="l"/>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p:cNvSpPr/>
          <p:nvPr/>
        </p:nvSpPr>
        <p:spPr>
          <a:xfrm>
            <a:off x="60612" y="1628798"/>
            <a:ext cx="9036000" cy="1015663"/>
          </a:xfrm>
          <a:prstGeom prst="rect">
            <a:avLst/>
          </a:prstGeom>
          <a:solidFill>
            <a:srgbClr val="C0B98E"/>
          </a:solidFill>
          <a:scene3d>
            <a:camera prst="orthographicFront"/>
            <a:lightRig rig="threePt" dir="t"/>
          </a:scene3d>
          <a:sp3d>
            <a:bevelT prst="angle"/>
          </a:sp3d>
        </p:spPr>
        <p:txBody>
          <a:bodyPr wrap="square">
            <a:spAutoFit/>
          </a:bodyPr>
          <a:lstStyle/>
          <a:p>
            <a:pPr algn="ctr"/>
            <a:r>
              <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Mal.3:1 (Maleachi: mijn  bode) </a:t>
            </a:r>
            <a:r>
              <a:rPr lang="nl-NL" sz="2000" b="1" dirty="0">
                <a:solidFill>
                  <a:srgbClr val="222014"/>
                </a:solidFill>
                <a:latin typeface="Verdana" panose="020B0604030504040204" pitchFamily="34" charset="0"/>
                <a:ea typeface="Verdana" panose="020B0604030504040204" pitchFamily="34" charset="0"/>
                <a:cs typeface="Verdana" panose="020B0604030504040204" pitchFamily="34" charset="0"/>
              </a:rPr>
              <a:t> </a:t>
            </a:r>
            <a:endPar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Zie</a:t>
            </a:r>
            <a:r>
              <a:rPr lang="nl-NL" sz="2000" b="1" dirty="0">
                <a:solidFill>
                  <a:srgbClr val="222014"/>
                </a:solidFill>
                <a:latin typeface="Verdana" panose="020B0604030504040204" pitchFamily="34" charset="0"/>
                <a:ea typeface="Verdana" panose="020B0604030504040204" pitchFamily="34" charset="0"/>
                <a:cs typeface="Verdana" panose="020B0604030504040204" pitchFamily="34" charset="0"/>
              </a:rPr>
              <a:t>, Ik zend mijn </a:t>
            </a:r>
            <a:r>
              <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bode (</a:t>
            </a:r>
            <a:r>
              <a:rPr lang="he-IL" sz="2000" i="1" dirty="0"/>
              <a:t>מַלְאָכִי</a:t>
            </a:r>
            <a:r>
              <a:rPr lang="nl-NL" sz="2000" i="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 </a:t>
            </a:r>
            <a:r>
              <a:rPr lang="nl-NL" sz="2000" i="1" dirty="0" err="1" smtClean="0">
                <a:solidFill>
                  <a:srgbClr val="222014"/>
                </a:solidFill>
                <a:latin typeface="Verdana" panose="020B0604030504040204" pitchFamily="34" charset="0"/>
                <a:ea typeface="Verdana" panose="020B0604030504040204" pitchFamily="34" charset="0"/>
                <a:cs typeface="Verdana" panose="020B0604030504040204" pitchFamily="34" charset="0"/>
              </a:rPr>
              <a:t>malachi</a:t>
            </a:r>
            <a:r>
              <a:rPr lang="nl-NL" sz="2000" i="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 – mijn engel/bode</a:t>
            </a:r>
            <a:r>
              <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 </a:t>
            </a:r>
          </a:p>
          <a:p>
            <a:pPr algn="ctr"/>
            <a:r>
              <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die </a:t>
            </a:r>
            <a:r>
              <a:rPr lang="nl-NL" sz="2000" b="1" dirty="0">
                <a:solidFill>
                  <a:srgbClr val="222014"/>
                </a:solidFill>
                <a:latin typeface="Verdana" panose="020B0604030504040204" pitchFamily="34" charset="0"/>
                <a:ea typeface="Verdana" panose="020B0604030504040204" pitchFamily="34" charset="0"/>
                <a:cs typeface="Verdana" panose="020B0604030504040204" pitchFamily="34" charset="0"/>
              </a:rPr>
              <a:t>voor mijn aangezicht de weg bereiden zal; </a:t>
            </a:r>
          </a:p>
        </p:txBody>
      </p:sp>
      <p:sp>
        <p:nvSpPr>
          <p:cNvPr id="4" name="Rechthoek 3"/>
          <p:cNvSpPr/>
          <p:nvPr/>
        </p:nvSpPr>
        <p:spPr>
          <a:xfrm>
            <a:off x="72504" y="2636912"/>
            <a:ext cx="9036000" cy="1548000"/>
          </a:xfrm>
          <a:prstGeom prst="rect">
            <a:avLst/>
          </a:prstGeom>
          <a:solidFill>
            <a:srgbClr val="C0B98E"/>
          </a:solidFill>
          <a:scene3d>
            <a:camera prst="orthographicFront"/>
            <a:lightRig rig="threePt" dir="t"/>
          </a:scene3d>
          <a:sp3d>
            <a:bevelT prst="angle"/>
          </a:sp3d>
        </p:spPr>
        <p:txBody>
          <a:bodyPr wrap="square">
            <a:spAutoFit/>
          </a:bodyPr>
          <a:lstStyle/>
          <a:p>
            <a:pPr algn="ctr"/>
            <a:r>
              <a:rPr lang="nl-NL" sz="1400" b="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Jes.40:3</a:t>
            </a:r>
          </a:p>
          <a:p>
            <a:pPr algn="ctr"/>
            <a:r>
              <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Hoor</a:t>
            </a:r>
            <a:r>
              <a:rPr lang="nl-NL" sz="2000" b="1" dirty="0">
                <a:solidFill>
                  <a:srgbClr val="222014"/>
                </a:solidFill>
                <a:latin typeface="Verdana" panose="020B0604030504040204" pitchFamily="34" charset="0"/>
                <a:ea typeface="Verdana" panose="020B0604030504040204" pitchFamily="34" charset="0"/>
                <a:cs typeface="Verdana" panose="020B0604030504040204" pitchFamily="34" charset="0"/>
              </a:rPr>
              <a:t>, iemand roept: </a:t>
            </a:r>
            <a:endPar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Bereidt </a:t>
            </a:r>
            <a:r>
              <a:rPr lang="nl-NL" sz="2000" b="1" dirty="0">
                <a:solidFill>
                  <a:srgbClr val="222014"/>
                </a:solidFill>
                <a:latin typeface="Verdana" panose="020B0604030504040204" pitchFamily="34" charset="0"/>
                <a:ea typeface="Verdana" panose="020B0604030504040204" pitchFamily="34" charset="0"/>
                <a:cs typeface="Verdana" panose="020B0604030504040204" pitchFamily="34" charset="0"/>
              </a:rPr>
              <a:t>in de woestijn de weg des Heren, </a:t>
            </a:r>
            <a:endPar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Effent [</a:t>
            </a:r>
            <a:r>
              <a:rPr lang="he-IL" sz="2000" b="1" dirty="0"/>
              <a:t>יָשַׁר</a:t>
            </a:r>
            <a:r>
              <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 </a:t>
            </a:r>
            <a:r>
              <a:rPr lang="nl-NL" sz="2000" b="1" dirty="0" err="1" smtClean="0">
                <a:solidFill>
                  <a:srgbClr val="222014"/>
                </a:solidFill>
                <a:latin typeface="Verdana" panose="020B0604030504040204" pitchFamily="34" charset="0"/>
                <a:ea typeface="Verdana" panose="020B0604030504040204" pitchFamily="34" charset="0"/>
                <a:cs typeface="Verdana" panose="020B0604030504040204" pitchFamily="34" charset="0"/>
              </a:rPr>
              <a:t>jasjar</a:t>
            </a:r>
            <a:r>
              <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 - recht] </a:t>
            </a:r>
            <a:r>
              <a:rPr lang="nl-NL" sz="2000" b="1" dirty="0">
                <a:solidFill>
                  <a:srgbClr val="222014"/>
                </a:solidFill>
                <a:latin typeface="Verdana" panose="020B0604030504040204" pitchFamily="34" charset="0"/>
                <a:ea typeface="Verdana" panose="020B0604030504040204" pitchFamily="34" charset="0"/>
                <a:cs typeface="Verdana" panose="020B0604030504040204" pitchFamily="34" charset="0"/>
              </a:rPr>
              <a:t>in de wildernis </a:t>
            </a:r>
            <a:endPar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een </a:t>
            </a:r>
            <a:r>
              <a:rPr lang="nl-NL" sz="2000" b="1" dirty="0">
                <a:solidFill>
                  <a:srgbClr val="222014"/>
                </a:solidFill>
                <a:latin typeface="Verdana" panose="020B0604030504040204" pitchFamily="34" charset="0"/>
                <a:ea typeface="Verdana" panose="020B0604030504040204" pitchFamily="34" charset="0"/>
                <a:cs typeface="Verdana" panose="020B0604030504040204" pitchFamily="34" charset="0"/>
              </a:rPr>
              <a:t>baan voor onze God. </a:t>
            </a:r>
          </a:p>
        </p:txBody>
      </p:sp>
      <p:sp>
        <p:nvSpPr>
          <p:cNvPr id="5" name="Rechthoek 4"/>
          <p:cNvSpPr/>
          <p:nvPr/>
        </p:nvSpPr>
        <p:spPr>
          <a:xfrm>
            <a:off x="72504" y="5625304"/>
            <a:ext cx="9036000" cy="540000"/>
          </a:xfrm>
          <a:prstGeom prst="rect">
            <a:avLst/>
          </a:prstGeom>
          <a:solidFill>
            <a:srgbClr val="C0B98E"/>
          </a:solidFill>
          <a:scene3d>
            <a:camera prst="orthographicFront"/>
            <a:lightRig rig="threePt" dir="t"/>
          </a:scene3d>
          <a:sp3d>
            <a:bevelT prst="angle"/>
          </a:sp3d>
        </p:spPr>
        <p:txBody>
          <a:bodyPr wrap="square">
            <a:spAutoFit/>
          </a:bodyPr>
          <a:lstStyle/>
          <a:p>
            <a:pPr algn="ctr"/>
            <a:r>
              <a:rPr lang="nl-NL" sz="2000" b="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Boodschapper &amp; boodschap: het goede nieuws!</a:t>
            </a:r>
            <a:endParaRPr lang="nl-NL" sz="2000" b="1" dirty="0">
              <a:solidFill>
                <a:srgbClr val="222014"/>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35496" y="4221232"/>
            <a:ext cx="9036000" cy="1296000"/>
          </a:xfrm>
          <a:prstGeom prst="rect">
            <a:avLst/>
          </a:prstGeom>
          <a:solidFill>
            <a:srgbClr val="C0B98E"/>
          </a:solidFill>
          <a:scene3d>
            <a:camera prst="orthographicFront"/>
            <a:lightRig rig="threePt" dir="t"/>
          </a:scene3d>
          <a:sp3d>
            <a:bevelT prst="angle"/>
          </a:sp3d>
        </p:spPr>
        <p:txBody>
          <a:bodyPr wrap="square">
            <a:spAutoFit/>
          </a:bodyPr>
          <a:lstStyle/>
          <a:p>
            <a:pPr algn="ctr"/>
            <a:r>
              <a:rPr lang="nl-NL" sz="1400" b="1" dirty="0" smtClean="0">
                <a:solidFill>
                  <a:srgbClr val="222014"/>
                </a:solidFill>
                <a:latin typeface="Verdana" panose="020B0604030504040204" pitchFamily="34" charset="0"/>
                <a:ea typeface="Verdana" panose="020B0604030504040204" pitchFamily="34" charset="0"/>
                <a:cs typeface="Verdana" panose="020B0604030504040204" pitchFamily="34" charset="0"/>
              </a:rPr>
              <a:t>Jes.57:</a:t>
            </a:r>
            <a:r>
              <a:rPr lang="nl-NL" sz="1400" b="1" baseline="30000" dirty="0" smtClean="0">
                <a:latin typeface="Verdana" panose="020B0604030504040204" pitchFamily="34" charset="0"/>
                <a:ea typeface="Verdana" panose="020B0604030504040204" pitchFamily="34" charset="0"/>
                <a:cs typeface="Verdana" panose="020B0604030504040204" pitchFamily="34" charset="0"/>
              </a:rPr>
              <a:t>14</a:t>
            </a:r>
            <a:r>
              <a:rPr lang="nl-NL" sz="1400" b="1" dirty="0">
                <a:latin typeface="Verdana" panose="020B0604030504040204" pitchFamily="34" charset="0"/>
                <a:ea typeface="Verdana" panose="020B0604030504040204" pitchFamily="34" charset="0"/>
                <a:cs typeface="Verdana" panose="020B0604030504040204" pitchFamily="34" charset="0"/>
              </a:rPr>
              <a:t> </a:t>
            </a:r>
            <a:endParaRPr lang="nl-NL" sz="14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Hij </a:t>
            </a:r>
            <a:r>
              <a:rPr lang="nl-NL" sz="2000" b="1" dirty="0">
                <a:latin typeface="Verdana" panose="020B0604030504040204" pitchFamily="34" charset="0"/>
                <a:ea typeface="Verdana" panose="020B0604030504040204" pitchFamily="34" charset="0"/>
                <a:cs typeface="Verdana" panose="020B0604030504040204" pitchFamily="34" charset="0"/>
              </a:rPr>
              <a:t>zegt: Verhoogt, verhoogt, bereidt de weg. </a:t>
            </a:r>
            <a:endParaRPr lang="nl-NL" sz="20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Verwijdert </a:t>
            </a:r>
            <a:r>
              <a:rPr lang="nl-NL" sz="2000" b="1" dirty="0">
                <a:latin typeface="Verdana" panose="020B0604030504040204" pitchFamily="34" charset="0"/>
                <a:ea typeface="Verdana" panose="020B0604030504040204" pitchFamily="34" charset="0"/>
                <a:cs typeface="Verdana" panose="020B0604030504040204" pitchFamily="34" charset="0"/>
              </a:rPr>
              <a:t>de struikelblokken van de weg mijns volks</a:t>
            </a:r>
            <a:r>
              <a:rPr lang="nl-NL" sz="2000" b="1" dirty="0" smtClean="0">
                <a:latin typeface="Verdana" panose="020B0604030504040204" pitchFamily="34" charset="0"/>
                <a:ea typeface="Verdana" panose="020B0604030504040204" pitchFamily="34" charset="0"/>
                <a:cs typeface="Verdana" panose="020B0604030504040204" pitchFamily="34" charset="0"/>
              </a:rPr>
              <a:t>.</a:t>
            </a: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(Aankondiging van een koning)</a:t>
            </a:r>
            <a:endParaRPr lang="nl-NL" sz="2000" b="1" dirty="0">
              <a:latin typeface="Verdana" panose="020B0604030504040204" pitchFamily="34" charset="0"/>
              <a:ea typeface="Verdana" panose="020B0604030504040204" pitchFamily="34" charset="0"/>
              <a:cs typeface="Verdana" panose="020B0604030504040204" pitchFamily="34" charset="0"/>
            </a:endParaRPr>
          </a:p>
          <a:p>
            <a:pPr algn="ctr"/>
            <a:endParaRPr lang="nl-NL" sz="2000" b="1" dirty="0">
              <a:solidFill>
                <a:srgbClr val="222014"/>
              </a:solidFill>
              <a:latin typeface="Verdana" panose="020B0604030504040204" pitchFamily="34" charset="0"/>
              <a:ea typeface="Verdana" panose="020B0604030504040204" pitchFamily="34" charset="0"/>
              <a:cs typeface="Verdana" panose="020B0604030504040204" pitchFamily="34" charset="0"/>
            </a:endParaRPr>
          </a:p>
        </p:txBody>
      </p:sp>
      <p:sp>
        <p:nvSpPr>
          <p:cNvPr id="8" name="Ovaal 7"/>
          <p:cNvSpPr/>
          <p:nvPr/>
        </p:nvSpPr>
        <p:spPr>
          <a:xfrm>
            <a:off x="7560496" y="2457040"/>
            <a:ext cx="1476000" cy="1332000"/>
          </a:xfrm>
          <a:prstGeom prst="ellipse">
            <a:avLst/>
          </a:prstGeom>
          <a:solidFill>
            <a:srgbClr val="C00000"/>
          </a:solidFill>
          <a:scene3d>
            <a:camera prst="orthographicFront"/>
            <a:lightRig rig="threePt" dir="t"/>
          </a:scene3d>
          <a:sp3d>
            <a:bevelT prst="angle"/>
          </a:sp3d>
        </p:spPr>
        <p:txBody>
          <a:bodyPr wrap="square" lIns="0" tIns="0" rIns="0" bIns="0">
            <a:spAutoFit/>
          </a:bodyPr>
          <a:lstStyle/>
          <a:p>
            <a:pPr algn="ct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ACTIE!</a:t>
            </a:r>
          </a:p>
          <a:p>
            <a:pPr algn="ctr"/>
            <a:endParaRPr lang="nl-NL"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6019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323528" y="2420888"/>
            <a:ext cx="8686800" cy="2376000"/>
          </a:xfrm>
          <a:solidFill>
            <a:srgbClr val="C0B98E"/>
          </a:solidFill>
          <a:scene3d>
            <a:camera prst="orthographicFront"/>
            <a:lightRig rig="threePt" dir="t"/>
          </a:scene3d>
          <a:sp3d>
            <a:bevelT prst="angle"/>
          </a:sp3d>
        </p:spPr>
        <p:txBody>
          <a:bodyPr/>
          <a:lstStyle/>
          <a:p>
            <a:pPr marL="0" indent="0" algn="ctr">
              <a:buNone/>
            </a:pPr>
            <a:r>
              <a:rPr lang="nl-NL" sz="2400" dirty="0" smtClean="0">
                <a:latin typeface="Verdana" panose="020B0604030504040204" pitchFamily="34" charset="0"/>
                <a:ea typeface="Verdana" panose="020B0604030504040204" pitchFamily="34" charset="0"/>
                <a:cs typeface="Verdana" panose="020B0604030504040204" pitchFamily="34" charset="0"/>
              </a:rPr>
              <a:t>De profeet Maleachi was de laatste profeet uit Tenach.</a:t>
            </a:r>
          </a:p>
          <a:p>
            <a:pPr marL="0" indent="0" algn="ctr">
              <a:buNone/>
            </a:pPr>
            <a:r>
              <a:rPr lang="nl-NL" sz="2400" dirty="0" smtClean="0">
                <a:latin typeface="Verdana" panose="020B0604030504040204" pitchFamily="34" charset="0"/>
                <a:ea typeface="Verdana" panose="020B0604030504040204" pitchFamily="34" charset="0"/>
                <a:cs typeface="Verdana" panose="020B0604030504040204" pitchFamily="34" charset="0"/>
              </a:rPr>
              <a:t>Hij kondigde de volgende profeet aan:</a:t>
            </a:r>
          </a:p>
          <a:p>
            <a:pPr marL="0" indent="0" algn="ctr">
              <a:buNone/>
            </a:pPr>
            <a:r>
              <a:rPr lang="nl-NL" sz="2400" dirty="0" err="1">
                <a:latin typeface="Verdana" panose="020B0604030504040204" pitchFamily="34" charset="0"/>
                <a:ea typeface="Verdana" panose="020B0604030504040204" pitchFamily="34" charset="0"/>
                <a:cs typeface="Verdana" panose="020B0604030504040204" pitchFamily="34" charset="0"/>
              </a:rPr>
              <a:t>J</a:t>
            </a:r>
            <a:r>
              <a:rPr lang="nl-NL" sz="2400" dirty="0" err="1" smtClean="0">
                <a:latin typeface="Verdana" panose="020B0604030504040204" pitchFamily="34" charset="0"/>
                <a:ea typeface="Verdana" panose="020B0604030504040204" pitchFamily="34" charset="0"/>
                <a:cs typeface="Verdana" panose="020B0604030504040204" pitchFamily="34" charset="0"/>
              </a:rPr>
              <a:t>ochanan</a:t>
            </a:r>
            <a:r>
              <a:rPr lang="nl-NL" sz="2400" dirty="0" smtClean="0">
                <a:latin typeface="Verdana" panose="020B0604030504040204" pitchFamily="34" charset="0"/>
                <a:ea typeface="Verdana" panose="020B0604030504040204" pitchFamily="34" charset="0"/>
                <a:cs typeface="Verdana" panose="020B0604030504040204" pitchFamily="34" charset="0"/>
              </a:rPr>
              <a:t> </a:t>
            </a:r>
            <a:r>
              <a:rPr lang="nl-NL" sz="2400" dirty="0" err="1" smtClean="0">
                <a:latin typeface="Verdana" panose="020B0604030504040204" pitchFamily="34" charset="0"/>
                <a:ea typeface="Verdana" panose="020B0604030504040204" pitchFamily="34" charset="0"/>
                <a:cs typeface="Verdana" panose="020B0604030504040204" pitchFamily="34" charset="0"/>
              </a:rPr>
              <a:t>haMatbil</a:t>
            </a: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he-IL" sz="3600" b="1" dirty="0"/>
              <a:t>יוחנן המטביל</a:t>
            </a:r>
            <a:endParaRPr lang="nl-NL" sz="3600" b="1" dirty="0" smtClean="0">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nl-NL" sz="2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443433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43" y="-27384"/>
            <a:ext cx="9144000" cy="6156000"/>
          </a:xfrm>
          <a:solidFill>
            <a:srgbClr val="221700"/>
          </a:solidFill>
        </p:spPr>
        <p:txBody>
          <a:bodyPr>
            <a:noAutofit/>
          </a:bodyPr>
          <a:lstStyle/>
          <a:p>
            <a:pPr algn="l"/>
            <a:r>
              <a:rPr lang="nl-NL" sz="2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NBG-vertaling 1951 - Het evangelie naar Marcus</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Begin van het Evangelie van Jezus Christus.</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Gelijk geschreven staat bij de profeet Jesaja:</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Zie, Ik zend mijn bode voor uw aangezicht uit, die uw weg bereiden zal;</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stem van een, die roept in de woestijn: Bereidt de weg des Heren, maakt recht zijn paden,</a:t>
            </a:r>
          </a:p>
          <a:p>
            <a:pPr algn="l"/>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geschiedde het, dat Johannes doopte in de woestijn en de </a:t>
            </a:r>
            <a:r>
              <a:rPr lang="nl-NL" sz="1800" b="1" i="1" dirty="0"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doop der bekering</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vergeving van zonden predikte.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5</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gehele Joodse land liep tot hem uit en alle inwoners van Jeruzalem, en zij lieten zich door hem dopen in de rivier de Jordaan onder belijdenis van hun zonden.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6</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was gekleed met kameelhaar en met een lederen gordel om zijn lendenen, en hij at sprinkhanen en wilde honing.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7</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predikte [</a:t>
            </a:r>
            <a:r>
              <a:rPr lang="el-GR" sz="1800" b="1" dirty="0">
                <a:solidFill>
                  <a:schemeClr val="bg1"/>
                </a:solidFill>
              </a:rPr>
              <a:t>κηρύσσω</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keroeso</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-prediken, proclameren]en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Na mij komt, die sterker is dan ik, wiens schoenriem ik niet waardig ben,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nederbukkende</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los te maken.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8</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Ik heb u gedoopt met water, maar Hij zal u dopen met de heilige Geest.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geschiedde in die dagen, dat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Galilea verliet en Zich door Johannes in de Jordaan liet dopen.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toen Hij uit het water opsteeg, zag Hij de hemelen scheuren en de Geest als een duif op Zich nederdalen.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stem [kwam] uit de hemelen: Gij zijt mijn Zoon, de geliefde; in U heb Ik mijn welbehagen.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dreef de Geest Hem uit naar de woestijn.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werd in de woestijn veertig dagen verzocht door de satan en Hij was bij de wilde dieren, en de engelen dienden Hem.</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nadat Johannes was overgeleverd, ging Jezus naar Galilea om het evangelie Gods te prediken,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tijd is vervuld en het Koninkrijk Gods is nabijgekomen. Bekeert u en gelooft het evangelie.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toen Hij langs de zee van Galilea ging, zag Hij Simon en Andreas, de broeder van Simon, in de zee staan en het net uitwerpen, want zij waren vissers.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Komt achter Mij en Ik zal maken, dat gij vissers van mensen wordt.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lieten terstond hun netten liggen en volgden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weinig verder gegaan zijnde, zag Hij Jakobus, de zoon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zijn broeder, terwijl dezen bezig waren in het schip hun netten in orde te brengen.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riep Hij hen. En zij lieten hun vader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het schip achter met de dagloners en gingen heen, Hem achterna.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kwamen te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Kafarnaüm</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op de sabbat ging Hij naar de synagoge en leerde.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stonden versteld over zijn leer, want Hij leerde hen als gezaghebbende, en niet als de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schriftgeleerden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was er in hun synagoge een mens met een onreine geest en hij schreeuwde luid,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zeggende: Wat hebt Gij met ons te maken, Jezus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Zijt Gij gekomen om ons te verdelgen? Ik weet wel, wie Gij zijt: de heilige Gods.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bestrafte hem [zeggende]: Zwijg stil en ga uit van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onreine geest deed hem stuiptrekken en ging onder groot geschreeuw van hem uit.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allen werden zeer verbaasd, zodat zij elkander vroegen, zeggende: Wat is dit? Een nieuwe leer met gezag! Ook de onreine geesten geeft Hij bevelen en zij gehoorzamen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gerucht van Hem drong terstond overal door in de gehele omgeving van Galilea.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uit de synagoge, gingen zij in het huis van Simon en Andreas met Jakobus en Johannes.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schoonmoeder van Simon lag met koorts te bed en terstond spraken zij met Hem over haar.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kwam naderbij, vatte haar hand en richtte haar op. En de koorts verliet haar en zij diende hen.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Toen het nu avond werd en de zon onderging, brachten zij tot Hem allen, die ernstig ongesteld waren, en de bezetenen.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gehele stad was te hoop gelopen bij de deur.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genas velen, die ernstig ongesteld waren door allerlei ziekten, en vele boze geesten dreef Hij uit en Hij liet de geesten niet toe te spreken, omdat zij Hem kenden.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en Hij ging heen naar een eenzame plaats en bad aldaar.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Simon en die met hem waren, gingen Hem achterna,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vonden Hem en zeiden tot Hem: Allen zoeken U.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Laten wij elders heengaan, naar de naburige plaatsen, opdat Ik ook daar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want daartoe ben Ik uitgegaan.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ging prediken in hun synagogen in geheel Galilea, en de boze geesten dreef Hij uit.</a:t>
            </a:r>
          </a:p>
          <a:p>
            <a:pPr algn="l"/>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De genezing van een melaatse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melaatse kwam tot Hem, die voor Hem op de knieën viel, en smekende tot Hem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Indien Gij wilt, kunt Gij mij reinigen.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barmhartigheid bewogen, strekte Hij zijn hand uit, raakte hem aan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Ik wil het, word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verliet hem de melaatsheid en hij werd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Zie toe, dat gij niemand iets zegt, maar ga heen, toon u aan de priester en offer voor uw reiniging hetgeen Mozes heeft voorgeschreven, hun tot een getuigenis.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toen hij was weggegaan, begon hij het telkens weder te verkondigen, en het gebeurde ruchtbaar te maken, zodat Hij niet meer openlijk de stad kon binnenkomen, maar Zich buiten in eenzame plaatsen ophield. En zij kwamen tot Hem van alle kanten.</a:t>
            </a:r>
          </a:p>
          <a:p>
            <a:pPr algn="l"/>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327" y="3597184"/>
            <a:ext cx="9144000" cy="2520000"/>
          </a:xfrm>
          <a:prstGeom prst="rect">
            <a:avLst/>
          </a:prstGeom>
          <a:solidFill>
            <a:srgbClr val="C0B98E"/>
          </a:solidFill>
          <a:scene3d>
            <a:camera prst="orthographicFront"/>
            <a:lightRig rig="threePt" dir="t"/>
          </a:scene3d>
          <a:sp3d>
            <a:bevelT prst="angle"/>
          </a:sp3d>
        </p:spPr>
        <p:txBody>
          <a:bodyPr wrap="square">
            <a:spAutoFit/>
          </a:bodyPr>
          <a:lstStyle/>
          <a:p>
            <a:pPr algn="ctr"/>
            <a:r>
              <a:rPr lang="nl-NL" sz="4000" b="1" dirty="0" smtClean="0"/>
              <a:t>Bekering: centraal thema</a:t>
            </a:r>
          </a:p>
          <a:p>
            <a:pPr algn="ctr"/>
            <a:r>
              <a:rPr lang="he-IL" sz="4000" b="1" dirty="0" smtClean="0"/>
              <a:t>צִיּוֹן </a:t>
            </a:r>
            <a:r>
              <a:rPr lang="he-IL" sz="4000" b="1" dirty="0"/>
              <a:t>בְּמִשְׁפָּט </a:t>
            </a:r>
            <a:r>
              <a:rPr lang="he-IL" sz="4000" b="1" dirty="0" smtClean="0"/>
              <a:t>תִּפָּדֶה וְשָׁבֶיהָ בִּצְדָקָה</a:t>
            </a:r>
            <a:endParaRPr lang="nl-NL" sz="4000" b="1" dirty="0" smtClean="0"/>
          </a:p>
          <a:p>
            <a:pPr algn="ctr"/>
            <a:r>
              <a:rPr lang="nl-NL" sz="3200" b="1" dirty="0" err="1" smtClean="0"/>
              <a:t>Tsion</a:t>
            </a:r>
            <a:r>
              <a:rPr lang="nl-NL" sz="3200" b="1" dirty="0" smtClean="0"/>
              <a:t> </a:t>
            </a:r>
            <a:r>
              <a:rPr lang="nl-NL" sz="3200" b="1" dirty="0" err="1" smtClean="0"/>
              <a:t>bemisjpat</a:t>
            </a:r>
            <a:r>
              <a:rPr lang="nl-NL" sz="3200" b="1" dirty="0" smtClean="0"/>
              <a:t> </a:t>
            </a:r>
            <a:r>
              <a:rPr lang="nl-NL" sz="3200" b="1" dirty="0" err="1" smtClean="0"/>
              <a:t>tipadèh</a:t>
            </a:r>
            <a:r>
              <a:rPr lang="nl-NL" sz="3200" b="1" dirty="0" smtClean="0"/>
              <a:t> we </a:t>
            </a:r>
            <a:r>
              <a:rPr lang="nl-NL" sz="3200" b="1" dirty="0" err="1" smtClean="0"/>
              <a:t>sjawecha</a:t>
            </a:r>
            <a:r>
              <a:rPr lang="nl-NL" sz="3200" b="1" dirty="0" smtClean="0"/>
              <a:t> </a:t>
            </a:r>
            <a:r>
              <a:rPr lang="nl-NL" sz="3200" b="1" dirty="0" err="1" smtClean="0"/>
              <a:t>bitsedaqa</a:t>
            </a:r>
            <a:endParaRPr lang="nl-NL" sz="3200" b="1" dirty="0" smtClean="0"/>
          </a:p>
          <a:p>
            <a:pPr algn="ctr"/>
            <a:r>
              <a:rPr lang="nl-NL" sz="2400" i="1" dirty="0" smtClean="0"/>
              <a:t>Sion </a:t>
            </a:r>
            <a:r>
              <a:rPr lang="nl-NL" sz="2400" i="1" dirty="0"/>
              <a:t>zal door recht worden </a:t>
            </a:r>
            <a:r>
              <a:rPr lang="nl-NL" sz="2400" i="1" dirty="0" smtClean="0"/>
              <a:t>verlost, die zich bekeren in </a:t>
            </a:r>
            <a:r>
              <a:rPr lang="nl-NL" sz="2400" i="1" dirty="0"/>
              <a:t>gerechtigheid</a:t>
            </a:r>
            <a:r>
              <a:rPr lang="nl-NL" sz="2400" i="1" dirty="0" smtClean="0"/>
              <a:t>.</a:t>
            </a:r>
          </a:p>
          <a:p>
            <a:pPr algn="ctr"/>
            <a:r>
              <a:rPr lang="nl-NL" sz="1400" dirty="0" smtClean="0"/>
              <a:t>Jesaja 1:27</a:t>
            </a:r>
            <a:endParaRPr lang="nl-NL" sz="1400" dirty="0"/>
          </a:p>
        </p:txBody>
      </p:sp>
      <p:sp>
        <p:nvSpPr>
          <p:cNvPr id="4" name="Ovaal 3"/>
          <p:cNvSpPr/>
          <p:nvPr/>
        </p:nvSpPr>
        <p:spPr>
          <a:xfrm>
            <a:off x="7164288" y="5085184"/>
            <a:ext cx="1656000" cy="1548000"/>
          </a:xfrm>
          <a:prstGeom prst="ellipse">
            <a:avLst/>
          </a:prstGeom>
          <a:solidFill>
            <a:srgbClr val="C00000"/>
          </a:solidFill>
          <a:scene3d>
            <a:camera prst="orthographicFront"/>
            <a:lightRig rig="threePt" dir="t"/>
          </a:scene3d>
          <a:sp3d>
            <a:bevelT prst="angle"/>
          </a:sp3d>
        </p:spPr>
        <p:txBody>
          <a:bodyPr wrap="square" lIns="0" tIns="0" rIns="0" bIns="0">
            <a:spAutoFit/>
          </a:bodyPr>
          <a:lstStyle/>
          <a:p>
            <a:pPr algn="ct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ACTIE!</a:t>
            </a:r>
          </a:p>
          <a:p>
            <a:pPr algn="ctr"/>
            <a:endParaRPr lang="nl-NL"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5492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4803" y="116632"/>
            <a:ext cx="5419725" cy="593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16632"/>
            <a:ext cx="3846513" cy="593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14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43" y="-27384"/>
            <a:ext cx="9144000" cy="6156000"/>
          </a:xfrm>
          <a:solidFill>
            <a:srgbClr val="221700"/>
          </a:solidFill>
        </p:spPr>
        <p:txBody>
          <a:bodyPr>
            <a:noAutofit/>
          </a:bodyPr>
          <a:lstStyle/>
          <a:p>
            <a:pPr algn="l"/>
            <a:r>
              <a:rPr lang="nl-NL" sz="2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NBG-vertaling 1951 - Het evangelie naar Marcus</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Begin van het Evangelie van Jezus Christus.</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Gelijk geschreven staat bij de profeet Jesaja:</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Zie, Ik zend mijn bode voor uw aangezicht uit, die uw weg bereiden zal;</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stem van een, die roept in de woestijn: Bereidt de weg des Heren, maakt recht zijn paden,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geschiedde het, dat Johannes doopte in de woestijn en de doop der bekering tot vergeving van zonden predikte.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gehele Joodse land liep tot hem uit en alle inwoners van Jeruzalem, en zij lieten zich door hem dopen in de rivier de Jordaan onder belijdenis van hun zonden.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was gekleed met kameelhaar en met een lederen gordel om zijn lendenen, en hij at sprinkhanen en wilde honing.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predikte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Na mij komt, die sterker is dan ik, wiens schoenriem ik niet waardig ben,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nederbukkende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los te maken.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Ik heb u gedoopt met water, maar Hij zal u dopen met de heilige Geest.</a:t>
            </a:r>
          </a:p>
          <a:p>
            <a:pPr algn="l"/>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9</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geschiedde in die dagen, dat Jezus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Galilea verliet en Zich door [</a:t>
            </a:r>
            <a:r>
              <a:rPr lang="el-GR" sz="1800" b="1" dirty="0">
                <a:solidFill>
                  <a:schemeClr val="bg1"/>
                </a:solidFill>
              </a:rPr>
              <a:t>ὑπὸ</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hupo</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onder] Johannes in de Jordaan liet dopen.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10</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toen Hij uit het water opsteeg, zag Hij de hemelen scheuren en de Geest als een duif op Zich [</a:t>
            </a:r>
            <a:r>
              <a:rPr lang="el-GR" sz="1800" b="1" dirty="0">
                <a:solidFill>
                  <a:schemeClr val="bg1"/>
                </a:solidFill>
              </a:rPr>
              <a:t>εἰς τὸν </a:t>
            </a:r>
            <a:r>
              <a:rPr lang="nl-NL" sz="1800" b="1" dirty="0" smtClean="0">
                <a:solidFill>
                  <a:schemeClr val="bg1"/>
                </a:solidFill>
              </a:rPr>
              <a:t> </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eis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tou</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 in deze] nederdalen.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11</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stem [kwam] uit de hemelen: Gij zijt mijn Zoon, de geliefde; in U heb Ik mijn welbehagen. </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dreef de Geest Hem uit naar de woestijn.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werd in de woestijn veertig dagen verzocht door de satan en Hij was bij de wilde dieren, en de engelen dienden Hem.</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nadat Johannes was overgeleverd, ging Jezus naar Galilea om het evangelie Gods te prediken,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tijd is vervuld en het Koninkrijk Gods is nabijgekomen. Bekeert u en gelooft het evangelie.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toen Hij langs de zee van Galilea ging, zag Hij Simon en Andreas, de broeder van Simon, in de zee staan en het net uitwerpen, want zij waren vissers.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Komt achter Mij en Ik zal maken, dat gij vissers van mensen wordt.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lieten terstond hun netten liggen en volgden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weinig verder gegaan zijnde, zag Hij Jakobus, de zoon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zijn broeder, terwijl dezen bezig waren in het schip hun netten in orde te brengen.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riep Hij hen. En zij lieten hun vader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het schip achter met de dagloners en gingen heen, Hem achterna.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kwamen te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Kafarnaüm</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op de sabbat ging Hij naar de synagoge en leerde.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stonden versteld over zijn leer, want Hij leerde hen als gezaghebbende, en niet als de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schriftgeleerden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was er in hun synagoge een mens met een onreine geest en hij schreeuwde luid,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zeggende: Wat hebt Gij met ons te maken, Jezus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Zijt Gij gekomen om ons te verdelgen? Ik weet wel, wie Gij zijt: de heilige Gods.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bestrafte hem [zeggende]: Zwijg stil en ga uit van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onreine geest deed hem stuiptrekken en ging onder groot geschreeuw van hem uit.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allen werden zeer verbaasd, zodat zij elkander vroegen, zeggende: Wat is dit? Een nieuwe leer met gezag! Ook de onreine geesten geeft Hij bevelen en zij gehoorzamen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gerucht van Hem drong terstond overal door in de gehele omgeving van Galilea.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uit de synagoge, gingen zij in het huis van Simon en Andreas met Jakobus en Johannes.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schoonmoeder van Simon lag met koorts te bed en terstond spraken zij met Hem over haar.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kwam naderbij, vatte haar hand en richtte haar op. En de koorts verliet haar en zij diende hen.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Toen het nu avond werd en de zon onderging, brachten zij tot Hem allen, die ernstig ongesteld waren, en de bezetenen.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gehele stad was te hoop gelopen bij de deur.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genas velen, die ernstig ongesteld waren door allerlei ziekten, en vele boze geesten dreef Hij uit en Hij liet de geesten niet toe te spreken, omdat zij Hem kenden.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en Hij ging heen naar een eenzame plaats en bad aldaar.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Simon en die met hem waren, gingen Hem achterna,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vonden Hem en zeiden tot Hem: Allen zoeken U.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Laten wij elders heengaan, naar de naburige plaatsen, opdat Ik ook daar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want daartoe ben Ik uitgegaan.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ging prediken in hun synagogen in geheel Galilea, en de boze geesten dreef Hij uit.</a:t>
            </a:r>
          </a:p>
          <a:p>
            <a:pPr algn="l"/>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De genezing van een melaatse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melaatse kwam tot Hem, die voor Hem op de knieën viel, en smekende tot Hem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Indien Gij wilt, kunt Gij mij reinigen.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barmhartigheid bewogen, strekte Hij zijn hand uit, raakte hem aan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Ik wil het, word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verliet hem de melaatsheid en hij werd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Zie toe, dat gij niemand iets zegt, maar ga heen, toon u aan de priester en offer voor uw reiniging hetgeen Mozes heeft voorgeschreven, hun tot een getuigenis.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toen hij was weggegaan, begon hij het telkens weder te verkondigen, en het gebeurde ruchtbaar te maken, zodat Hij niet meer openlijk de stad kon binnenkomen, maar Zich buiten in eenzame plaatsen ophield. En zij kwamen tot Hem van alle kanten.</a:t>
            </a:r>
          </a:p>
          <a:p>
            <a:pPr algn="l"/>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AutoShape 2" descr="Afbeeldingsresultaat voor john baptising ancient callixtus">
            <a:hlinkClick r:id="rId2"/>
          </p:cNvPr>
          <p:cNvSpPr>
            <a:spLocks noChangeAspect="1" noChangeArrowheads="1"/>
          </p:cNvSpPr>
          <p:nvPr/>
        </p:nvSpPr>
        <p:spPr bwMode="auto">
          <a:xfrm>
            <a:off x="46038" y="-1371600"/>
            <a:ext cx="467677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33" y="2996952"/>
            <a:ext cx="4965923" cy="3028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hoek 3"/>
          <p:cNvSpPr/>
          <p:nvPr/>
        </p:nvSpPr>
        <p:spPr>
          <a:xfrm>
            <a:off x="5076056" y="3002176"/>
            <a:ext cx="4032000" cy="3024000"/>
          </a:xfrm>
          <a:prstGeom prst="rect">
            <a:avLst/>
          </a:prstGeom>
          <a:solidFill>
            <a:srgbClr val="C0B98E"/>
          </a:solidFill>
          <a:scene3d>
            <a:camera prst="orthographicFront"/>
            <a:lightRig rig="threePt" dir="t"/>
          </a:scene3d>
          <a:sp3d>
            <a:bevelT prst="angle"/>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De oudst</a:t>
            </a:r>
            <a:r>
              <a:rPr kumimoji="0" lang="nl-NL" sz="2000" b="0" i="0" u="none" strike="noStrike" kern="0" cap="none" spc="0" normalizeH="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 bekende</a:t>
            </a:r>
            <a: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afbeelding </a:t>
            </a:r>
            <a:b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van de </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doop van Jesjoea.</a:t>
            </a:r>
            <a:b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Gevonden in </a:t>
            </a:r>
            <a:b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de catacomben </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van </a:t>
            </a:r>
            <a:r>
              <a:rPr kumimoji="0" lang="nl-NL" sz="2000" b="0" i="0" u="none" strike="noStrike" kern="0" cap="none" spc="0" normalizeH="0" baseline="0" noProof="0" dirty="0" err="1"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St.Callixtus</a:t>
            </a:r>
            <a: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 </a:t>
            </a:r>
            <a:b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uit de </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2</a:t>
            </a:r>
            <a:r>
              <a:rPr kumimoji="0" lang="nl-NL" sz="2000" b="0" i="0" u="none" strike="noStrike" kern="0" cap="none" spc="0" normalizeH="0" baseline="3000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e</a:t>
            </a:r>
            <a: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 eeuw na Chr.</a:t>
            </a:r>
          </a:p>
        </p:txBody>
      </p:sp>
      <p:sp>
        <p:nvSpPr>
          <p:cNvPr id="7" name="Rechthoekige toelichting 6"/>
          <p:cNvSpPr/>
          <p:nvPr/>
        </p:nvSpPr>
        <p:spPr>
          <a:xfrm>
            <a:off x="3491880" y="476672"/>
            <a:ext cx="5472608" cy="540000"/>
          </a:xfrm>
          <a:prstGeom prst="wedgeRectCallout">
            <a:avLst>
              <a:gd name="adj1" fmla="val -27939"/>
              <a:gd name="adj2" fmla="val 254742"/>
            </a:avLst>
          </a:prstGeom>
          <a:solidFill>
            <a:srgbClr val="C0B98E"/>
          </a:solidFill>
          <a:scene3d>
            <a:camera prst="orthographicFront"/>
            <a:lightRig rig="threePt" dir="t"/>
          </a:scene3d>
          <a:sp3d>
            <a:bevelT prst="angle"/>
          </a:sp3d>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smtClean="0">
                <a:ln>
                  <a:noFill/>
                </a:ln>
                <a:solidFill>
                  <a:srgbClr val="222014"/>
                </a:solidFill>
                <a:effectLst/>
                <a:uLnTx/>
                <a:uFillTx/>
                <a:latin typeface="Verdana" panose="020B0604030504040204" pitchFamily="34" charset="0"/>
                <a:ea typeface="Verdana" panose="020B0604030504040204" pitchFamily="34" charset="0"/>
                <a:cs typeface="Verdana" panose="020B0604030504040204" pitchFamily="34" charset="0"/>
              </a:rPr>
              <a:t>Mattheüs en Lucas hebben hier epi-op</a:t>
            </a:r>
          </a:p>
        </p:txBody>
      </p:sp>
      <p:sp>
        <p:nvSpPr>
          <p:cNvPr id="8" name="Ovaal 7"/>
          <p:cNvSpPr/>
          <p:nvPr/>
        </p:nvSpPr>
        <p:spPr>
          <a:xfrm>
            <a:off x="7308488" y="5193368"/>
            <a:ext cx="1656000" cy="1548000"/>
          </a:xfrm>
          <a:prstGeom prst="ellipse">
            <a:avLst/>
          </a:prstGeom>
          <a:solidFill>
            <a:srgbClr val="C00000"/>
          </a:solidFill>
          <a:scene3d>
            <a:camera prst="orthographicFront"/>
            <a:lightRig rig="threePt" dir="t"/>
          </a:scene3d>
          <a:sp3d>
            <a:bevelT prst="angle"/>
          </a:sp3d>
        </p:spPr>
        <p:txBody>
          <a:bodyPr wrap="square" lIns="0" tIns="0" rIns="0" bIns="0">
            <a:spAutoFit/>
          </a:bodyPr>
          <a:lstStyle/>
          <a:p>
            <a:pPr algn="ct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ACTIE!</a:t>
            </a:r>
          </a:p>
          <a:p>
            <a:pPr algn="ctr"/>
            <a:endParaRPr lang="nl-NL"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5250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8262" y="3333546"/>
            <a:ext cx="9165402" cy="2700000"/>
          </a:xfrm>
          <a:prstGeom prst="rect">
            <a:avLst/>
          </a:prstGeom>
          <a:solidFill>
            <a:schemeClr val="accent1">
              <a:lumMod val="75000"/>
            </a:schemeClr>
          </a:solidFill>
          <a:ln>
            <a:noFill/>
          </a:ln>
          <a:scene3d>
            <a:camera prst="orthographicFront"/>
            <a:lightRig rig="threePt" dir="t"/>
          </a:scene3d>
          <a:sp3d>
            <a:bevelT prst="angle"/>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800" b="1" i="0" u="none" strike="noStrike" kern="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800" b="1" i="0" u="none" strike="noStrike" kern="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Het </a:t>
            </a:r>
            <a:r>
              <a:rPr kumimoji="0" lang="nl-NL" sz="2800" b="1" i="0" u="none" strike="noStrike" kern="0" cap="none" spc="0" normalizeH="0" baseline="0" noProof="0" dirty="0" err="1" smtClean="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mikwe</a:t>
            </a:r>
            <a:r>
              <a:rPr kumimoji="0" lang="nl-NL" sz="2800" b="1" i="0" u="none" strike="noStrike" kern="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800" b="1" i="0" u="none" strike="noStrike" kern="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het waterbad,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800" b="1" i="0" u="none" strike="noStrike" kern="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staat altijd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800" b="1" i="0" u="none" strike="noStrike" kern="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voor een nieuw begin.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800" b="1" i="0" u="none" strike="noStrike" kern="0" cap="none" spc="0" normalizeH="0" baseline="0" noProof="0" dirty="0" smtClean="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71400"/>
            <a:ext cx="9175750" cy="348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hoek 5"/>
          <p:cNvSpPr/>
          <p:nvPr/>
        </p:nvSpPr>
        <p:spPr>
          <a:xfrm>
            <a:off x="7524328" y="-99392"/>
            <a:ext cx="1654620" cy="707886"/>
          </a:xfrm>
          <a:prstGeom prst="rect">
            <a:avLst/>
          </a:prstGeom>
        </p:spPr>
        <p:txBody>
          <a:bodyPr wrap="none">
            <a:spAutoFit/>
          </a:bodyPr>
          <a:lstStyle/>
          <a:p>
            <a:r>
              <a:rPr lang="he-IL" sz="4000" b="1" dirty="0">
                <a:solidFill>
                  <a:schemeClr val="bg1"/>
                </a:solidFill>
              </a:rPr>
              <a:t>בּת קול</a:t>
            </a:r>
            <a:endParaRPr lang="nl-NL" sz="4000" dirty="0">
              <a:solidFill>
                <a:schemeClr val="bg1"/>
              </a:solidFill>
            </a:endParaRPr>
          </a:p>
        </p:txBody>
      </p:sp>
    </p:spTree>
    <p:extLst>
      <p:ext uri="{BB962C8B-B14F-4D97-AF65-F5344CB8AC3E}">
        <p14:creationId xmlns:p14="http://schemas.microsoft.com/office/powerpoint/2010/main" val="4672103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43" y="-27384"/>
            <a:ext cx="9144000" cy="6156000"/>
          </a:xfrm>
          <a:solidFill>
            <a:srgbClr val="221700"/>
          </a:solidFill>
        </p:spPr>
        <p:txBody>
          <a:bodyPr>
            <a:noAutofit/>
          </a:bodyPr>
          <a:lstStyle/>
          <a:p>
            <a:pPr algn="l"/>
            <a:r>
              <a:rPr lang="nl-NL" sz="2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NBG-vertaling 1951 - Het evangelie naar Marcus</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Begin van het Evangelie van Jezus Christus.</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Gelijk geschreven staat bij de profeet Jesaja:</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Zie, Ik zend mijn bode voor uw aangezicht uit, die uw weg bereiden zal;</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stem van een, die roept in de woestijn: Bereidt de weg des Heren, maakt recht zijn paden,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geschiedde het, dat Johannes doopte in de woestijn en de doop der bekering tot vergeving van zonden predikte.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gehele Joodse land liep tot hem uit en alle inwoners van Jeruzalem, en zij lieten zich door hem dopen in de rivier de Jordaan onder belijdenis van hun zonden.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was gekleed met kameelhaar en met een lederen gordel om zijn lendenen, en hij at sprinkhanen en wilde honing.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predikte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Na mij komt, die sterker is dan ik, wiens schoenriem ik niet waardig ben,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nederbukkende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los te maken.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Ik heb u gedoopt met water, maar Hij zal u dopen met de heilige Geest.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geschiedde in die dagen, dat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Galilea verliet en Zich door Johannes in de Jordaan liet dopen.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toen Hij uit het water opsteeg, zag Hij de hemelen scheuren en de Geest als een duif op Zich nederdalen.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stem [kwam] uit de hemelen: Gij zijt mijn Zoon, de geliefde; in U heb Ik mijn welbehagen. </a:t>
            </a:r>
          </a:p>
          <a:p>
            <a:pPr algn="l"/>
            <a:r>
              <a:rPr lang="nl-NL" sz="16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12</a:t>
            </a:r>
            <a:r>
              <a:rPr lang="nl-NL" sz="16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a:t>
            </a:r>
            <a:r>
              <a:rPr lang="el-GR" sz="1600" b="1" dirty="0">
                <a:solidFill>
                  <a:schemeClr val="bg1"/>
                </a:solidFill>
              </a:rPr>
              <a:t>Καὶ εὐθὺς </a:t>
            </a:r>
            <a:r>
              <a:rPr lang="nl-NL" sz="16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16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kai</a:t>
            </a:r>
            <a:r>
              <a:rPr lang="nl-NL" sz="16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16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euthos</a:t>
            </a:r>
            <a:r>
              <a:rPr lang="nl-NL" sz="16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41 x] dreef de Geest Hem uit naar de woestijn. </a:t>
            </a:r>
            <a:r>
              <a:rPr lang="nl-NL" sz="16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13</a:t>
            </a:r>
            <a:r>
              <a:rPr lang="nl-NL" sz="16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werd in de woestijn veertig dagen verzocht door de satan </a:t>
            </a:r>
            <a:r>
              <a:rPr lang="nl-NL" sz="16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l-GR" sz="1600" b="1" dirty="0" smtClean="0">
                <a:solidFill>
                  <a:schemeClr val="bg1"/>
                </a:solidFill>
              </a:rPr>
              <a:t>Σατανᾶ</a:t>
            </a:r>
            <a:r>
              <a:rPr lang="nl-NL" sz="16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16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en Hij was bij de wilde dieren, en de engelen dienden Hem.</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nadat Johannes was overgeleverd, ging Jezus naar Galilea om het evangelie Gods te prediken,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tijd is vervuld en het Koninkrijk Gods is nabijgekomen. Bekeert u en gelooft het evangelie.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toen Hij langs de zee van Galilea ging, zag Hij Simon en Andreas, de broeder van Simon, in de zee staan en het net uitwerpen, want zij waren vissers.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Komt achter Mij en Ik zal maken, dat gij vissers van mensen wordt.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lieten terstond hun netten liggen en volgden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weinig verder gegaan zijnde, zag Hij Jakobus, de zoon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zijn broeder, terwijl dezen bezig waren in het schip hun netten in orde te brengen.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riep Hij hen. En zij lieten hun vader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het schip achter met de dagloners en gingen heen, Hem achterna.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kwamen te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Kafarnaüm</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op de sabbat ging Hij naar de synagoge en leerde.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stonden versteld over zijn leer, want Hij leerde hen als gezaghebbende, en niet als de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schriftgeleerden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was er in hun synagoge een mens met een onreine geest en hij schreeuwde luid,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zeggende: Wat hebt Gij met ons te maken, Jezus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Zijt Gij gekomen om ons te verdelgen? Ik weet wel, wie Gij zijt: de heilige Gods.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bestrafte hem [zeggende]: Zwijg stil en ga uit van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onreine geest deed hem stuiptrekken en ging onder groot geschreeuw van hem uit.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allen werden zeer verbaasd, zodat zij elkander vroegen, zeggende: Wat is dit? Een nieuwe leer met gezag! Ook de onreine geesten geeft Hij bevelen en zij gehoorzamen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gerucht van Hem drong terstond overal door in de gehele omgeving van Galilea.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uit de synagoge, gingen zij in het huis van Simon en Andreas met Jakobus en Johannes.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schoonmoeder van Simon lag met koorts te bed en terstond spraken zij met Hem over haar.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kwam naderbij, vatte haar hand en richtte haar op. En de koorts verliet haar en zij diende hen.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Toen het nu avond werd en de zon onderging, brachten zij tot Hem allen, die ernstig ongesteld waren, en de bezetenen.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gehele stad was te hoop gelopen bij de deur.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genas velen, die ernstig ongesteld waren door allerlei ziekten, en vele boze geesten dreef Hij uit en Hij liet de geesten niet toe te spreken, omdat zij Hem kenden.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en Hij ging heen naar een eenzame plaats en bad aldaar.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Simon en die met hem waren, gingen Hem achterna,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vonden Hem en zeiden tot Hem: Allen zoeken U.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Laten wij elders heengaan, naar de naburige plaatsen, opdat Ik ook daar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want daartoe ben Ik uitgegaan.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ging prediken in hun synagogen in geheel Galilea, en de boze geesten dreef Hij uit.</a:t>
            </a:r>
          </a:p>
          <a:p>
            <a:pPr algn="l"/>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De genezing van een melaatse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melaatse kwam tot Hem, die voor Hem op de knieën viel, en smekende tot Hem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Indien Gij wilt, kunt Gij mij reinigen.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barmhartigheid bewogen, strekte Hij zijn hand uit, raakte hem aan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Ik wil het, word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verliet hem de melaatsheid en hij werd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Zie toe, dat gij niemand iets zegt, maar ga heen, toon u aan de priester en offer voor uw reiniging hetgeen Mozes heeft voorgeschreven, hun tot een getuigenis.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toen hij was weggegaan, begon hij het telkens weder te verkondigen, en het gebeurde ruchtbaar te maken, zodat Hij niet meer openlijk de stad kon binnenkomen, maar Zich buiten in eenzame plaatsen ophield. En zij kwamen tot Hem van alle kanten.</a:t>
            </a:r>
          </a:p>
          <a:p>
            <a:pPr algn="l"/>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AutoShape 2" descr="Afbeeldingsresultaat voor john baptising ancient callixtus">
            <a:hlinkClick r:id="rId2"/>
          </p:cNvPr>
          <p:cNvSpPr>
            <a:spLocks noChangeAspect="1" noChangeArrowheads="1"/>
          </p:cNvSpPr>
          <p:nvPr/>
        </p:nvSpPr>
        <p:spPr bwMode="auto">
          <a:xfrm>
            <a:off x="46038" y="-1371600"/>
            <a:ext cx="467677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Rechthoek 5"/>
          <p:cNvSpPr/>
          <p:nvPr/>
        </p:nvSpPr>
        <p:spPr>
          <a:xfrm>
            <a:off x="72335" y="2348880"/>
            <a:ext cx="5328592" cy="1631216"/>
          </a:xfrm>
          <a:prstGeom prst="rect">
            <a:avLst/>
          </a:prstGeom>
          <a:solidFill>
            <a:srgbClr val="C0B98E"/>
          </a:solidFill>
          <a:scene3d>
            <a:camera prst="orthographicFront"/>
            <a:lightRig rig="threePt" dir="t"/>
          </a:scene3d>
          <a:sp3d>
            <a:bevelT prst="angle"/>
          </a:sp3d>
        </p:spPr>
        <p:txBody>
          <a:bodyPr wrap="square">
            <a:spAutoFit/>
          </a:bodyPr>
          <a:lstStyle/>
          <a:p>
            <a:pPr lvl="0"/>
            <a:r>
              <a:rPr lang="el-GR" sz="2000" b="1" dirty="0" smtClean="0">
                <a:latin typeface="Verdana" panose="020B0604030504040204" pitchFamily="34" charset="0"/>
                <a:ea typeface="Verdana" panose="020B0604030504040204" pitchFamily="34" charset="0"/>
                <a:cs typeface="Verdana" panose="020B0604030504040204" pitchFamily="34" charset="0"/>
              </a:rPr>
              <a:t>Σατανᾶ</a:t>
            </a:r>
            <a:r>
              <a:rPr lang="nl-NL" sz="2000" b="1" dirty="0" smtClean="0">
                <a:latin typeface="Verdana" panose="020B0604030504040204" pitchFamily="34" charset="0"/>
                <a:ea typeface="Verdana" panose="020B0604030504040204" pitchFamily="34" charset="0"/>
                <a:cs typeface="Verdana" panose="020B0604030504040204" pitchFamily="34" charset="0"/>
              </a:rPr>
              <a:t> - </a:t>
            </a:r>
            <a:r>
              <a:rPr lang="nl-NL" sz="2000" b="1" dirty="0" err="1" smtClean="0">
                <a:latin typeface="Verdana" panose="020B0604030504040204" pitchFamily="34" charset="0"/>
                <a:ea typeface="Verdana" panose="020B0604030504040204" pitchFamily="34" charset="0"/>
                <a:cs typeface="Verdana" panose="020B0604030504040204" pitchFamily="34" charset="0"/>
              </a:rPr>
              <a:t>satana</a:t>
            </a:r>
            <a:r>
              <a:rPr lang="nl-NL" sz="2000" kern="0" dirty="0">
                <a:latin typeface="Verdana" panose="020B0604030504040204" pitchFamily="34" charset="0"/>
                <a:ea typeface="Verdana" panose="020B0604030504040204" pitchFamily="34" charset="0"/>
                <a:cs typeface="Verdana" panose="020B0604030504040204" pitchFamily="34" charset="0"/>
              </a:rPr>
              <a:t>-</a:t>
            </a:r>
            <a:r>
              <a:rPr kumimoji="0" lang="nl-NL" sz="2000" b="0"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tegenstander</a:t>
            </a:r>
          </a:p>
          <a:p>
            <a:pPr marL="0" marR="0" lvl="0" indent="0" defTabSz="914400" eaLnBrk="1" fontAlgn="auto" latinLnBrk="0" hangingPunct="1">
              <a:lnSpc>
                <a:spcPct val="100000"/>
              </a:lnSpc>
              <a:spcBef>
                <a:spcPts val="0"/>
              </a:spcBef>
              <a:spcAft>
                <a:spcPts val="0"/>
              </a:spcAft>
              <a:buClrTx/>
              <a:buSzTx/>
              <a:buFontTx/>
              <a:buNone/>
              <a:tabLst/>
              <a:defRPr/>
            </a:pPr>
            <a:r>
              <a:rPr lang="nl-NL" sz="2000" kern="0" dirty="0" smtClean="0">
                <a:latin typeface="Verdana" panose="020B0604030504040204" pitchFamily="34" charset="0"/>
                <a:ea typeface="Verdana" panose="020B0604030504040204" pitchFamily="34" charset="0"/>
                <a:cs typeface="Verdana" panose="020B0604030504040204" pitchFamily="34" charset="0"/>
              </a:rPr>
              <a:t>Mozes 40 dagen op de berg Ex.34:28)</a:t>
            </a:r>
          </a:p>
          <a:p>
            <a:pPr marL="0" marR="0" lvl="0" indent="0" defTabSz="914400" eaLnBrk="1" fontAlgn="auto" latinLnBrk="0" hangingPunct="1">
              <a:lnSpc>
                <a:spcPct val="100000"/>
              </a:lnSpc>
              <a:spcBef>
                <a:spcPts val="0"/>
              </a:spcBef>
              <a:spcAft>
                <a:spcPts val="0"/>
              </a:spcAft>
              <a:buClrTx/>
              <a:buSzTx/>
              <a:buFontTx/>
              <a:buNone/>
              <a:tabLst/>
              <a:defRPr/>
            </a:pPr>
            <a:r>
              <a:rPr lang="nl-NL" sz="2000" kern="0" dirty="0" smtClean="0">
                <a:latin typeface="Verdana" panose="020B0604030504040204" pitchFamily="34" charset="0"/>
                <a:ea typeface="Verdana" panose="020B0604030504040204" pitchFamily="34" charset="0"/>
                <a:cs typeface="Verdana" panose="020B0604030504040204" pitchFamily="34" charset="0"/>
              </a:rPr>
              <a:t>Elia 40 dagen in de woestijn (1 Kon.19:8)</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En deze twee ontmoet hij op de berg</a:t>
            </a:r>
          </a:p>
        </p:txBody>
      </p:sp>
      <p:sp>
        <p:nvSpPr>
          <p:cNvPr id="5" name="Ovaal 4"/>
          <p:cNvSpPr/>
          <p:nvPr/>
        </p:nvSpPr>
        <p:spPr>
          <a:xfrm>
            <a:off x="7308488" y="152808"/>
            <a:ext cx="1656000" cy="1548000"/>
          </a:xfrm>
          <a:prstGeom prst="ellipse">
            <a:avLst/>
          </a:prstGeom>
          <a:solidFill>
            <a:srgbClr val="C00000"/>
          </a:solidFill>
          <a:scene3d>
            <a:camera prst="orthographicFront"/>
            <a:lightRig rig="threePt" dir="t"/>
          </a:scene3d>
          <a:sp3d>
            <a:bevelT prst="angle"/>
          </a:sp3d>
        </p:spPr>
        <p:txBody>
          <a:bodyPr wrap="square" lIns="0" tIns="0" rIns="0" bIns="0">
            <a:spAutoFit/>
          </a:bodyPr>
          <a:lstStyle/>
          <a:p>
            <a:pPr algn="ct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ACTIE!</a:t>
            </a:r>
          </a:p>
          <a:p>
            <a:pPr algn="ctr"/>
            <a:endParaRPr lang="nl-NL"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7650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5496" y="836712"/>
            <a:ext cx="9072000" cy="923330"/>
          </a:xfrm>
          <a:prstGeom prst="rect">
            <a:avLst/>
          </a:prstGeom>
          <a:solidFill>
            <a:srgbClr val="C0B98E"/>
          </a:solidFill>
          <a:scene3d>
            <a:camera prst="orthographicFront"/>
            <a:lightRig rig="threePt" dir="t"/>
          </a:scene3d>
          <a:sp3d>
            <a:bevelT prst="angle"/>
          </a:sp3d>
        </p:spPr>
        <p:txBody>
          <a:bodyPr wrap="square">
            <a:spAutoFit/>
          </a:bodyPr>
          <a:lstStyle/>
          <a:p>
            <a:r>
              <a:rPr lang="nl-NL" dirty="0" smtClean="0">
                <a:latin typeface="Verdana" panose="020B0604030504040204" pitchFamily="34" charset="0"/>
                <a:ea typeface="Verdana" panose="020B0604030504040204" pitchFamily="34" charset="0"/>
                <a:cs typeface="Verdana" panose="020B0604030504040204" pitchFamily="34" charset="0"/>
              </a:rPr>
              <a:t>Hand.12:12 […] ging </a:t>
            </a:r>
            <a:r>
              <a:rPr lang="nl-NL" dirty="0">
                <a:latin typeface="Verdana" panose="020B0604030504040204" pitchFamily="34" charset="0"/>
                <a:ea typeface="Verdana" panose="020B0604030504040204" pitchFamily="34" charset="0"/>
                <a:cs typeface="Verdana" panose="020B0604030504040204" pitchFamily="34" charset="0"/>
              </a:rPr>
              <a:t>hij </a:t>
            </a:r>
            <a:r>
              <a:rPr lang="nl-NL" dirty="0" smtClean="0">
                <a:latin typeface="Verdana" panose="020B0604030504040204" pitchFamily="34" charset="0"/>
                <a:ea typeface="Verdana" panose="020B0604030504040204" pitchFamily="34" charset="0"/>
                <a:cs typeface="Verdana" panose="020B0604030504040204" pitchFamily="34" charset="0"/>
              </a:rPr>
              <a:t>(Petrus) naar </a:t>
            </a:r>
            <a:r>
              <a:rPr lang="nl-NL" dirty="0">
                <a:latin typeface="Verdana" panose="020B0604030504040204" pitchFamily="34" charset="0"/>
                <a:ea typeface="Verdana" panose="020B0604030504040204" pitchFamily="34" charset="0"/>
                <a:cs typeface="Verdana" panose="020B0604030504040204" pitchFamily="34" charset="0"/>
              </a:rPr>
              <a:t>het huis van Maria, </a:t>
            </a:r>
            <a:r>
              <a:rPr lang="nl-NL" b="1" dirty="0">
                <a:latin typeface="Verdana" panose="020B0604030504040204" pitchFamily="34" charset="0"/>
                <a:ea typeface="Verdana" panose="020B0604030504040204" pitchFamily="34" charset="0"/>
                <a:cs typeface="Verdana" panose="020B0604030504040204" pitchFamily="34" charset="0"/>
              </a:rPr>
              <a:t>de moeder van Johannes Marcus</a:t>
            </a:r>
            <a:r>
              <a:rPr lang="nl-NL" dirty="0">
                <a:latin typeface="Verdana" panose="020B0604030504040204" pitchFamily="34" charset="0"/>
                <a:ea typeface="Verdana" panose="020B0604030504040204" pitchFamily="34" charset="0"/>
                <a:cs typeface="Verdana" panose="020B0604030504040204" pitchFamily="34" charset="0"/>
              </a:rPr>
              <a:t>, waar een groot gezelschap bijeen was gekomen om te bidden. </a:t>
            </a:r>
          </a:p>
        </p:txBody>
      </p:sp>
      <p:sp>
        <p:nvSpPr>
          <p:cNvPr id="3" name="Rechthoek 2"/>
          <p:cNvSpPr/>
          <p:nvPr/>
        </p:nvSpPr>
        <p:spPr>
          <a:xfrm>
            <a:off x="35496" y="1772888"/>
            <a:ext cx="9072000" cy="648000"/>
          </a:xfrm>
          <a:prstGeom prst="rect">
            <a:avLst/>
          </a:prstGeom>
          <a:solidFill>
            <a:srgbClr val="C0B98E"/>
          </a:solidFill>
          <a:scene3d>
            <a:camera prst="orthographicFront"/>
            <a:lightRig rig="threePt" dir="t"/>
          </a:scene3d>
          <a:sp3d>
            <a:bevelT prst="angle"/>
          </a:sp3d>
        </p:spPr>
        <p:txBody>
          <a:bodyPr wrap="square">
            <a:spAutoFit/>
          </a:bodyPr>
          <a:lstStyle/>
          <a:p>
            <a:r>
              <a:rPr lang="nl-NL" dirty="0" smtClean="0">
                <a:latin typeface="Verdana" panose="020B0604030504040204" pitchFamily="34" charset="0"/>
                <a:ea typeface="Verdana" panose="020B0604030504040204" pitchFamily="34" charset="0"/>
                <a:cs typeface="Verdana" panose="020B0604030504040204" pitchFamily="34" charset="0"/>
              </a:rPr>
              <a:t>Hand.12:25 </a:t>
            </a:r>
            <a:r>
              <a:rPr lang="nl-NL" b="1" dirty="0">
                <a:latin typeface="Verdana" panose="020B0604030504040204" pitchFamily="34" charset="0"/>
                <a:ea typeface="Verdana" panose="020B0604030504040204" pitchFamily="34" charset="0"/>
                <a:cs typeface="Verdana" panose="020B0604030504040204" pitchFamily="34" charset="0"/>
              </a:rPr>
              <a:t>Barnabas en </a:t>
            </a:r>
            <a:r>
              <a:rPr lang="nl-NL" b="1" dirty="0" err="1">
                <a:latin typeface="Verdana" panose="020B0604030504040204" pitchFamily="34" charset="0"/>
                <a:ea typeface="Verdana" panose="020B0604030504040204" pitchFamily="34" charset="0"/>
                <a:cs typeface="Verdana" panose="020B0604030504040204" pitchFamily="34" charset="0"/>
              </a:rPr>
              <a:t>Saulus</a:t>
            </a:r>
            <a:r>
              <a:rPr lang="nl-NL" b="1" dirty="0">
                <a:latin typeface="Verdana" panose="020B0604030504040204" pitchFamily="34" charset="0"/>
                <a:ea typeface="Verdana" panose="020B0604030504040204" pitchFamily="34" charset="0"/>
                <a:cs typeface="Verdana" panose="020B0604030504040204" pitchFamily="34" charset="0"/>
              </a:rPr>
              <a:t> </a:t>
            </a:r>
            <a:r>
              <a:rPr lang="nl-NL" dirty="0">
                <a:latin typeface="Verdana" panose="020B0604030504040204" pitchFamily="34" charset="0"/>
                <a:ea typeface="Verdana" panose="020B0604030504040204" pitchFamily="34" charset="0"/>
                <a:cs typeface="Verdana" panose="020B0604030504040204" pitchFamily="34" charset="0"/>
              </a:rPr>
              <a:t>keerden terug uit Jeruzalem na daar hun gift overhandigd te hebben. </a:t>
            </a:r>
            <a:r>
              <a:rPr lang="nl-NL" b="1" dirty="0">
                <a:latin typeface="Verdana" panose="020B0604030504040204" pitchFamily="34" charset="0"/>
                <a:ea typeface="Verdana" panose="020B0604030504040204" pitchFamily="34" charset="0"/>
                <a:cs typeface="Verdana" panose="020B0604030504040204" pitchFamily="34" charset="0"/>
              </a:rPr>
              <a:t>Ze namen Johannes </a:t>
            </a:r>
            <a:r>
              <a:rPr lang="nl-NL" b="1" i="1" dirty="0">
                <a:latin typeface="Verdana" panose="020B0604030504040204" pitchFamily="34" charset="0"/>
                <a:ea typeface="Verdana" panose="020B0604030504040204" pitchFamily="34" charset="0"/>
                <a:cs typeface="Verdana" panose="020B0604030504040204" pitchFamily="34" charset="0"/>
              </a:rPr>
              <a:t>Marcus</a:t>
            </a:r>
            <a:r>
              <a:rPr lang="nl-NL" b="1" dirty="0">
                <a:latin typeface="Verdana" panose="020B0604030504040204" pitchFamily="34" charset="0"/>
                <a:ea typeface="Verdana" panose="020B0604030504040204" pitchFamily="34" charset="0"/>
                <a:cs typeface="Verdana" panose="020B0604030504040204" pitchFamily="34" charset="0"/>
              </a:rPr>
              <a:t> met zich mee.</a:t>
            </a:r>
          </a:p>
        </p:txBody>
      </p:sp>
      <p:sp>
        <p:nvSpPr>
          <p:cNvPr id="4" name="Rechthoek 3"/>
          <p:cNvSpPr/>
          <p:nvPr/>
        </p:nvSpPr>
        <p:spPr>
          <a:xfrm>
            <a:off x="35496" y="2455728"/>
            <a:ext cx="9072000" cy="1477328"/>
          </a:xfrm>
          <a:prstGeom prst="rect">
            <a:avLst/>
          </a:prstGeom>
          <a:solidFill>
            <a:srgbClr val="C0B98E"/>
          </a:solidFill>
          <a:scene3d>
            <a:camera prst="orthographicFront"/>
            <a:lightRig rig="threePt" dir="t"/>
          </a:scene3d>
          <a:sp3d>
            <a:bevelT prst="angle"/>
          </a:sp3d>
        </p:spPr>
        <p:txBody>
          <a:bodyPr wrap="square">
            <a:spAutoFit/>
          </a:bodyPr>
          <a:lstStyle/>
          <a:p>
            <a:r>
              <a:rPr lang="nl-NL" dirty="0" smtClean="0">
                <a:latin typeface="Verdana" panose="020B0604030504040204" pitchFamily="34" charset="0"/>
                <a:ea typeface="Verdana" panose="020B0604030504040204" pitchFamily="34" charset="0"/>
                <a:cs typeface="Verdana" panose="020B0604030504040204" pitchFamily="34" charset="0"/>
              </a:rPr>
              <a:t>Hand.15:37-39  </a:t>
            </a:r>
            <a:r>
              <a:rPr lang="nl-NL" dirty="0">
                <a:latin typeface="Verdana" panose="020B0604030504040204" pitchFamily="34" charset="0"/>
                <a:ea typeface="Verdana" panose="020B0604030504040204" pitchFamily="34" charset="0"/>
                <a:cs typeface="Verdana" panose="020B0604030504040204" pitchFamily="34" charset="0"/>
              </a:rPr>
              <a:t>Barnabas wilde </a:t>
            </a:r>
            <a:r>
              <a:rPr lang="nl-NL" b="1" dirty="0">
                <a:latin typeface="Verdana" panose="020B0604030504040204" pitchFamily="34" charset="0"/>
                <a:ea typeface="Verdana" panose="020B0604030504040204" pitchFamily="34" charset="0"/>
                <a:cs typeface="Verdana" panose="020B0604030504040204" pitchFamily="34" charset="0"/>
              </a:rPr>
              <a:t>ook Johannes Marcus </a:t>
            </a:r>
            <a:r>
              <a:rPr lang="nl-NL" dirty="0">
                <a:latin typeface="Verdana" panose="020B0604030504040204" pitchFamily="34" charset="0"/>
                <a:ea typeface="Verdana" panose="020B0604030504040204" pitchFamily="34" charset="0"/>
                <a:cs typeface="Verdana" panose="020B0604030504040204" pitchFamily="34" charset="0"/>
              </a:rPr>
              <a:t>meenemen, </a:t>
            </a:r>
            <a:r>
              <a:rPr lang="nl-NL" baseline="30000" dirty="0">
                <a:latin typeface="Verdana" panose="020B0604030504040204" pitchFamily="34" charset="0"/>
                <a:ea typeface="Verdana" panose="020B0604030504040204" pitchFamily="34" charset="0"/>
                <a:cs typeface="Verdana" panose="020B0604030504040204" pitchFamily="34" charset="0"/>
              </a:rPr>
              <a:t>38</a:t>
            </a:r>
            <a:r>
              <a:rPr lang="nl-NL" dirty="0">
                <a:latin typeface="Verdana" panose="020B0604030504040204" pitchFamily="34" charset="0"/>
                <a:ea typeface="Verdana" panose="020B0604030504040204" pitchFamily="34" charset="0"/>
                <a:cs typeface="Verdana" panose="020B0604030504040204" pitchFamily="34" charset="0"/>
              </a:rPr>
              <a:t> maar Paulus voelde daar niets voor, omdat hij hen in </a:t>
            </a:r>
            <a:r>
              <a:rPr lang="nl-NL" dirty="0" err="1">
                <a:latin typeface="Verdana" panose="020B0604030504040204" pitchFamily="34" charset="0"/>
                <a:ea typeface="Verdana" panose="020B0604030504040204" pitchFamily="34" charset="0"/>
                <a:cs typeface="Verdana" panose="020B0604030504040204" pitchFamily="34" charset="0"/>
              </a:rPr>
              <a:t>Pamfylië</a:t>
            </a:r>
            <a:r>
              <a:rPr lang="nl-NL" dirty="0">
                <a:latin typeface="Verdana" panose="020B0604030504040204" pitchFamily="34" charset="0"/>
                <a:ea typeface="Verdana" panose="020B0604030504040204" pitchFamily="34" charset="0"/>
                <a:cs typeface="Verdana" panose="020B0604030504040204" pitchFamily="34" charset="0"/>
              </a:rPr>
              <a:t> in de steek had gelaten en niet langer had deelgenomen aan hun zendingswerk</a:t>
            </a:r>
            <a:r>
              <a:rPr lang="nl-NL" dirty="0" smtClean="0">
                <a:latin typeface="Verdana" panose="020B0604030504040204" pitchFamily="34" charset="0"/>
                <a:ea typeface="Verdana" panose="020B0604030504040204" pitchFamily="34" charset="0"/>
                <a:cs typeface="Verdana" panose="020B0604030504040204" pitchFamily="34" charset="0"/>
              </a:rPr>
              <a:t>.</a:t>
            </a:r>
            <a:r>
              <a:rPr lang="nl-NL" dirty="0">
                <a:latin typeface="Verdana" panose="020B0604030504040204" pitchFamily="34" charset="0"/>
                <a:ea typeface="Verdana" panose="020B0604030504040204" pitchFamily="34" charset="0"/>
                <a:cs typeface="Verdana" panose="020B0604030504040204" pitchFamily="34" charset="0"/>
              </a:rPr>
              <a:t> </a:t>
            </a:r>
            <a:r>
              <a:rPr lang="nl-NL" baseline="30000" dirty="0" smtClean="0">
                <a:latin typeface="Verdana" panose="020B0604030504040204" pitchFamily="34" charset="0"/>
                <a:ea typeface="Verdana" panose="020B0604030504040204" pitchFamily="34" charset="0"/>
                <a:cs typeface="Verdana" panose="020B0604030504040204" pitchFamily="34" charset="0"/>
              </a:rPr>
              <a:t>39</a:t>
            </a:r>
            <a:r>
              <a:rPr lang="nl-NL" dirty="0">
                <a:latin typeface="Verdana" panose="020B0604030504040204" pitchFamily="34" charset="0"/>
                <a:ea typeface="Verdana" panose="020B0604030504040204" pitchFamily="34" charset="0"/>
                <a:cs typeface="Verdana" panose="020B0604030504040204" pitchFamily="34" charset="0"/>
              </a:rPr>
              <a:t> </a:t>
            </a:r>
            <a:r>
              <a:rPr lang="nl-NL" dirty="0" smtClean="0">
                <a:latin typeface="Verdana" panose="020B0604030504040204" pitchFamily="34" charset="0"/>
                <a:ea typeface="Verdana" panose="020B0604030504040204" pitchFamily="34" charset="0"/>
                <a:cs typeface="Verdana" panose="020B0604030504040204" pitchFamily="34" charset="0"/>
              </a:rPr>
              <a:t>Een </a:t>
            </a:r>
            <a:r>
              <a:rPr lang="nl-NL" dirty="0">
                <a:latin typeface="Verdana" panose="020B0604030504040204" pitchFamily="34" charset="0"/>
                <a:ea typeface="Verdana" panose="020B0604030504040204" pitchFamily="34" charset="0"/>
                <a:cs typeface="Verdana" panose="020B0604030504040204" pitchFamily="34" charset="0"/>
              </a:rPr>
              <a:t>en ander leidde tot grote onenigheid, zodat ze uit elkaar gingen en </a:t>
            </a:r>
            <a:r>
              <a:rPr lang="nl-NL" b="1" dirty="0" smtClean="0">
                <a:latin typeface="Verdana" panose="020B0604030504040204" pitchFamily="34" charset="0"/>
                <a:ea typeface="Verdana" panose="020B0604030504040204" pitchFamily="34" charset="0"/>
                <a:cs typeface="Verdana" panose="020B0604030504040204" pitchFamily="34" charset="0"/>
              </a:rPr>
              <a:t>Barnabas samen met </a:t>
            </a:r>
            <a:r>
              <a:rPr lang="nl-NL" b="1" i="1" dirty="0" smtClean="0">
                <a:latin typeface="Verdana" panose="020B0604030504040204" pitchFamily="34" charset="0"/>
                <a:ea typeface="Verdana" panose="020B0604030504040204" pitchFamily="34" charset="0"/>
                <a:cs typeface="Verdana" panose="020B0604030504040204" pitchFamily="34" charset="0"/>
              </a:rPr>
              <a:t>Marcus</a:t>
            </a:r>
            <a:r>
              <a:rPr lang="nl-NL" b="1" dirty="0" smtClean="0">
                <a:latin typeface="Verdana" panose="020B0604030504040204" pitchFamily="34" charset="0"/>
                <a:ea typeface="Verdana" panose="020B0604030504040204" pitchFamily="34" charset="0"/>
                <a:cs typeface="Verdana" panose="020B0604030504040204" pitchFamily="34" charset="0"/>
              </a:rPr>
              <a:t> </a:t>
            </a:r>
            <a:r>
              <a:rPr lang="nl-NL" dirty="0" smtClean="0">
                <a:latin typeface="Verdana" panose="020B0604030504040204" pitchFamily="34" charset="0"/>
                <a:ea typeface="Verdana" panose="020B0604030504040204" pitchFamily="34" charset="0"/>
                <a:cs typeface="Verdana" panose="020B0604030504040204" pitchFamily="34" charset="0"/>
              </a:rPr>
              <a:t>naar </a:t>
            </a:r>
            <a:r>
              <a:rPr lang="nl-NL" dirty="0">
                <a:latin typeface="Verdana" panose="020B0604030504040204" pitchFamily="34" charset="0"/>
                <a:ea typeface="Verdana" panose="020B0604030504040204" pitchFamily="34" charset="0"/>
                <a:cs typeface="Verdana" panose="020B0604030504040204" pitchFamily="34" charset="0"/>
              </a:rPr>
              <a:t>Cyprus vertrok.</a:t>
            </a:r>
            <a:r>
              <a:rPr lang="nl-NL" dirty="0" smtClean="0">
                <a:latin typeface="Verdana" panose="020B0604030504040204" pitchFamily="34" charset="0"/>
                <a:ea typeface="Verdana" panose="020B0604030504040204" pitchFamily="34" charset="0"/>
                <a:cs typeface="Verdana" panose="020B0604030504040204" pitchFamily="34" charset="0"/>
              </a:rPr>
              <a:t> </a:t>
            </a:r>
            <a:endParaRPr lang="nl-NL" b="1" dirty="0">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35496" y="3934797"/>
            <a:ext cx="9072000" cy="646331"/>
          </a:xfrm>
          <a:prstGeom prst="rect">
            <a:avLst/>
          </a:prstGeom>
          <a:solidFill>
            <a:srgbClr val="C0B98E"/>
          </a:solidFill>
          <a:scene3d>
            <a:camera prst="orthographicFront"/>
            <a:lightRig rig="threePt" dir="t"/>
          </a:scene3d>
          <a:sp3d>
            <a:bevelT prst="angle"/>
          </a:sp3d>
        </p:spPr>
        <p:txBody>
          <a:bodyPr wrap="square">
            <a:spAutoFit/>
          </a:bodyPr>
          <a:lstStyle/>
          <a:p>
            <a:r>
              <a:rPr lang="nl-NL" dirty="0" smtClean="0">
                <a:latin typeface="Verdana" panose="020B0604030504040204" pitchFamily="34" charset="0"/>
                <a:ea typeface="Verdana" panose="020B0604030504040204" pitchFamily="34" charset="0"/>
                <a:cs typeface="Verdana" panose="020B0604030504040204" pitchFamily="34" charset="0"/>
              </a:rPr>
              <a:t>2 Tim.4:11  </a:t>
            </a:r>
            <a:r>
              <a:rPr lang="nl-NL" dirty="0">
                <a:latin typeface="Verdana" panose="020B0604030504040204" pitchFamily="34" charset="0"/>
                <a:ea typeface="Verdana" panose="020B0604030504040204" pitchFamily="34" charset="0"/>
                <a:cs typeface="Verdana" panose="020B0604030504040204" pitchFamily="34" charset="0"/>
              </a:rPr>
              <a:t>Haal </a:t>
            </a:r>
            <a:r>
              <a:rPr lang="nl-NL" b="1" dirty="0">
                <a:latin typeface="Verdana" panose="020B0604030504040204" pitchFamily="34" charset="0"/>
                <a:ea typeface="Verdana" panose="020B0604030504040204" pitchFamily="34" charset="0"/>
                <a:cs typeface="Verdana" panose="020B0604030504040204" pitchFamily="34" charset="0"/>
              </a:rPr>
              <a:t>Marcus </a:t>
            </a:r>
            <a:r>
              <a:rPr lang="nl-NL" dirty="0">
                <a:latin typeface="Verdana" panose="020B0604030504040204" pitchFamily="34" charset="0"/>
                <a:ea typeface="Verdana" panose="020B0604030504040204" pitchFamily="34" charset="0"/>
                <a:cs typeface="Verdana" panose="020B0604030504040204" pitchFamily="34" charset="0"/>
              </a:rPr>
              <a:t>op en neem hem met je mee, want hij kan </a:t>
            </a:r>
            <a:r>
              <a:rPr lang="nl-NL" dirty="0" smtClean="0">
                <a:latin typeface="Verdana" panose="020B0604030504040204" pitchFamily="34" charset="0"/>
                <a:ea typeface="Verdana" panose="020B0604030504040204" pitchFamily="34" charset="0"/>
                <a:cs typeface="Verdana" panose="020B0604030504040204" pitchFamily="34" charset="0"/>
              </a:rPr>
              <a:t>mij (</a:t>
            </a:r>
            <a:r>
              <a:rPr lang="nl-NL" dirty="0">
                <a:latin typeface="Verdana" panose="020B0604030504040204" pitchFamily="34" charset="0"/>
                <a:ea typeface="Verdana" panose="020B0604030504040204" pitchFamily="34" charset="0"/>
                <a:cs typeface="Verdana" panose="020B0604030504040204" pitchFamily="34" charset="0"/>
              </a:rPr>
              <a:t>P</a:t>
            </a:r>
            <a:r>
              <a:rPr lang="nl-NL" dirty="0" smtClean="0">
                <a:latin typeface="Verdana" panose="020B0604030504040204" pitchFamily="34" charset="0"/>
                <a:ea typeface="Verdana" panose="020B0604030504040204" pitchFamily="34" charset="0"/>
                <a:cs typeface="Verdana" panose="020B0604030504040204" pitchFamily="34" charset="0"/>
              </a:rPr>
              <a:t>aulus) </a:t>
            </a:r>
            <a:r>
              <a:rPr lang="nl-NL" b="1" dirty="0">
                <a:latin typeface="Verdana" panose="020B0604030504040204" pitchFamily="34" charset="0"/>
                <a:ea typeface="Verdana" panose="020B0604030504040204" pitchFamily="34" charset="0"/>
                <a:cs typeface="Verdana" panose="020B0604030504040204" pitchFamily="34" charset="0"/>
              </a:rPr>
              <a:t>goede diensten bewijzen</a:t>
            </a:r>
            <a:r>
              <a:rPr lang="nl-NL" dirty="0">
                <a:latin typeface="Verdana" panose="020B0604030504040204" pitchFamily="34" charset="0"/>
                <a:ea typeface="Verdana" panose="020B0604030504040204" pitchFamily="34" charset="0"/>
                <a:cs typeface="Verdana" panose="020B0604030504040204" pitchFamily="34" charset="0"/>
              </a:rPr>
              <a:t>. </a:t>
            </a:r>
            <a:endParaRPr lang="nl-NL" b="1" dirty="0">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35496" y="4581208"/>
            <a:ext cx="9072000" cy="720000"/>
          </a:xfrm>
          <a:prstGeom prst="rect">
            <a:avLst/>
          </a:prstGeom>
          <a:solidFill>
            <a:srgbClr val="C0B98E"/>
          </a:solidFill>
          <a:scene3d>
            <a:camera prst="orthographicFront"/>
            <a:lightRig rig="threePt" dir="t"/>
          </a:scene3d>
          <a:sp3d>
            <a:bevelT prst="angle"/>
          </a:sp3d>
        </p:spPr>
        <p:txBody>
          <a:bodyPr wrap="square">
            <a:spAutoFit/>
          </a:bodyPr>
          <a:lstStyle/>
          <a:p>
            <a:r>
              <a:rPr lang="nl-NL" dirty="0" smtClean="0">
                <a:latin typeface="Verdana" panose="020B0604030504040204" pitchFamily="34" charset="0"/>
                <a:ea typeface="Verdana" panose="020B0604030504040204" pitchFamily="34" charset="0"/>
                <a:cs typeface="Verdana" panose="020B0604030504040204" pitchFamily="34" charset="0"/>
              </a:rPr>
              <a:t>Fil.1:24 </a:t>
            </a:r>
            <a:r>
              <a:rPr lang="nl-NL" dirty="0">
                <a:latin typeface="Verdana" panose="020B0604030504040204" pitchFamily="34" charset="0"/>
                <a:ea typeface="Verdana" panose="020B0604030504040204" pitchFamily="34" charset="0"/>
                <a:cs typeface="Verdana" panose="020B0604030504040204" pitchFamily="34" charset="0"/>
              </a:rPr>
              <a:t>evenals mijn </a:t>
            </a:r>
            <a:r>
              <a:rPr lang="nl-NL" dirty="0" smtClean="0">
                <a:latin typeface="Verdana" panose="020B0604030504040204" pitchFamily="34" charset="0"/>
                <a:ea typeface="Verdana" panose="020B0604030504040204" pitchFamily="34" charset="0"/>
                <a:cs typeface="Verdana" panose="020B0604030504040204" pitchFamily="34" charset="0"/>
              </a:rPr>
              <a:t>(Paulus) </a:t>
            </a:r>
            <a:r>
              <a:rPr lang="nl-NL" b="1" dirty="0" smtClean="0">
                <a:latin typeface="Verdana" panose="020B0604030504040204" pitchFamily="34" charset="0"/>
                <a:ea typeface="Verdana" panose="020B0604030504040204" pitchFamily="34" charset="0"/>
                <a:cs typeface="Verdana" panose="020B0604030504040204" pitchFamily="34" charset="0"/>
              </a:rPr>
              <a:t>medewerkers </a:t>
            </a:r>
            <a:r>
              <a:rPr lang="nl-NL" b="1" i="1" dirty="0" smtClean="0">
                <a:latin typeface="Verdana" panose="020B0604030504040204" pitchFamily="34" charset="0"/>
                <a:ea typeface="Verdana" panose="020B0604030504040204" pitchFamily="34" charset="0"/>
                <a:cs typeface="Verdana" panose="020B0604030504040204" pitchFamily="34" charset="0"/>
              </a:rPr>
              <a:t>Marcus</a:t>
            </a:r>
            <a:r>
              <a:rPr lang="nl-NL" b="1" dirty="0">
                <a:latin typeface="Verdana" panose="020B0604030504040204" pitchFamily="34" charset="0"/>
                <a:ea typeface="Verdana" panose="020B0604030504040204" pitchFamily="34" charset="0"/>
                <a:cs typeface="Verdana" panose="020B0604030504040204" pitchFamily="34" charset="0"/>
              </a:rPr>
              <a:t>, </a:t>
            </a:r>
            <a:r>
              <a:rPr lang="nl-NL" dirty="0">
                <a:latin typeface="Verdana" panose="020B0604030504040204" pitchFamily="34" charset="0"/>
                <a:ea typeface="Verdana" panose="020B0604030504040204" pitchFamily="34" charset="0"/>
                <a:cs typeface="Verdana" panose="020B0604030504040204" pitchFamily="34" charset="0"/>
              </a:rPr>
              <a:t>Aristarchus, </a:t>
            </a:r>
            <a:r>
              <a:rPr lang="nl-NL" dirty="0" err="1">
                <a:latin typeface="Verdana" panose="020B0604030504040204" pitchFamily="34" charset="0"/>
                <a:ea typeface="Verdana" panose="020B0604030504040204" pitchFamily="34" charset="0"/>
                <a:cs typeface="Verdana" panose="020B0604030504040204" pitchFamily="34" charset="0"/>
              </a:rPr>
              <a:t>Demas</a:t>
            </a:r>
            <a:r>
              <a:rPr lang="nl-NL" dirty="0">
                <a:latin typeface="Verdana" panose="020B0604030504040204" pitchFamily="34" charset="0"/>
                <a:ea typeface="Verdana" panose="020B0604030504040204" pitchFamily="34" charset="0"/>
                <a:cs typeface="Verdana" panose="020B0604030504040204" pitchFamily="34" charset="0"/>
              </a:rPr>
              <a:t> en Lucas.</a:t>
            </a:r>
          </a:p>
        </p:txBody>
      </p:sp>
      <p:sp>
        <p:nvSpPr>
          <p:cNvPr id="7" name="Rechthoek 6"/>
          <p:cNvSpPr/>
          <p:nvPr/>
        </p:nvSpPr>
        <p:spPr>
          <a:xfrm>
            <a:off x="35496" y="5301288"/>
            <a:ext cx="9072000" cy="720000"/>
          </a:xfrm>
          <a:prstGeom prst="rect">
            <a:avLst/>
          </a:prstGeom>
          <a:solidFill>
            <a:srgbClr val="C0B98E"/>
          </a:solidFill>
          <a:scene3d>
            <a:camera prst="orthographicFront"/>
            <a:lightRig rig="threePt" dir="t"/>
          </a:scene3d>
          <a:sp3d>
            <a:bevelT prst="angle"/>
          </a:sp3d>
        </p:spPr>
        <p:txBody>
          <a:bodyPr wrap="square">
            <a:spAutoFit/>
          </a:bodyPr>
          <a:lstStyle/>
          <a:p>
            <a:r>
              <a:rPr lang="nl-NL" dirty="0" smtClean="0">
                <a:latin typeface="Verdana" panose="020B0604030504040204" pitchFamily="34" charset="0"/>
                <a:ea typeface="Verdana" panose="020B0604030504040204" pitchFamily="34" charset="0"/>
                <a:cs typeface="Verdana" panose="020B0604030504040204" pitchFamily="34" charset="0"/>
              </a:rPr>
              <a:t>1 Petrus 5:13  </a:t>
            </a:r>
            <a:r>
              <a:rPr lang="nl-NL" baseline="30000" dirty="0">
                <a:latin typeface="Verdana" panose="020B0604030504040204" pitchFamily="34" charset="0"/>
                <a:ea typeface="Verdana" panose="020B0604030504040204" pitchFamily="34" charset="0"/>
                <a:cs typeface="Verdana" panose="020B0604030504040204" pitchFamily="34" charset="0"/>
              </a:rPr>
              <a:t>13</a:t>
            </a:r>
            <a:r>
              <a:rPr lang="nl-NL" dirty="0">
                <a:latin typeface="Verdana" panose="020B0604030504040204" pitchFamily="34" charset="0"/>
                <a:ea typeface="Verdana" panose="020B0604030504040204" pitchFamily="34" charset="0"/>
                <a:cs typeface="Verdana" panose="020B0604030504040204" pitchFamily="34" charset="0"/>
              </a:rPr>
              <a:t> De uitverkorenen in Babylon en </a:t>
            </a:r>
            <a:r>
              <a:rPr lang="nl-NL" b="1" dirty="0">
                <a:latin typeface="Verdana" panose="020B0604030504040204" pitchFamily="34" charset="0"/>
                <a:ea typeface="Verdana" panose="020B0604030504040204" pitchFamily="34" charset="0"/>
                <a:cs typeface="Verdana" panose="020B0604030504040204" pitchFamily="34" charset="0"/>
              </a:rPr>
              <a:t>mijn zoon Marcus </a:t>
            </a:r>
            <a:r>
              <a:rPr lang="nl-NL" dirty="0">
                <a:latin typeface="Verdana" panose="020B0604030504040204" pitchFamily="34" charset="0"/>
                <a:ea typeface="Verdana" panose="020B0604030504040204" pitchFamily="34" charset="0"/>
                <a:cs typeface="Verdana" panose="020B0604030504040204" pitchFamily="34" charset="0"/>
              </a:rPr>
              <a:t>groeten u.</a:t>
            </a:r>
          </a:p>
        </p:txBody>
      </p:sp>
      <p:sp>
        <p:nvSpPr>
          <p:cNvPr id="8" name="Ovaal 7"/>
          <p:cNvSpPr/>
          <p:nvPr/>
        </p:nvSpPr>
        <p:spPr>
          <a:xfrm>
            <a:off x="1259632" y="908720"/>
            <a:ext cx="6624736" cy="4549318"/>
          </a:xfrm>
          <a:prstGeom prst="ellipse">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smtClean="0">
                <a:latin typeface="Verdana" panose="020B0604030504040204" pitchFamily="34" charset="0"/>
                <a:ea typeface="Verdana" panose="020B0604030504040204" pitchFamily="34" charset="0"/>
                <a:cs typeface="Verdana" panose="020B0604030504040204" pitchFamily="34" charset="0"/>
              </a:rPr>
              <a:t>DIENSTBAARHEID</a:t>
            </a:r>
            <a:endParaRPr lang="nl-NL" sz="3200" b="1" dirty="0">
              <a:latin typeface="Verdana" panose="020B0604030504040204" pitchFamily="34" charset="0"/>
              <a:ea typeface="Verdana" panose="020B0604030504040204" pitchFamily="34" charset="0"/>
              <a:cs typeface="Verdana" panose="020B0604030504040204" pitchFamily="34" charset="0"/>
            </a:endParaRPr>
          </a:p>
        </p:txBody>
      </p:sp>
      <p:sp>
        <p:nvSpPr>
          <p:cNvPr id="9" name="Rechthoek 8"/>
          <p:cNvSpPr/>
          <p:nvPr/>
        </p:nvSpPr>
        <p:spPr>
          <a:xfrm>
            <a:off x="35496" y="44623"/>
            <a:ext cx="9072000" cy="756000"/>
          </a:xfrm>
          <a:prstGeom prst="rect">
            <a:avLst/>
          </a:prstGeom>
          <a:solidFill>
            <a:srgbClr val="C0B98E"/>
          </a:solidFill>
          <a:scene3d>
            <a:camera prst="orthographicFront"/>
            <a:lightRig rig="threePt" dir="t"/>
          </a:scene3d>
          <a:sp3d>
            <a:bevelT prst="angle"/>
          </a:sp3d>
        </p:spPr>
        <p:txBody>
          <a:bodyPr wrap="square">
            <a:spAutoFit/>
          </a:bodyPr>
          <a:lstStyle/>
          <a:p>
            <a:pPr algn="ctr"/>
            <a:r>
              <a:rPr lang="nl-NL" sz="3200" b="1" dirty="0" smtClean="0">
                <a:latin typeface="Verdana" panose="020B0604030504040204" pitchFamily="34" charset="0"/>
                <a:ea typeface="Verdana" panose="020B0604030504040204" pitchFamily="34" charset="0"/>
                <a:cs typeface="Verdana" panose="020B0604030504040204" pitchFamily="34" charset="0"/>
              </a:rPr>
              <a:t>Wie is deze Marcus?</a:t>
            </a:r>
            <a:endParaRPr lang="nl-NL" sz="32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804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0" fill="hold"/>
                                        <p:tgtEl>
                                          <p:spTgt spid="8"/>
                                        </p:tgtEl>
                                        <p:attrNameLst>
                                          <p:attrName>ppt_w</p:attrName>
                                        </p:attrNameLst>
                                      </p:cBhvr>
                                      <p:tavLst>
                                        <p:tav tm="0">
                                          <p:val>
                                            <p:fltVal val="0"/>
                                          </p:val>
                                        </p:tav>
                                        <p:tav tm="100000">
                                          <p:val>
                                            <p:strVal val="#ppt_w"/>
                                          </p:val>
                                        </p:tav>
                                      </p:tavLst>
                                    </p:anim>
                                    <p:anim calcmode="lin" valueType="num">
                                      <p:cBhvr>
                                        <p:cTn id="44" dur="5000" fill="hold"/>
                                        <p:tgtEl>
                                          <p:spTgt spid="8"/>
                                        </p:tgtEl>
                                        <p:attrNameLst>
                                          <p:attrName>ppt_h</p:attrName>
                                        </p:attrNameLst>
                                      </p:cBhvr>
                                      <p:tavLst>
                                        <p:tav tm="0">
                                          <p:val>
                                            <p:fltVal val="0"/>
                                          </p:val>
                                        </p:tav>
                                        <p:tav tm="100000">
                                          <p:val>
                                            <p:strVal val="#ppt_h"/>
                                          </p:val>
                                        </p:tav>
                                      </p:tavLst>
                                    </p:anim>
                                    <p:animEffect transition="in" filter="fade">
                                      <p:cBhvr>
                                        <p:cTn id="45"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9637" y="1719263"/>
            <a:ext cx="5730875"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jdelijke aanduiding voor inhoud 2"/>
          <p:cNvSpPr>
            <a:spLocks noGrp="1"/>
          </p:cNvSpPr>
          <p:nvPr>
            <p:ph idx="1"/>
          </p:nvPr>
        </p:nvSpPr>
        <p:spPr>
          <a:xfrm>
            <a:off x="611560" y="332656"/>
            <a:ext cx="8229600" cy="748680"/>
          </a:xfrm>
          <a:solidFill>
            <a:srgbClr val="C0B98E"/>
          </a:solidFill>
          <a:scene3d>
            <a:camera prst="orthographicFront"/>
            <a:lightRig rig="threePt" dir="t"/>
          </a:scene3d>
          <a:sp3d>
            <a:bevelT prst="angle"/>
          </a:sp3d>
        </p:spPr>
        <p:txBody>
          <a:bodyPr/>
          <a:lstStyle/>
          <a:p>
            <a:pPr marL="0" indent="0" algn="ctr">
              <a:buNone/>
            </a:pPr>
            <a:r>
              <a:rPr lang="nl-NL" b="1" dirty="0" smtClean="0">
                <a:latin typeface="Verdana" panose="020B0604030504040204" pitchFamily="34" charset="0"/>
                <a:ea typeface="Verdana" panose="020B0604030504040204" pitchFamily="34" charset="0"/>
                <a:cs typeface="Verdana" panose="020B0604030504040204" pitchFamily="34" charset="0"/>
              </a:rPr>
              <a:t>Een nieuw begin</a:t>
            </a:r>
          </a:p>
          <a:p>
            <a:pPr marL="0" indent="0" algn="ctr">
              <a:buNone/>
            </a:pPr>
            <a:endParaRPr lang="nl-NL" b="1" dirty="0">
              <a:latin typeface="Verdana" panose="020B0604030504040204" pitchFamily="34" charset="0"/>
              <a:ea typeface="Verdana" panose="020B0604030504040204" pitchFamily="34" charset="0"/>
              <a:cs typeface="Verdana" panose="020B0604030504040204" pitchFamily="34" charset="0"/>
            </a:endParaRPr>
          </a:p>
        </p:txBody>
      </p:sp>
      <p:pic>
        <p:nvPicPr>
          <p:cNvPr id="153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684820"/>
            <a:ext cx="4144963"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28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500"/>
                                        <p:tgtEl>
                                          <p:spTgt spid="153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8"/>
                                        </p:tgtEl>
                                        <p:attrNameLst>
                                          <p:attrName>style.visibility</p:attrName>
                                        </p:attrNameLst>
                                      </p:cBhvr>
                                      <p:to>
                                        <p:strVal val="visible"/>
                                      </p:to>
                                    </p:set>
                                    <p:animEffect transition="in" filter="fade">
                                      <p:cBhvr>
                                        <p:cTn id="12"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43" y="-27384"/>
            <a:ext cx="9144000" cy="6156000"/>
          </a:xfrm>
          <a:solidFill>
            <a:srgbClr val="221700"/>
          </a:solidFill>
        </p:spPr>
        <p:txBody>
          <a:bodyPr>
            <a:noAutofit/>
          </a:bodyPr>
          <a:lstStyle/>
          <a:p>
            <a:pPr algn="l"/>
            <a:r>
              <a:rPr lang="nl-NL" sz="2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NBG-vertaling 1951 - Het evangelie naar Marcus</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Begin van het Evangelie van Jezus Christus.</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Gelijk geschreven staat bij de profeet Jesaja:</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Zie, Ik zend mijn bode voor uw aangezicht uit, die uw weg bereiden zal;</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stem van een, die roept in de woestijn: Bereidt de weg des Heren, maakt recht zijn paden,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geschiedde het, dat Johannes doopte in de woestijn en de doop der bekering tot vergeving van zonden predikte.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gehele Joodse land liep tot hem uit en alle inwoners van Jeruzalem, en zij lieten zich door hem dopen in de rivier de Jordaan onder belijdenis van hun zonden.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was gekleed met kameelhaar en met een lederen gordel om zijn lendenen, en hij at sprinkhanen en wilde honing.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predikte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Na mij komt, die sterker is dan ik, wiens schoenriem ik niet waardig ben,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nederbukkende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los te maken.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Ik heb u gedoopt met water, maar Hij zal u dopen met de heilige Geest.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geschiedde in die dagen, dat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Galilea verliet en Zich door Johannes in de Jordaan liet dopen.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toen Hij uit het water opsteeg, zag Hij de hemelen scheuren en de Geest als een duif op Zich nederdalen.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stem [kwam] uit de hemelen: Gij zijt mijn Zoon, de geliefde; in U heb Ik mijn welbehagen. </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dreef de Geest Hem uit naar de woestijn.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werd in de woestijn veertig dagen verzocht door de satan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l-GR" sz="800" dirty="0" smtClean="0">
                <a:solidFill>
                  <a:schemeClr val="bg1"/>
                </a:solidFill>
              </a:rPr>
              <a:t>Σατανᾶ</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en Hij was bij de wilde dieren, en de engelen dienden Hem.</a:t>
            </a:r>
          </a:p>
          <a:p>
            <a:pPr algn="l"/>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14</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nadat Johannes was overgeleverd, ging Jezus naar Galilea om het evangelie Gods te prediken,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15</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l-GR" sz="1800" b="1" dirty="0">
                <a:solidFill>
                  <a:schemeClr val="bg1"/>
                </a:solidFill>
              </a:rPr>
              <a:t>ὅτι </a:t>
            </a:r>
            <a:r>
              <a:rPr lang="nl-NL" sz="16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16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hoti</a:t>
            </a:r>
            <a:r>
              <a:rPr lang="nl-NL" sz="16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hierna volgt een citaat</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tijd is vervuld en het Koninkrijk Gods is nabijgekomen. Bekeert u en gelooft het evangelie.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toen Hij langs de zee van Galilea ging, zag Hij Simon en Andreas, de broeder van Simon, in de zee staan en het net uitwerpen, want zij waren vissers.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Komt achter Mij en Ik zal maken, dat gij vissers van mensen wordt.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lieten terstond hun netten liggen en volgden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weinig verder gegaan zijnde, zag Hij Jakobus, de zoon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zijn broeder, terwijl dezen bezig waren in het schip hun netten in orde te brengen.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riep Hij hen. En zij lieten hun vader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het schip achter met de dagloners en gingen heen, Hem achterna.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kwamen te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Kafarnaüm</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op de sabbat ging Hij naar de synagoge en leerde.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stonden versteld over zijn leer, want Hij leerde hen als gezaghebbende, en niet als de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schriftgeleerden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was er in hun synagoge een mens met een onreine geest en hij schreeuwde luid,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zeggende: Wat hebt Gij met ons te maken, Jezus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Zijt Gij gekomen om ons te verdelgen? Ik weet wel, wie Gij zijt: de heilige Gods.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bestrafte hem [zeggende]: Zwijg stil en ga uit van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onreine geest deed hem stuiptrekken en ging onder groot geschreeuw van hem uit.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allen werden zeer verbaasd, zodat zij elkander vroegen, zeggende: Wat is dit? Een nieuwe leer met gezag! Ook de onreine geesten geeft Hij bevelen en zij gehoorzamen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gerucht van Hem drong terstond overal door in de gehele omgeving van Galilea.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uit de synagoge, gingen zij in het huis van Simon en Andreas met Jakobus en Johannes.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schoonmoeder van Simon lag met koorts te bed en terstond spraken zij met Hem over haar.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kwam naderbij, vatte haar hand en richtte haar op. En de koorts verliet haar en zij diende hen.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Toen het nu avond werd en de zon onderging, brachten zij tot Hem allen, die ernstig ongesteld waren, en de bezetenen.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gehele stad was te hoop gelopen bij de deur.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genas velen, die ernstig ongesteld waren door allerlei ziekten, en vele boze geesten dreef Hij uit en Hij liet de geesten niet toe te spreken, omdat zij Hem kenden.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en Hij ging heen naar een eenzame plaats en bad aldaar.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Simon en die met hem waren, gingen Hem achterna,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vonden Hem en zeiden tot Hem: Allen zoeken U.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Laten wij elders heengaan, naar de naburige plaatsen, opdat Ik ook daar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want daartoe ben Ik uitgegaan.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ging prediken in hun synagogen in geheel Galilea, en de boze geesten dreef Hij uit.</a:t>
            </a:r>
          </a:p>
          <a:p>
            <a:pPr algn="l"/>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De genezing van een melaatse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melaatse kwam tot Hem, die voor Hem op de knieën viel, en smekende tot Hem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Indien Gij wilt, kunt Gij mij reinigen.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barmhartigheid bewogen, strekte Hij zijn hand uit, raakte hem aan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Ik wil het, word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verliet hem de melaatsheid en hij werd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Zie toe, dat gij niemand iets zegt, maar ga heen, toon u aan de priester en offer voor uw reiniging hetgeen Mozes heeft voorgeschreven, hun tot een getuigenis.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toen hij was weggegaan, begon hij het telkens weder te verkondigen, en het gebeurde ruchtbaar te maken, zodat Hij niet meer openlijk de stad kon binnenkomen, maar Zich buiten in eenzame plaatsen ophield. En zij kwamen tot Hem van alle kanten.</a:t>
            </a:r>
          </a:p>
          <a:p>
            <a:pPr algn="l"/>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AutoShape 2" descr="Afbeeldingsresultaat voor john baptising ancient callixtus">
            <a:hlinkClick r:id="rId2"/>
          </p:cNvPr>
          <p:cNvSpPr>
            <a:spLocks noChangeAspect="1" noChangeArrowheads="1"/>
          </p:cNvSpPr>
          <p:nvPr/>
        </p:nvSpPr>
        <p:spPr bwMode="auto">
          <a:xfrm>
            <a:off x="46038" y="-1371600"/>
            <a:ext cx="467677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2" descr="Afbeeldingsresultaat voor john baptist imprisoned"/>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6952"/>
            <a:ext cx="4133319" cy="3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al 5"/>
          <p:cNvSpPr/>
          <p:nvPr/>
        </p:nvSpPr>
        <p:spPr>
          <a:xfrm>
            <a:off x="7308304" y="160338"/>
            <a:ext cx="1656000" cy="1548000"/>
          </a:xfrm>
          <a:prstGeom prst="ellipse">
            <a:avLst/>
          </a:prstGeom>
          <a:solidFill>
            <a:srgbClr val="C00000"/>
          </a:solidFill>
          <a:scene3d>
            <a:camera prst="orthographicFront"/>
            <a:lightRig rig="threePt" dir="t"/>
          </a:scene3d>
          <a:sp3d>
            <a:bevelT prst="angle"/>
          </a:sp3d>
        </p:spPr>
        <p:txBody>
          <a:bodyPr wrap="square" lIns="0" tIns="0" rIns="0" bIns="0">
            <a:spAutoFit/>
          </a:bodyPr>
          <a:lstStyle/>
          <a:p>
            <a:pPr algn="ct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ACTIE!</a:t>
            </a:r>
          </a:p>
          <a:p>
            <a:pPr algn="ctr"/>
            <a:endParaRPr lang="nl-NL"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7" name="Rechthoek 6"/>
          <p:cNvSpPr/>
          <p:nvPr/>
        </p:nvSpPr>
        <p:spPr>
          <a:xfrm>
            <a:off x="3851919" y="3657218"/>
            <a:ext cx="5184000" cy="707886"/>
          </a:xfrm>
          <a:prstGeom prst="rect">
            <a:avLst/>
          </a:prstGeom>
          <a:solidFill>
            <a:srgbClr val="C0B98E"/>
          </a:solidFill>
          <a:scene3d>
            <a:camera prst="orthographicFront"/>
            <a:lightRig rig="threePt" dir="t"/>
          </a:scene3d>
          <a:sp3d>
            <a:bevelT prst="angle"/>
          </a:sp3d>
        </p:spPr>
        <p:txBody>
          <a:bodyPr wrap="square">
            <a:spAutoFit/>
          </a:bodyPr>
          <a:lstStyle/>
          <a:p>
            <a:pPr lvl="0"/>
            <a:r>
              <a:rPr lang="nl-NL" sz="2000" b="1" dirty="0" smtClean="0">
                <a:latin typeface="Verdana" panose="020B0604030504040204" pitchFamily="34" charset="0"/>
                <a:ea typeface="Verdana" panose="020B0604030504040204" pitchFamily="34" charset="0"/>
                <a:cs typeface="Verdana" panose="020B0604030504040204" pitchFamily="34" charset="0"/>
              </a:rPr>
              <a:t>Evangelie van het Koninkrijk</a:t>
            </a:r>
          </a:p>
          <a:p>
            <a:pPr lvl="0"/>
            <a:endParaRPr kumimoji="0" lang="nl-NL" sz="2000" b="0" i="0" u="none" strike="noStrike" kern="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6857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43" y="-27384"/>
            <a:ext cx="9144000" cy="6156000"/>
          </a:xfrm>
          <a:solidFill>
            <a:srgbClr val="221700"/>
          </a:solidFill>
        </p:spPr>
        <p:txBody>
          <a:bodyPr>
            <a:noAutofit/>
          </a:bodyPr>
          <a:lstStyle/>
          <a:p>
            <a:pPr algn="l"/>
            <a:r>
              <a:rPr lang="nl-NL" sz="2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NBG-vertaling 1951 - Het evangelie naar Marcus</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Begin van het Evangelie van Jezus Christus.</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Gelijk geschreven staat bij de profeet Jesaja:</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Zie, Ik zend mijn bode voor uw aangezicht uit, die uw weg bereiden zal;</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stem van een, die roept in de woestijn: Bereidt de weg des Heren, maakt recht zijn paden,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geschiedde het, dat Johannes doopte in de woestijn en de doop der bekering tot vergeving van zonden predikte.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gehele Joodse land liep tot hem uit en alle inwoners van Jeruzalem, en zij lieten zich door hem dopen in de rivier de Jordaan onder belijdenis van hun zonden.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was gekleed met kameelhaar en met een lederen gordel om zijn lendenen, en hij at sprinkhanen en wilde honing.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predikte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Na mij komt, die sterker is dan ik, wiens schoenriem ik niet waardig ben,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nederbukkende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los te maken.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Ik heb u gedoopt met water, maar Hij zal u dopen met de heilige Geest.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geschiedde in die dagen, dat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Galilea verliet en Zich door Johannes in de Jordaan liet dopen.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toen Hij uit het water opsteeg, zag Hij de hemelen scheuren en de Geest als een duif op Zich nederdalen.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stem [kwam] uit de hemelen: Gij zijt mijn Zoon, de geliefde; in U heb Ik mijn welbehagen. </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dreef de Geest Hem uit naar de woestijn.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werd in de woestijn veertig dagen verzocht door de satan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l-GR" sz="800" dirty="0" smtClean="0">
                <a:solidFill>
                  <a:schemeClr val="bg1"/>
                </a:solidFill>
              </a:rPr>
              <a:t>Σατανᾶ</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en Hij was bij de wilde dieren, en de engelen dienden Hem.</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nadat Johannes was overgeleverd, ging Jezus naar Galilea om het evangelie Gods te prediken,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l-GR" sz="800" dirty="0">
                <a:solidFill>
                  <a:schemeClr val="bg1"/>
                </a:solidFill>
              </a:rPr>
              <a:t>ὅτι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hoti</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hierna volgt een citaat] De tijd is vervuld en het Koninkrijk Gods is nabijgekomen. Bekeert u en gelooft het evangelie.</a:t>
            </a:r>
          </a:p>
          <a:p>
            <a:pPr algn="l"/>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16</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toen Hij langs de zee van Galilea ging, zag Hij </a:t>
            </a:r>
            <a:r>
              <a:rPr lang="nl-NL" sz="1800" b="1" i="1" dirty="0"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Simon</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he-IL" sz="1800" b="1" dirty="0">
                <a:solidFill>
                  <a:schemeClr val="bg1"/>
                </a:solidFill>
              </a:rPr>
              <a:t>שִׁימוֹ</a:t>
            </a:r>
            <a:r>
              <a:rPr lang="he-IL" sz="1800" dirty="0">
                <a:solidFill>
                  <a:schemeClr val="bg1"/>
                </a:solidFill>
              </a:rPr>
              <a:t>ן</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sjimon</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-wildernis] en Andreas, de broeder van Simon, in de zee staan en het net uitwerpen, want zij waren vissers.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Komt achter Mij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lech</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acharai</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-loop achter mij] en Ik zal maken, dat gij vissers van mensen wordt.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18</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lieten terstond hun netten liggen en volgden Hem.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19</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weinig verder gegaan zijnde, zag Hij Jakobus, de zoon van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zijn broeder, terwijl dezen bezig waren in het schip hun netten in orde te brengen.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20</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riep Hij hen. En zij lieten hun vader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het schip achter met de dagloners en gingen heen, Hem achterna.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kwamen te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Kafarnaüm</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op de sabbat ging Hij naar de synagoge en leerde.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stonden versteld over zijn leer, want Hij leerde hen als gezaghebbende, en niet als de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schriftgeleerden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was er in hun synagoge een mens met een onreine geest en hij schreeuwde luid,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zeggende: Wat hebt Gij met ons te maken, Jezus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Zijt Gij gekomen om ons te verdelgen? Ik weet wel, wie Gij zijt: de heilige Gods.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bestrafte hem [zeggende]: Zwijg stil en ga uit van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onreine geest deed hem stuiptrekken en ging onder groot geschreeuw van hem uit.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allen werden zeer verbaasd, zodat zij elkander vroegen, zeggende: Wat is dit? Een nieuwe leer met gezag! Ook de onreine geesten geeft Hij bevelen en zij gehoorzamen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gerucht van Hem drong terstond overal door in de gehele omgeving van Galilea.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uit de synagoge, gingen zij in het huis van Simon en Andreas met Jakobus en Johannes.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schoonmoeder van Simon lag met koorts te bed en terstond spraken zij met Hem over haar.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kwam naderbij, vatte haar hand en richtte haar op. En de koorts verliet haar en zij diende hen.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Toen het nu avond werd en de zon onderging, brachten zij tot Hem allen, die ernstig ongesteld waren, en de bezetenen.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gehele stad was te hoop gelopen bij de deur.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genas velen, die ernstig ongesteld waren door allerlei ziekten, en vele boze geesten dreef Hij uit en Hij liet de geesten niet toe te spreken, omdat zij Hem kenden.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en Hij ging heen naar een eenzame plaats en bad aldaar.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Simon en die met hem waren, gingen Hem achterna,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vonden Hem en zeiden tot Hem: Allen zoeken U.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Laten wij elders heengaan, naar de naburige plaatsen, opdat Ik ook daar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want daartoe ben Ik uitgegaan.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ging prediken in hun synagogen in geheel Galilea, en de boze geesten dreef Hij uit.</a:t>
            </a:r>
          </a:p>
          <a:p>
            <a:pPr algn="l"/>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De genezing van een melaatse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melaatse kwam tot Hem, die voor Hem op de knieën viel, en smekende tot Hem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Indien Gij wilt, kunt Gij mij reinigen.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barmhartigheid bewogen, strekte Hij zijn hand uit, raakte hem aan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Ik wil het, word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verliet hem de melaatsheid en hij werd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Zie toe, dat gij niemand iets zegt, maar ga heen, toon u aan de priester en offer voor uw reiniging hetgeen Mozes heeft voorgeschreven, hun tot een getuigenis.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toen hij was weggegaan, begon hij het telkens weder te verkondigen, en het gebeurde ruchtbaar te maken, zodat Hij niet meer openlijk de stad kon binnenkomen, maar Zich buiten in eenzame plaatsen ophield. En zij kwamen tot Hem van alle kanten.</a:t>
            </a:r>
          </a:p>
          <a:p>
            <a:pPr algn="l"/>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AutoShape 2" descr="Afbeeldingsresultaat voor john baptising ancient callixtus">
            <a:hlinkClick r:id="rId2"/>
          </p:cNvPr>
          <p:cNvSpPr>
            <a:spLocks noChangeAspect="1" noChangeArrowheads="1"/>
          </p:cNvSpPr>
          <p:nvPr/>
        </p:nvSpPr>
        <p:spPr bwMode="auto">
          <a:xfrm>
            <a:off x="46038" y="-1371600"/>
            <a:ext cx="467677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 name="AutoShape 2" descr="Afbeeldingsresultaat voor john baptist imprisoned"/>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Rechthoek 4"/>
          <p:cNvSpPr/>
          <p:nvPr/>
        </p:nvSpPr>
        <p:spPr>
          <a:xfrm>
            <a:off x="2411760" y="0"/>
            <a:ext cx="6732240" cy="2031325"/>
          </a:xfrm>
          <a:prstGeom prst="rect">
            <a:avLst/>
          </a:prstGeom>
          <a:solidFill>
            <a:schemeClr val="tx1"/>
          </a:solidFill>
          <a:scene3d>
            <a:camera prst="orthographicFront"/>
            <a:lightRig rig="threePt" dir="t"/>
          </a:scene3d>
          <a:sp3d>
            <a:bevelT prst="angle"/>
          </a:sp3d>
        </p:spPr>
        <p:txBody>
          <a:bodyPr wrap="square">
            <a:spAutoFit/>
          </a:bodyPr>
          <a:lstStyle/>
          <a:p>
            <a:pPr marL="342900" indent="-342900">
              <a:buFont typeface="+mj-lt"/>
              <a:buAutoNum type="arabicPeriod"/>
            </a:pPr>
            <a:r>
              <a:rPr lang="en-US"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Zee van Galilea</a:t>
            </a:r>
          </a:p>
          <a:p>
            <a:pPr marL="342900" indent="-342900">
              <a:buFont typeface="+mj-lt"/>
              <a:buAutoNum type="arabicPeriod"/>
            </a:pP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meer </a:t>
            </a:r>
            <a:r>
              <a:rPr lang="nl-NL"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Gennesaret</a:t>
            </a:r>
            <a:endPar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mj-lt"/>
              <a:buAutoNum type="arabicPeriod"/>
            </a:pPr>
            <a:r>
              <a:rPr lang="nl-NL" b="1" i="1" dirty="0">
                <a:solidFill>
                  <a:schemeClr val="bg1"/>
                </a:solidFill>
                <a:latin typeface="Verdana" panose="020B0604030504040204" pitchFamily="34" charset="0"/>
                <a:ea typeface="Verdana" panose="020B0604030504040204" pitchFamily="34" charset="0"/>
                <a:cs typeface="Verdana" panose="020B0604030504040204" pitchFamily="34" charset="0"/>
              </a:rPr>
              <a:t>meer van </a:t>
            </a:r>
            <a:r>
              <a:rPr lang="nl-NL" b="1" i="1" dirty="0" err="1">
                <a:solidFill>
                  <a:schemeClr val="bg1"/>
                </a:solidFill>
                <a:latin typeface="Verdana" panose="020B0604030504040204" pitchFamily="34" charset="0"/>
                <a:ea typeface="Verdana" panose="020B0604030504040204" pitchFamily="34" charset="0"/>
                <a:cs typeface="Verdana" panose="020B0604030504040204" pitchFamily="34" charset="0"/>
              </a:rPr>
              <a:t>Kinneret</a:t>
            </a:r>
            <a:r>
              <a:rPr lang="nl-NL"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nl-NL" b="1"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mj-lt"/>
              <a:buAutoNum type="arabicPeriod"/>
            </a:pPr>
            <a:r>
              <a:rPr lang="nl-NL" i="1" dirty="0">
                <a:solidFill>
                  <a:schemeClr val="bg1"/>
                </a:solidFill>
                <a:latin typeface="Verdana" panose="020B0604030504040204" pitchFamily="34" charset="0"/>
                <a:ea typeface="Verdana" panose="020B0604030504040204" pitchFamily="34" charset="0"/>
                <a:cs typeface="Verdana" panose="020B0604030504040204" pitchFamily="34" charset="0"/>
              </a:rPr>
              <a:t>zee van Tiberias </a:t>
            </a:r>
            <a:endPar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mj-lt"/>
              <a:buAutoNum type="arabicPeriod"/>
            </a:pPr>
            <a:endParaRPr lang="nl-NL"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mj-lt"/>
              <a:buAutoNum type="arabicPeriod"/>
            </a:pPr>
            <a:endPar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mj-lt"/>
              <a:buAutoNum type="arabicPeriod"/>
            </a:pPr>
            <a:endParaRPr lang="nl-NL"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7412" name="Picture 4" descr="Afbeeldingsresultaat voor kinneret har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 y="-7350"/>
            <a:ext cx="2449821" cy="2088000"/>
          </a:xfrm>
          <a:prstGeom prst="rect">
            <a:avLst/>
          </a:prstGeom>
          <a:noFill/>
          <a:extLst>
            <a:ext uri="{909E8E84-426E-40DD-AFC4-6F175D3DCCD1}">
              <a14:hiddenFill xmlns:a14="http://schemas.microsoft.com/office/drawing/2010/main">
                <a:solidFill>
                  <a:srgbClr val="FFFFFF"/>
                </a:solidFill>
              </a14:hiddenFill>
            </a:ext>
          </a:extLst>
        </p:spPr>
      </p:pic>
      <p:sp>
        <p:nvSpPr>
          <p:cNvPr id="7" name="Ovaal 6"/>
          <p:cNvSpPr/>
          <p:nvPr/>
        </p:nvSpPr>
        <p:spPr>
          <a:xfrm>
            <a:off x="7236296" y="404664"/>
            <a:ext cx="1656000" cy="1548000"/>
          </a:xfrm>
          <a:prstGeom prst="ellipse">
            <a:avLst/>
          </a:prstGeom>
          <a:solidFill>
            <a:srgbClr val="C00000"/>
          </a:solidFill>
          <a:scene3d>
            <a:camera prst="orthographicFront"/>
            <a:lightRig rig="threePt" dir="t"/>
          </a:scene3d>
          <a:sp3d>
            <a:bevelT prst="angle"/>
          </a:sp3d>
        </p:spPr>
        <p:txBody>
          <a:bodyPr wrap="square" lIns="0" tIns="0" rIns="0" bIns="0">
            <a:spAutoFit/>
          </a:bodyPr>
          <a:lstStyle/>
          <a:p>
            <a:pPr algn="ct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ACTIE!</a:t>
            </a:r>
          </a:p>
          <a:p>
            <a:pPr algn="ctr"/>
            <a:endParaRPr lang="nl-NL"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752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23528" y="980728"/>
            <a:ext cx="4114800" cy="4641379"/>
          </a:xfrm>
          <a:solidFill>
            <a:srgbClr val="C0B98E"/>
          </a:solidFill>
          <a:scene3d>
            <a:camera prst="orthographicFront"/>
            <a:lightRig rig="threePt" dir="t"/>
          </a:scene3d>
          <a:sp3d>
            <a:bevelT prst="angle"/>
          </a:sp3d>
        </p:spPr>
        <p:txBody>
          <a:bodyPr/>
          <a:lstStyle/>
          <a:p>
            <a:pPr marL="0" indent="0" algn="r">
              <a:buNone/>
            </a:pPr>
            <a:r>
              <a:rPr lang="he-IL" b="1" dirty="0" smtClean="0"/>
              <a:t>שִׁימוֹן</a:t>
            </a:r>
            <a:endParaRPr lang="nl-NL" b="1" dirty="0" smtClean="0"/>
          </a:p>
          <a:p>
            <a:pPr marL="0" indent="0">
              <a:buNone/>
            </a:pPr>
            <a:r>
              <a:rPr lang="nl-NL" sz="2400" b="1" dirty="0" err="1" smtClean="0"/>
              <a:t>Sjimon</a:t>
            </a:r>
            <a:endParaRPr lang="nl-NL" sz="2400" b="1" dirty="0" smtClean="0"/>
          </a:p>
          <a:p>
            <a:pPr marL="0" indent="0">
              <a:buNone/>
            </a:pPr>
            <a:r>
              <a:rPr lang="nl-NL" sz="2400" b="1" dirty="0" smtClean="0"/>
              <a:t>Van </a:t>
            </a:r>
            <a:r>
              <a:rPr lang="he-IL" sz="2400" dirty="0"/>
              <a:t>יְשִׁימוֹן</a:t>
            </a:r>
            <a:endParaRPr lang="nl-NL" sz="2400" dirty="0"/>
          </a:p>
          <a:p>
            <a:pPr marL="0" indent="0">
              <a:buNone/>
            </a:pPr>
            <a:r>
              <a:rPr lang="nl-NL" sz="2400" b="1" dirty="0" err="1"/>
              <a:t>Jesjémoon</a:t>
            </a:r>
            <a:r>
              <a:rPr lang="nl-NL" sz="2400" b="1" dirty="0"/>
              <a:t>: woestijn, </a:t>
            </a:r>
            <a:r>
              <a:rPr lang="nl-NL" sz="2400" b="1" dirty="0" smtClean="0"/>
              <a:t>wildernis</a:t>
            </a:r>
          </a:p>
          <a:p>
            <a:pPr marL="0" indent="0">
              <a:buNone/>
            </a:pPr>
            <a:r>
              <a:rPr lang="nl-NL" sz="2400" b="1" dirty="0" smtClean="0"/>
              <a:t>b.v. 1 Kron.4:20</a:t>
            </a:r>
          </a:p>
          <a:p>
            <a:pPr marL="0" indent="0" algn="r">
              <a:buNone/>
            </a:pPr>
            <a:r>
              <a:rPr lang="he-IL" sz="2400" dirty="0"/>
              <a:t>וּבְנֵי </a:t>
            </a:r>
            <a:r>
              <a:rPr lang="he-IL" sz="2400" b="1" dirty="0"/>
              <a:t>שִׁימוֹן</a:t>
            </a:r>
            <a:r>
              <a:rPr lang="he-IL" sz="2400" dirty="0"/>
              <a:t>--אַמְנוֹן וְרִנָּה, בֶּן-חָנָן ותולון (וְתִילוֹן); וּבְנֵי יִשְׁעִי, זוֹחֵת וּבֶן-זוֹחֵת. </a:t>
            </a:r>
            <a:endParaRPr lang="nl-NL" sz="2400" b="1" dirty="0"/>
          </a:p>
          <a:p>
            <a:pPr marL="0" indent="0">
              <a:buNone/>
            </a:pPr>
            <a:endParaRPr lang="nl-NL" sz="2400" b="1" dirty="0" smtClean="0"/>
          </a:p>
          <a:p>
            <a:pPr marL="0" indent="0" algn="r">
              <a:buNone/>
            </a:pPr>
            <a:endParaRPr lang="nl-NL" b="1" dirty="0"/>
          </a:p>
        </p:txBody>
      </p:sp>
      <p:sp>
        <p:nvSpPr>
          <p:cNvPr id="4" name="Tijdelijke aanduiding voor inhoud 2"/>
          <p:cNvSpPr txBox="1">
            <a:spLocks/>
          </p:cNvSpPr>
          <p:nvPr/>
        </p:nvSpPr>
        <p:spPr>
          <a:xfrm>
            <a:off x="4572000" y="980728"/>
            <a:ext cx="4114800" cy="4641379"/>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he-IL" b="1" dirty="0" smtClean="0"/>
              <a:t>שִׁמְעוֹן</a:t>
            </a:r>
            <a:endParaRPr lang="nl-NL" b="1" dirty="0" smtClean="0"/>
          </a:p>
          <a:p>
            <a:pPr marL="0" indent="0">
              <a:buNone/>
            </a:pPr>
            <a:r>
              <a:rPr lang="nl-NL" sz="2400" b="1" dirty="0" err="1" smtClean="0"/>
              <a:t>Sjimeon</a:t>
            </a:r>
            <a:endParaRPr lang="nl-NL" sz="2400" b="1" dirty="0" smtClean="0"/>
          </a:p>
          <a:p>
            <a:pPr marL="0" indent="0">
              <a:buNone/>
            </a:pPr>
            <a:r>
              <a:rPr lang="nl-NL" sz="2400" b="1" dirty="0" smtClean="0"/>
              <a:t>Van </a:t>
            </a:r>
            <a:r>
              <a:rPr lang="he-IL" sz="2400" dirty="0"/>
              <a:t>שָׁמַע</a:t>
            </a:r>
            <a:r>
              <a:rPr lang="nl-NL" sz="2400" b="1" dirty="0"/>
              <a:t>: horen, luisteren, </a:t>
            </a:r>
            <a:r>
              <a:rPr lang="nl-NL" sz="2400" b="1" dirty="0" smtClean="0"/>
              <a:t>gehoorzamen</a:t>
            </a:r>
          </a:p>
          <a:p>
            <a:pPr marL="0" indent="0">
              <a:buNone/>
            </a:pPr>
            <a:r>
              <a:rPr lang="nl-NL" sz="2400" b="1" dirty="0" smtClean="0"/>
              <a:t>b.v. Ezra 10:31</a:t>
            </a:r>
          </a:p>
          <a:p>
            <a:pPr marL="0" indent="0" algn="r">
              <a:buNone/>
            </a:pPr>
            <a:r>
              <a:rPr lang="he-IL" sz="2400" dirty="0"/>
              <a:t>וּבְנֵי, חָרִם--אֱלִיעֶזֶר יִשִּׁיָּה מַלְכִּיָּה, שְׁמַעְיָה </a:t>
            </a:r>
            <a:r>
              <a:rPr lang="he-IL" sz="2400" b="1" dirty="0"/>
              <a:t>שִׁמְעוֹן</a:t>
            </a:r>
            <a:r>
              <a:rPr lang="he-IL" sz="2400" dirty="0"/>
              <a:t>. </a:t>
            </a:r>
            <a:endParaRPr lang="nl-NL" sz="2400" b="1" dirty="0"/>
          </a:p>
          <a:p>
            <a:pPr marL="0" indent="0" algn="r">
              <a:buNone/>
            </a:pPr>
            <a:endParaRPr lang="nl-NL" b="1" dirty="0" smtClean="0"/>
          </a:p>
        </p:txBody>
      </p:sp>
      <p:sp>
        <p:nvSpPr>
          <p:cNvPr id="5" name="Tijdelijke aanduiding voor inhoud 2"/>
          <p:cNvSpPr txBox="1">
            <a:spLocks/>
          </p:cNvSpPr>
          <p:nvPr/>
        </p:nvSpPr>
        <p:spPr>
          <a:xfrm>
            <a:off x="323528" y="260648"/>
            <a:ext cx="8388000" cy="612000"/>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smtClean="0"/>
              <a:t>TOELICHTING: 2 vormen van de naam Simon</a:t>
            </a:r>
          </a:p>
          <a:p>
            <a:pPr marL="0" indent="0" algn="ctr">
              <a:buFont typeface="Arial" panose="020B0604020202020204" pitchFamily="34" charset="0"/>
              <a:buNone/>
            </a:pPr>
            <a:endParaRPr lang="nl-NL" sz="2400" b="1" dirty="0" smtClean="0"/>
          </a:p>
          <a:p>
            <a:pPr marL="0" indent="0" algn="ctr">
              <a:buFont typeface="Arial" panose="020B0604020202020204" pitchFamily="34" charset="0"/>
              <a:buNone/>
            </a:pPr>
            <a:endParaRPr lang="nl-NL" b="1" dirty="0"/>
          </a:p>
        </p:txBody>
      </p:sp>
      <p:sp>
        <p:nvSpPr>
          <p:cNvPr id="6" name="AutoShape 2" descr="imap://gjwijtsma%40gmail%2Ecom@imap.googlemail.com:993/fetch%3EUID%3E/INBOX%3E13717?part=1.2&amp;type=image/jpeg&amp;filename=FullSizeRender.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27696629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6513" y="-27384"/>
            <a:ext cx="9180511" cy="635583"/>
          </a:xfrm>
          <a:solidFill>
            <a:schemeClr val="accent5">
              <a:lumMod val="50000"/>
            </a:schemeClr>
          </a:solidFill>
        </p:spPr>
        <p:txBody>
          <a:bodyPr/>
          <a:lstStyle/>
          <a:p>
            <a:pPr marL="0" indent="0" algn="ctr">
              <a:buNone/>
            </a:pP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Simon [</a:t>
            </a:r>
            <a:r>
              <a:rPr lang="he-IL" b="1" dirty="0">
                <a:solidFill>
                  <a:schemeClr val="bg1"/>
                </a:solidFill>
                <a:latin typeface="Verdana" panose="020B0604030504040204" pitchFamily="34" charset="0"/>
                <a:ea typeface="Verdana" panose="020B0604030504040204" pitchFamily="34" charset="0"/>
              </a:rPr>
              <a:t>שִׁימוֹן</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wildeman</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434" name="Picture 2" descr="Afbeeldingsresultaat voor peter on the wat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 y="608199"/>
            <a:ext cx="9138955" cy="542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8863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fbeeldingsresultaat voor peter jumped into the water jesus">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49" b="10389"/>
          <a:stretch/>
        </p:blipFill>
        <p:spPr bwMode="auto">
          <a:xfrm>
            <a:off x="10124" y="548680"/>
            <a:ext cx="9144000" cy="548703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36513" y="-27384"/>
            <a:ext cx="9180511" cy="635583"/>
          </a:xfrm>
          <a:solidFill>
            <a:schemeClr val="accent5">
              <a:lumMod val="50000"/>
            </a:schemeClr>
          </a:solidFill>
        </p:spPr>
        <p:txBody>
          <a:bodyPr/>
          <a:lstStyle/>
          <a:p>
            <a:pPr marL="0" indent="0" algn="ctr">
              <a:buNone/>
            </a:pP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Simon [</a:t>
            </a:r>
            <a:r>
              <a:rPr lang="he-IL" b="1" dirty="0">
                <a:solidFill>
                  <a:schemeClr val="bg1"/>
                </a:solidFill>
                <a:latin typeface="Verdana" panose="020B0604030504040204" pitchFamily="34" charset="0"/>
                <a:ea typeface="Verdana" panose="020B0604030504040204" pitchFamily="34" charset="0"/>
              </a:rPr>
              <a:t>שִׁימוֹן</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wildeman</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59694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6513" y="-27384"/>
            <a:ext cx="9180511" cy="635583"/>
          </a:xfrm>
          <a:solidFill>
            <a:schemeClr val="accent5">
              <a:lumMod val="50000"/>
            </a:schemeClr>
          </a:solidFill>
        </p:spPr>
        <p:txBody>
          <a:bodyPr/>
          <a:lstStyle/>
          <a:p>
            <a:pPr marL="0" indent="0" algn="ctr">
              <a:buNone/>
            </a:pP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Simon [</a:t>
            </a:r>
            <a:r>
              <a:rPr lang="he-IL" b="1" dirty="0">
                <a:solidFill>
                  <a:schemeClr val="bg1"/>
                </a:solidFill>
                <a:latin typeface="Verdana" panose="020B0604030504040204" pitchFamily="34" charset="0"/>
                <a:ea typeface="Verdana" panose="020B0604030504040204" pitchFamily="34" charset="0"/>
              </a:rPr>
              <a:t>שִׁימוֹן</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wildeman</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0482" name="Picture 2" descr="Afbeeldingsresultaat voor malchus ear sword">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0" r="3446"/>
          <a:stretch/>
        </p:blipFill>
        <p:spPr bwMode="auto">
          <a:xfrm>
            <a:off x="10380" y="620688"/>
            <a:ext cx="9133620" cy="543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9199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fbeeldingsresultaat voor simon peter recognised fire">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39" r="2457" b="16947"/>
          <a:stretch/>
        </p:blipFill>
        <p:spPr bwMode="auto">
          <a:xfrm>
            <a:off x="-9910" y="620689"/>
            <a:ext cx="9144002" cy="540060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36513" y="-27384"/>
            <a:ext cx="9180511" cy="635583"/>
          </a:xfrm>
          <a:solidFill>
            <a:schemeClr val="accent5">
              <a:lumMod val="50000"/>
            </a:schemeClr>
          </a:solidFill>
        </p:spPr>
        <p:txBody>
          <a:bodyPr/>
          <a:lstStyle/>
          <a:p>
            <a:pPr marL="0" indent="0" algn="ctr">
              <a:buNone/>
            </a:pP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Simon [</a:t>
            </a:r>
            <a:r>
              <a:rPr lang="he-IL" b="1" dirty="0">
                <a:solidFill>
                  <a:schemeClr val="bg1"/>
                </a:solidFill>
                <a:latin typeface="Verdana" panose="020B0604030504040204" pitchFamily="34" charset="0"/>
                <a:ea typeface="Verdana" panose="020B0604030504040204" pitchFamily="34" charset="0"/>
              </a:rPr>
              <a:t>שִׁימוֹן</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wildeman</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Wolkvormige toelichting 1"/>
          <p:cNvSpPr/>
          <p:nvPr/>
        </p:nvSpPr>
        <p:spPr>
          <a:xfrm>
            <a:off x="0" y="305663"/>
            <a:ext cx="3707904" cy="1827193"/>
          </a:xfrm>
          <a:prstGeom prst="cloudCallout">
            <a:avLst>
              <a:gd name="adj1" fmla="val 16506"/>
              <a:gd name="adj2" fmla="val 78925"/>
            </a:avLst>
          </a:prstGeom>
          <a:solidFill>
            <a:schemeClr val="bg1">
              <a:lumMod val="85000"/>
            </a:schemeClr>
          </a:solidFill>
          <a:scene3d>
            <a:camera prst="orthographicFront"/>
            <a:lightRig rig="threePt" dir="t"/>
          </a:scene3d>
          <a:sp3d>
            <a:bevelT/>
          </a:sp3d>
        </p:spPr>
        <p:txBody>
          <a:bodyPr wrap="square">
            <a:spAutoFit/>
          </a:bodyPr>
          <a:lstStyle/>
          <a:p>
            <a:r>
              <a:rPr lang="nl-NL" b="1" dirty="0" smtClean="0">
                <a:latin typeface="Segoe Script" panose="030B0504020000000003" pitchFamily="66" charset="0"/>
              </a:rPr>
              <a:t>‘Al </a:t>
            </a:r>
            <a:r>
              <a:rPr lang="nl-NL" b="1" dirty="0">
                <a:latin typeface="Segoe Script" panose="030B0504020000000003" pitchFamily="66" charset="0"/>
              </a:rPr>
              <a:t>zou </a:t>
            </a:r>
            <a:r>
              <a:rPr lang="nl-NL" b="1" i="1" dirty="0">
                <a:latin typeface="Segoe Script" panose="030B0504020000000003" pitchFamily="66" charset="0"/>
              </a:rPr>
              <a:t>ik</a:t>
            </a:r>
            <a:r>
              <a:rPr lang="nl-NL" b="1" dirty="0">
                <a:latin typeface="Segoe Script" panose="030B0504020000000003" pitchFamily="66" charset="0"/>
              </a:rPr>
              <a:t> met </a:t>
            </a:r>
            <a:r>
              <a:rPr lang="nl-NL" b="1" i="1" dirty="0">
                <a:latin typeface="Segoe Script" panose="030B0504020000000003" pitchFamily="66" charset="0"/>
              </a:rPr>
              <a:t>u</a:t>
            </a:r>
            <a:r>
              <a:rPr lang="nl-NL" b="1" dirty="0">
                <a:latin typeface="Segoe Script" panose="030B0504020000000003" pitchFamily="66" charset="0"/>
              </a:rPr>
              <a:t> moeten sterven, </a:t>
            </a:r>
            <a:r>
              <a:rPr lang="nl-NL" b="1" i="1" dirty="0">
                <a:latin typeface="Segoe Script" panose="030B0504020000000003" pitchFamily="66" charset="0"/>
              </a:rPr>
              <a:t>ik zal u nooit</a:t>
            </a:r>
            <a:r>
              <a:rPr lang="nl-NL" b="1" dirty="0">
                <a:latin typeface="Segoe Script" panose="030B0504020000000003" pitchFamily="66" charset="0"/>
              </a:rPr>
              <a:t> verloochenen.’ </a:t>
            </a:r>
          </a:p>
        </p:txBody>
      </p:sp>
    </p:spTree>
    <p:extLst>
      <p:ext uri="{BB962C8B-B14F-4D97-AF65-F5344CB8AC3E}">
        <p14:creationId xmlns:p14="http://schemas.microsoft.com/office/powerpoint/2010/main" val="40022321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6513" y="-27384"/>
            <a:ext cx="9180511" cy="635583"/>
          </a:xfrm>
          <a:solidFill>
            <a:schemeClr val="accent5">
              <a:lumMod val="50000"/>
            </a:schemeClr>
          </a:solidFill>
        </p:spPr>
        <p:txBody>
          <a:bodyPr/>
          <a:lstStyle/>
          <a:p>
            <a:pPr marL="0" indent="0" algn="ctr">
              <a:buNone/>
            </a:pP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Simon [</a:t>
            </a:r>
            <a:r>
              <a:rPr lang="he-IL" b="1" dirty="0">
                <a:solidFill>
                  <a:schemeClr val="bg1"/>
                </a:solidFill>
                <a:latin typeface="Verdana" panose="020B0604030504040204" pitchFamily="34" charset="0"/>
                <a:ea typeface="Verdana" panose="020B0604030504040204" pitchFamily="34" charset="0"/>
              </a:rPr>
              <a:t>שִׁימוֹן</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wildeman</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57200" y="2570128"/>
            <a:ext cx="9036000" cy="1938992"/>
          </a:xfrm>
          <a:prstGeom prst="rect">
            <a:avLst/>
          </a:prstGeom>
          <a:solidFill>
            <a:srgbClr val="C0B98E"/>
          </a:solidFill>
          <a:scene3d>
            <a:camera prst="orthographicFront"/>
            <a:lightRig rig="threePt" dir="t"/>
          </a:scene3d>
          <a:sp3d>
            <a:bevelT prst="angle"/>
          </a:sp3d>
        </p:spPr>
        <p:txBody>
          <a:bodyPr wrap="square">
            <a:spAutoFit/>
          </a:bodyPr>
          <a:lstStyle/>
          <a:p>
            <a:r>
              <a:rPr lang="nl-NL" sz="2000" i="1" dirty="0">
                <a:latin typeface="Verdana" panose="020B0604030504040204" pitchFamily="34" charset="0"/>
                <a:ea typeface="Verdana" panose="020B0604030504040204" pitchFamily="34" charset="0"/>
                <a:cs typeface="Verdana" panose="020B0604030504040204" pitchFamily="34" charset="0"/>
              </a:rPr>
              <a:t>1 Petrus 1: </a:t>
            </a:r>
            <a:r>
              <a:rPr lang="nl-NL" sz="2000" i="1" baseline="30000" dirty="0" smtClean="0">
                <a:latin typeface="Verdana" panose="020B0604030504040204" pitchFamily="34" charset="0"/>
                <a:ea typeface="Verdana" panose="020B0604030504040204" pitchFamily="34" charset="0"/>
                <a:cs typeface="Verdana" panose="020B0604030504040204" pitchFamily="34" charset="0"/>
              </a:rPr>
              <a:t>13</a:t>
            </a:r>
            <a:r>
              <a:rPr lang="nl-NL" sz="2000" i="1" dirty="0">
                <a:latin typeface="Verdana" panose="020B0604030504040204" pitchFamily="34" charset="0"/>
                <a:ea typeface="Verdana" panose="020B0604030504040204" pitchFamily="34" charset="0"/>
                <a:cs typeface="Verdana" panose="020B0604030504040204" pitchFamily="34" charset="0"/>
              </a:rPr>
              <a:t> Omgordt dus de lendenen van uw verstand, weest nuchter, en vestigt uw hoop volkomen op de genade, die u gebracht wordt door de openbaring van Jezus Christus. </a:t>
            </a:r>
            <a:r>
              <a:rPr lang="nl-NL" sz="2000" i="1" baseline="30000" dirty="0">
                <a:latin typeface="Verdana" panose="020B0604030504040204" pitchFamily="34" charset="0"/>
                <a:ea typeface="Verdana" panose="020B0604030504040204" pitchFamily="34" charset="0"/>
                <a:cs typeface="Verdana" panose="020B0604030504040204" pitchFamily="34" charset="0"/>
              </a:rPr>
              <a:t>14</a:t>
            </a:r>
            <a:r>
              <a:rPr lang="nl-NL" sz="2000" i="1" dirty="0">
                <a:latin typeface="Verdana" panose="020B0604030504040204" pitchFamily="34" charset="0"/>
                <a:ea typeface="Verdana" panose="020B0604030504040204" pitchFamily="34" charset="0"/>
                <a:cs typeface="Verdana" panose="020B0604030504040204" pitchFamily="34" charset="0"/>
              </a:rPr>
              <a:t> Voegt u, als gehoorzame kinderen, niet naar de begeerten uit de tijd uwer onwetendheid, </a:t>
            </a:r>
            <a:r>
              <a:rPr lang="nl-NL" sz="2000" i="1" baseline="30000" dirty="0">
                <a:latin typeface="Verdana" panose="020B0604030504040204" pitchFamily="34" charset="0"/>
                <a:ea typeface="Verdana" panose="020B0604030504040204" pitchFamily="34" charset="0"/>
                <a:cs typeface="Verdana" panose="020B0604030504040204" pitchFamily="34" charset="0"/>
              </a:rPr>
              <a:t>15</a:t>
            </a:r>
            <a:r>
              <a:rPr lang="nl-NL" sz="2000" i="1" dirty="0">
                <a:latin typeface="Verdana" panose="020B0604030504040204" pitchFamily="34" charset="0"/>
                <a:ea typeface="Verdana" panose="020B0604030504040204" pitchFamily="34" charset="0"/>
                <a:cs typeface="Verdana" panose="020B0604030504040204" pitchFamily="34" charset="0"/>
              </a:rPr>
              <a:t> maar gelijk Hij, die u geroepen heeft, heilig is, wordt (zo) ook gijzelf heilig in al uw wandel</a:t>
            </a:r>
            <a:r>
              <a:rPr lang="nl-NL" sz="2000" i="1" dirty="0" smtClean="0">
                <a:latin typeface="Verdana" panose="020B0604030504040204" pitchFamily="34" charset="0"/>
                <a:ea typeface="Verdana" panose="020B0604030504040204" pitchFamily="34" charset="0"/>
                <a:cs typeface="Verdana" panose="020B0604030504040204" pitchFamily="34" charset="0"/>
              </a:rPr>
              <a:t>; </a:t>
            </a:r>
            <a:endParaRPr lang="nl-NL" sz="2000" i="1" dirty="0">
              <a:latin typeface="Verdana" panose="020B0604030504040204" pitchFamily="34" charset="0"/>
              <a:ea typeface="Verdana" panose="020B0604030504040204" pitchFamily="34" charset="0"/>
              <a:cs typeface="Verdana" panose="020B0604030504040204" pitchFamily="34" charset="0"/>
            </a:endParaRPr>
          </a:p>
        </p:txBody>
      </p:sp>
      <p:sp>
        <p:nvSpPr>
          <p:cNvPr id="6" name="Tijdelijke aanduiding voor inhoud 2"/>
          <p:cNvSpPr txBox="1">
            <a:spLocks/>
          </p:cNvSpPr>
          <p:nvPr/>
        </p:nvSpPr>
        <p:spPr>
          <a:xfrm>
            <a:off x="-36512" y="1862537"/>
            <a:ext cx="9180511" cy="635583"/>
          </a:xfrm>
          <a:prstGeom prst="rect">
            <a:avLst/>
          </a:prstGeom>
          <a:solidFill>
            <a:schemeClr val="accent5">
              <a:lumMod val="50000"/>
            </a:schemeClr>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Petrus [</a:t>
            </a:r>
            <a:r>
              <a:rPr lang="el-GR" b="1" dirty="0">
                <a:solidFill>
                  <a:schemeClr val="bg1"/>
                </a:solidFill>
              </a:rPr>
              <a:t>Πέτρος</a:t>
            </a:r>
            <a:r>
              <a:rPr lang="el-GR" dirty="0"/>
              <a:t> </a:t>
            </a:r>
            <a:r>
              <a:rPr lang="nl-NL"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 rots</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PIJL-OMLAAG 3"/>
          <p:cNvSpPr/>
          <p:nvPr/>
        </p:nvSpPr>
        <p:spPr>
          <a:xfrm>
            <a:off x="3779912" y="764704"/>
            <a:ext cx="1944216" cy="936104"/>
          </a:xfrm>
          <a:prstGeom prst="downArrow">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3193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43" y="-27384"/>
            <a:ext cx="9144000" cy="6156000"/>
          </a:xfrm>
          <a:solidFill>
            <a:srgbClr val="221700"/>
          </a:solidFill>
        </p:spPr>
        <p:txBody>
          <a:bodyPr>
            <a:noAutofit/>
          </a:bodyPr>
          <a:lstStyle/>
          <a:p>
            <a:pPr algn="l"/>
            <a:r>
              <a:rPr lang="nl-NL" sz="2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NBG-vertaling 1951 - Het evangelie naar Marcus</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Begin van het Evangelie van Jezus Christus.</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Gelijk geschreven staat bij de profeet Jesaja:</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Zie, Ik zend mijn bode voor uw aangezicht uit, die uw weg bereiden zal;</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stem van een, die roept in de woestijn: Bereidt de weg des Heren, maakt recht zijn paden,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geschiedde het, dat Johannes doopte in de woestijn en de doop der bekering tot vergeving van zonden predikte.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gehele Joodse land liep tot hem uit en alle inwoners van Jeruzalem, en zij lieten zich door hem dopen in de rivier de Jordaan onder belijdenis van hun zonden.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was gekleed met kameelhaar en met een lederen gordel om zijn lendenen, en hij at sprinkhanen en wilde honing.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predikte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Na mij komt, die sterker is dan ik, wiens schoenriem ik niet waardig ben,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nederbukkende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los te maken.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Ik heb u gedoopt met water, maar Hij zal u dopen met de heilige Geest.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geschiedde in die dagen, dat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Galilea verliet en Zich door Johannes in de Jordaan liet dopen.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toen Hij uit het water opsteeg, zag Hij de hemelen scheuren en de Geest als een duif op Zich nederdalen.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stem [kwam] uit de hemelen: Gij zijt mijn Zoon, de geliefde; in U heb Ik mijn welbehagen. </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dreef de Geest Hem uit naar de woestijn.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werd in de woestijn veertig dagen verzocht door de satan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l-GR" sz="800" dirty="0" smtClean="0">
                <a:solidFill>
                  <a:schemeClr val="bg1"/>
                </a:solidFill>
              </a:rPr>
              <a:t>Σατανᾶ</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en Hij was bij de wilde dieren, en de engelen dienden Hem.</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nadat Johannes was overgeleverd, ging Jezus naar Galilea om het evangelie Gods te prediken,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l-GR" sz="800" dirty="0">
                <a:solidFill>
                  <a:schemeClr val="bg1"/>
                </a:solidFill>
              </a:rPr>
              <a:t>ὅτι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hoti</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hierna volgt een citaat] De tijd is vervuld en het Koninkrijk Gods is nabijgekomen. Bekeert u en gelooft het evangelie.</a:t>
            </a:r>
          </a:p>
          <a:p>
            <a:pPr algn="l"/>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16</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toen Hij langs de zee van Galilea ging, zag Hij Simon [</a:t>
            </a:r>
            <a:r>
              <a:rPr lang="he-IL" sz="1800" b="1" dirty="0">
                <a:solidFill>
                  <a:schemeClr val="bg1"/>
                </a:solidFill>
              </a:rPr>
              <a:t>שִׁימוֹ</a:t>
            </a:r>
            <a:r>
              <a:rPr lang="he-IL" sz="1800" dirty="0">
                <a:solidFill>
                  <a:schemeClr val="bg1"/>
                </a:solidFill>
              </a:rPr>
              <a:t>ן</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sjimon</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-wildernis] en Andreas, de broeder van Simon, in de zee staan en het net uitwerpen, want zij waren vissers.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a:t>
            </a:r>
            <a:r>
              <a:rPr lang="nl-NL" sz="1800" b="1" i="1" dirty="0"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Komt achter Mij [</a:t>
            </a:r>
            <a:r>
              <a:rPr lang="nl-NL" sz="1800" b="1" i="1" dirty="0" err="1"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lech</a:t>
            </a:r>
            <a:r>
              <a:rPr lang="nl-NL" sz="1800" b="1" i="1" dirty="0"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 </a:t>
            </a:r>
            <a:r>
              <a:rPr lang="nl-NL" sz="1800" b="1" i="1" dirty="0" err="1"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acharai</a:t>
            </a:r>
            <a:r>
              <a:rPr lang="nl-NL" sz="1800" b="1" i="1" dirty="0"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-loop achter me] </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en Ik zal maken, dat gij vissers van mensen wordt.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18</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lieten terstond [</a:t>
            </a:r>
            <a:r>
              <a:rPr lang="el-GR" sz="1800" b="1" dirty="0">
                <a:solidFill>
                  <a:schemeClr val="bg1"/>
                </a:solidFill>
              </a:rPr>
              <a:t>καὶ εὐθὺς</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kai</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euthos</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hun netten liggen en volgden Hem.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19</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weinig verder gegaan zijnde, zag Hij Jakobus, de zoon van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zijn broeder, terwijl dezen bezig waren in het schip hun netten in orde te brengen.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20</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riep Hij hen. En zij lieten hun vader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het schip achter met de dagloners en gingen heen, Hem achterna.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kwamen te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Kafarnaüm</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op de sabbat ging Hij naar de synagoge en leerde.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stonden versteld over zijn leer, want Hij leerde hen als gezaghebbende, en niet als de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schriftgeleerden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was er in hun synagoge een mens met een onreine geest en hij schreeuwde luid,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zeggende: Wat hebt Gij met ons te maken, Jezus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Zijt Gij gekomen om ons te verdelgen? Ik weet wel, wie Gij zijt: de heilige Gods.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bestrafte hem [zeggende]: Zwijg stil en ga uit van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onreine geest deed hem stuiptrekken en ging onder groot geschreeuw van hem uit.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allen werden zeer verbaasd, zodat zij elkander vroegen, zeggende: Wat is dit? Een nieuwe leer met gezag! Ook de onreine geesten geeft Hij bevelen en zij gehoorzamen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gerucht van Hem drong terstond overal door in de gehele omgeving van Galilea.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uit de synagoge, gingen zij in het huis van Simon en Andreas met Jakobus en Johannes.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schoonmoeder van Simon lag met koorts te bed en terstond spraken zij met Hem over haar.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kwam naderbij, vatte haar hand en richtte haar op. En de koorts verliet haar en zij diende hen.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Toen het nu avond werd en de zon onderging, brachten zij tot Hem allen, die ernstig ongesteld waren, en de bezetenen.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gehele stad was te hoop gelopen bij de deur.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genas velen, die ernstig ongesteld waren door allerlei ziekten, en vele boze geesten dreef Hij uit en Hij liet de geesten niet toe te spreken, omdat zij Hem kenden.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en Hij ging heen naar een eenzame plaats en bad aldaar.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Simon en die met hem waren, gingen Hem achterna,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vonden Hem en zeiden tot Hem: Allen zoeken U.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Laten wij elders heengaan, naar de naburige plaatsen, opdat Ik ook daar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want daartoe ben Ik uitgegaan.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ging prediken in hun synagogen in geheel Galilea, en de boze geesten dreef Hij uit.</a:t>
            </a:r>
          </a:p>
          <a:p>
            <a:pPr algn="l"/>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De genezing van een melaatse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melaatse kwam tot Hem, die voor Hem op de knieën viel, en smekende tot Hem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Indien Gij wilt, kunt Gij mij reinigen.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barmhartigheid bewogen, strekte Hij zijn hand uit, raakte hem aan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Ik wil het, word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verliet hem de melaatsheid en hij werd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Zie toe, dat gij niemand iets zegt, maar ga heen, toon u aan de priester en offer voor uw reiniging hetgeen Mozes heeft voorgeschreven, hun tot een getuigenis.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toen hij was weggegaan, begon hij het telkens weder te verkondigen, en het gebeurde ruchtbaar te maken, zodat Hij niet meer openlijk de stad kon binnenkomen, maar Zich buiten in eenzame plaatsen ophield. En zij kwamen tot Hem van alle kanten.</a:t>
            </a:r>
          </a:p>
          <a:p>
            <a:pPr algn="l"/>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AutoShape 2" descr="Afbeeldingsresultaat voor john baptising ancient callixtus">
            <a:hlinkClick r:id="rId2"/>
          </p:cNvPr>
          <p:cNvSpPr>
            <a:spLocks noChangeAspect="1" noChangeArrowheads="1"/>
          </p:cNvSpPr>
          <p:nvPr/>
        </p:nvSpPr>
        <p:spPr bwMode="auto">
          <a:xfrm>
            <a:off x="46038" y="-1371600"/>
            <a:ext cx="467677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 name="AutoShape 2" descr="Afbeeldingsresultaat voor john baptist imprisoned"/>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6" name="Rechthoek 5"/>
          <p:cNvSpPr/>
          <p:nvPr/>
        </p:nvSpPr>
        <p:spPr>
          <a:xfrm>
            <a:off x="46038" y="1292206"/>
            <a:ext cx="9097962" cy="828000"/>
          </a:xfrm>
          <a:prstGeom prst="rect">
            <a:avLst/>
          </a:prstGeom>
          <a:solidFill>
            <a:srgbClr val="C0B98E"/>
          </a:solidFill>
          <a:scene3d>
            <a:camera prst="orthographicFront"/>
            <a:lightRig rig="threePt" dir="t"/>
          </a:scene3d>
          <a:sp3d>
            <a:bevelT prst="angle"/>
          </a:sp3d>
        </p:spPr>
        <p:txBody>
          <a:bodyPr wrap="square">
            <a:spAutoFit/>
          </a:bodyPr>
          <a:lstStyle/>
          <a:p>
            <a:r>
              <a:rPr lang="nl-NL" sz="2000" b="1" dirty="0">
                <a:latin typeface="Verdana" panose="020B0604030504040204" pitchFamily="34" charset="0"/>
                <a:ea typeface="Verdana" panose="020B0604030504040204" pitchFamily="34" charset="0"/>
                <a:cs typeface="Verdana" panose="020B0604030504040204" pitchFamily="34" charset="0"/>
              </a:rPr>
              <a:t>Jeremia 16: </a:t>
            </a:r>
            <a:r>
              <a:rPr lang="nl-NL" sz="2000" b="1" baseline="30000" dirty="0" smtClean="0">
                <a:latin typeface="Verdana" panose="020B0604030504040204" pitchFamily="34" charset="0"/>
                <a:ea typeface="Verdana" panose="020B0604030504040204" pitchFamily="34" charset="0"/>
                <a:cs typeface="Verdana" panose="020B0604030504040204" pitchFamily="34" charset="0"/>
              </a:rPr>
              <a:t>16</a:t>
            </a:r>
            <a:r>
              <a:rPr lang="nl-NL" sz="2000" b="1" dirty="0">
                <a:latin typeface="Verdana" panose="020B0604030504040204" pitchFamily="34" charset="0"/>
                <a:ea typeface="Verdana" panose="020B0604030504040204" pitchFamily="34" charset="0"/>
                <a:cs typeface="Verdana" panose="020B0604030504040204" pitchFamily="34" charset="0"/>
              </a:rPr>
              <a:t> Zie, Ik ontbied vele vissers, luidt het woord des Heren, die hen zullen </a:t>
            </a:r>
            <a:r>
              <a:rPr lang="nl-NL" sz="2000" b="1" dirty="0" smtClean="0">
                <a:latin typeface="Verdana" panose="020B0604030504040204" pitchFamily="34" charset="0"/>
                <a:ea typeface="Verdana" panose="020B0604030504040204" pitchFamily="34" charset="0"/>
                <a:cs typeface="Verdana" panose="020B0604030504040204" pitchFamily="34" charset="0"/>
              </a:rPr>
              <a:t>opvissen</a:t>
            </a:r>
            <a:r>
              <a:rPr lang="nl-NL" sz="2000" b="1" dirty="0">
                <a:latin typeface="Verdana" panose="020B0604030504040204" pitchFamily="34" charset="0"/>
                <a:ea typeface="Verdana" panose="020B0604030504040204" pitchFamily="34" charset="0"/>
                <a:cs typeface="Verdana" panose="020B0604030504040204" pitchFamily="34" charset="0"/>
              </a:rPr>
              <a:t>.</a:t>
            </a:r>
          </a:p>
        </p:txBody>
      </p:sp>
      <p:sp>
        <p:nvSpPr>
          <p:cNvPr id="7" name="Ovaal 6"/>
          <p:cNvSpPr/>
          <p:nvPr/>
        </p:nvSpPr>
        <p:spPr>
          <a:xfrm>
            <a:off x="7308304" y="5085184"/>
            <a:ext cx="1656000" cy="1548000"/>
          </a:xfrm>
          <a:prstGeom prst="ellipse">
            <a:avLst/>
          </a:prstGeom>
          <a:solidFill>
            <a:srgbClr val="C00000"/>
          </a:solidFill>
          <a:scene3d>
            <a:camera prst="orthographicFront"/>
            <a:lightRig rig="threePt" dir="t"/>
          </a:scene3d>
          <a:sp3d>
            <a:bevelT prst="angle"/>
          </a:sp3d>
        </p:spPr>
        <p:txBody>
          <a:bodyPr wrap="square" lIns="0" tIns="0" rIns="0" bIns="0">
            <a:spAutoFit/>
          </a:bodyPr>
          <a:lstStyle/>
          <a:p>
            <a:pPr algn="ct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ACTIE!</a:t>
            </a:r>
          </a:p>
          <a:p>
            <a:pPr algn="ctr"/>
            <a:endParaRPr lang="nl-NL"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3413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475656" y="188640"/>
            <a:ext cx="5904656" cy="707886"/>
          </a:xfrm>
          <a:prstGeom prst="rect">
            <a:avLst/>
          </a:prstGeom>
          <a:solidFill>
            <a:srgbClr val="887E4E"/>
          </a:solidFill>
        </p:spPr>
        <p:txBody>
          <a:bodyPr wrap="square" rtlCol="0">
            <a:spAutoFit/>
          </a:bodyPr>
          <a:lstStyle/>
          <a:p>
            <a:pPr algn="ctr"/>
            <a:r>
              <a:rPr lang="nl-NL" sz="4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Marcus</a:t>
            </a:r>
            <a:endPar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kstvak 2"/>
          <p:cNvSpPr txBox="1"/>
          <p:nvPr/>
        </p:nvSpPr>
        <p:spPr>
          <a:xfrm>
            <a:off x="611560" y="2040518"/>
            <a:ext cx="3672408" cy="3908762"/>
          </a:xfrm>
          <a:prstGeom prst="rect">
            <a:avLst/>
          </a:prstGeom>
          <a:solidFill>
            <a:srgbClr val="887E4E"/>
          </a:solidFill>
        </p:spPr>
        <p:txBody>
          <a:bodyPr wrap="square" rtlCol="0">
            <a:spAutoFit/>
          </a:bodyPr>
          <a:lstStyle/>
          <a:p>
            <a:pPr algn="ctr"/>
            <a:r>
              <a:rPr lang="nl-NL" sz="2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Jochanan</a:t>
            </a:r>
            <a:endPar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he-IL" sz="4000" b="1" dirty="0">
                <a:solidFill>
                  <a:schemeClr val="bg1"/>
                </a:solidFill>
              </a:rPr>
              <a:t>יוֹחָנָן </a:t>
            </a:r>
            <a:endParaRPr lang="nl-NL" sz="4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Hebreeuwse naam</a:t>
            </a:r>
          </a:p>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Afgeleid van: </a:t>
            </a:r>
          </a:p>
          <a:p>
            <a:pPr algn="ctr"/>
            <a:r>
              <a:rPr lang="nl-NL" sz="2400" b="1" dirty="0" err="1">
                <a:solidFill>
                  <a:schemeClr val="bg1"/>
                </a:solidFill>
                <a:latin typeface="Verdana" panose="020B0604030504040204" pitchFamily="34" charset="0"/>
                <a:ea typeface="Verdana" panose="020B0604030504040204" pitchFamily="34" charset="0"/>
                <a:cs typeface="Verdana" panose="020B0604030504040204" pitchFamily="34" charset="0"/>
              </a:rPr>
              <a:t>J</a:t>
            </a:r>
            <a:r>
              <a:rPr lang="nl-NL" sz="2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ehochanan</a:t>
            </a: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he-IL" sz="4000" b="1" dirty="0" smtClean="0">
                <a:solidFill>
                  <a:schemeClr val="bg1"/>
                </a:solidFill>
              </a:rPr>
              <a:t>יְהוֹחָנָן</a:t>
            </a:r>
            <a:endParaRPr lang="nl-NL" sz="4000" b="1" dirty="0" smtClean="0">
              <a:solidFill>
                <a:schemeClr val="bg1"/>
              </a:solidFill>
            </a:endParaRPr>
          </a:p>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Ja &amp; </a:t>
            </a:r>
            <a:r>
              <a:rPr lang="nl-NL" sz="2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chanan</a:t>
            </a:r>
            <a:endPar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JHWH is genadig</a:t>
            </a:r>
          </a:p>
          <a:p>
            <a:pPr algn="ctr"/>
            <a:endPar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kstvak 3"/>
          <p:cNvSpPr txBox="1"/>
          <p:nvPr/>
        </p:nvSpPr>
        <p:spPr>
          <a:xfrm>
            <a:off x="4458181" y="2040518"/>
            <a:ext cx="3672408" cy="3888000"/>
          </a:xfrm>
          <a:prstGeom prst="rect">
            <a:avLst/>
          </a:prstGeom>
          <a:solidFill>
            <a:srgbClr val="887E4E"/>
          </a:solidFill>
        </p:spPr>
        <p:txBody>
          <a:bodyPr wrap="square" rtlCol="0">
            <a:spAutoFit/>
          </a:bodyPr>
          <a:lstStyle/>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Marcus</a:t>
            </a:r>
          </a:p>
          <a:p>
            <a:pPr algn="ctr"/>
            <a:r>
              <a:rPr lang="el-GR" sz="4000" b="1" dirty="0">
                <a:solidFill>
                  <a:schemeClr val="bg1"/>
                </a:solidFill>
                <a:latin typeface="Verdana" panose="020B0604030504040204" pitchFamily="34" charset="0"/>
                <a:ea typeface="Verdana" panose="020B0604030504040204" pitchFamily="34" charset="0"/>
                <a:cs typeface="Verdana" panose="020B0604030504040204" pitchFamily="34" charset="0"/>
              </a:rPr>
              <a:t>Μάρκου</a:t>
            </a:r>
            <a:endParaRPr lang="nl-NL" sz="4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Griekse naam</a:t>
            </a:r>
          </a:p>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Heeft te maken met de god Mars en betekend: strijdlustig,</a:t>
            </a:r>
          </a:p>
          <a:p>
            <a:pPr algn="ctr"/>
            <a:r>
              <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militant</a:t>
            </a:r>
            <a:endPar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4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1475656" y="980728"/>
            <a:ext cx="5904656" cy="707886"/>
          </a:xfrm>
          <a:prstGeom prst="rect">
            <a:avLst/>
          </a:prstGeom>
          <a:solidFill>
            <a:srgbClr val="887E4E"/>
          </a:solidFill>
        </p:spPr>
        <p:txBody>
          <a:bodyPr wrap="square">
            <a:spAutoFit/>
          </a:bodyPr>
          <a:lstStyle/>
          <a:p>
            <a:pPr algn="ctr"/>
            <a:r>
              <a:rPr lang="el-GR" sz="2000" b="1" dirty="0">
                <a:solidFill>
                  <a:schemeClr val="bg1"/>
                </a:solidFill>
                <a:latin typeface="Verdana" panose="020B0604030504040204" pitchFamily="34" charset="0"/>
                <a:ea typeface="Verdana" panose="020B0604030504040204" pitchFamily="34" charset="0"/>
                <a:cs typeface="Verdana" panose="020B0604030504040204" pitchFamily="34" charset="0"/>
              </a:rPr>
              <a:t>Ἰωάννου τοῦ ἐπικαλουμένου </a:t>
            </a:r>
            <a:r>
              <a:rPr lang="el-GR"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Μάρκου</a:t>
            </a: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Johannes bijgenaamd Marcus</a:t>
            </a:r>
            <a:endParaRPr lang="nl-NL"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40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43" y="-27384"/>
            <a:ext cx="9144000" cy="6156000"/>
          </a:xfrm>
          <a:solidFill>
            <a:srgbClr val="221700"/>
          </a:solidFill>
        </p:spPr>
        <p:txBody>
          <a:bodyPr>
            <a:noAutofit/>
          </a:bodyPr>
          <a:lstStyle/>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nadat Johannes was overgeleverd, ging Jezus naar Galilea om het evangelie Gods te prediken,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l-GR" sz="800" dirty="0">
                <a:solidFill>
                  <a:schemeClr val="bg1"/>
                </a:solidFill>
              </a:rPr>
              <a:t>ὅτι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hoti</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hierna volgt een citaat] De tijd is vervuld en het Koninkrijk Gods is nabijgekomen. Bekeert u en gelooft het evangelie.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toen Hij langs de zee van Galilea ging, zag Hij Simon [</a:t>
            </a:r>
            <a:r>
              <a:rPr lang="he-IL" sz="800" dirty="0">
                <a:solidFill>
                  <a:schemeClr val="bg1"/>
                </a:solidFill>
              </a:rPr>
              <a:t>שִׁימוֹן</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sjimon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-wildernis] en Andreas, de broeder van Simon, in de zee staan en het net uitwerpen, want zij waren vissers.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Komt achter Mij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lech</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acharai</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-loop achter me] en Ik zal maken, dat gij vissers van mensen wordt.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lieten terstond hun netten liggen en volgden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weinig verder gegaan zijnde, zag Hij Jakobus, de zoon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zijn broeder, terwijl dezen bezig waren in het schip hun netten in orde te brengen.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riep Hij hen. En zij lieten hun vader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het schip achter met de dagloners en gingen heen, Hem achterna.</a:t>
            </a:r>
          </a:p>
          <a:p>
            <a:pPr algn="l"/>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21</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kwamen te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Kafarnaüm</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op de sabbat ging Hij naar de synagoge en leerde.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22</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stonden versteld over zijn leer, want Hij leerde hen als gezaghebbende, en niet als de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schriftgeleerden</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was er in hun synagoge een mens met een onreine geest en hij schreeuwde luid,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zeggende: Wat hebt Gij met ons te maken, Jezus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Zijt Gij gekomen om ons te verdelgen? Ik weet wel, wie Gij zijt: de heilige Gods.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bestrafte hem [zeggende]: Zwijg stil en ga uit van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onreine geest deed hem stuiptrekken en ging onder groot geschreeuw van hem uit.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allen werden zeer verbaasd, zodat zij elkander vroegen, zeggende: Wat is dit? Een nieuwe leer met gezag! Ook de onreine geesten geeft Hij bevelen en zij gehoorzamen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gerucht van Hem drong terstond overal door in de gehele omgeving van Galilea.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uit de synagoge, gingen zij in het huis van Simon en Andreas met Jakobus en Johannes.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schoonmoeder van Simon lag met koorts te bed en terstond spraken zij met Hem over haar.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kwam naderbij, vatte haar hand en richtte haar op. En de koorts verliet haar en zij diende hen.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Toen het nu avond werd en de zon onderging, brachten zij tot Hem allen, die ernstig ongesteld waren, en de bezetenen.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gehele stad was te hoop gelopen bij de deur.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genas velen, die ernstig ongesteld waren door allerlei ziekten, en vele boze geesten dreef Hij uit en Hij liet de geesten niet toe te spreken, omdat zij Hem kenden.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en Hij ging heen naar een eenzame plaats en bad aldaar.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Simon en die met hem waren, gingen Hem achterna,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vonden Hem en zeiden tot Hem: Allen zoeken U.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Laten wij elders heengaan, naar de naburige plaatsen, opdat Ik ook daar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want daartoe ben Ik uitgegaan.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ging prediken in hun synagogen in geheel Galilea, en de boze geesten dreef Hij uit.</a:t>
            </a:r>
          </a:p>
          <a:p>
            <a:pPr algn="l"/>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De genezing van een melaatse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melaatse kwam tot Hem, die voor Hem op de knieën viel, en smekende tot Hem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Indien Gij wilt, kunt Gij mij reinigen.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barmhartigheid bewogen, strekte Hij zijn hand uit, raakte hem aan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Ik wil het, word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verliet hem de melaatsheid en hij werd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Zie toe, dat gij niemand iets zegt, maar ga heen, toon u aan de priester en offer voor uw reiniging hetgeen Mozes heeft voorgeschreven, hun tot een getuigenis.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toen hij was weggegaan, begon hij het telkens weder te verkondigen, en het gebeurde ruchtbaar te maken, zodat Hij niet meer openlijk de stad kon binnenkomen, maar Zich buiten in eenzame plaatsen ophield. En zij kwamen tot Hem van alle kanten.</a:t>
            </a:r>
          </a:p>
          <a:p>
            <a:pPr algn="l"/>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AutoShape 2" descr="Afbeeldingsresultaat voor john baptising ancient callixtus">
            <a:hlinkClick r:id="rId2"/>
          </p:cNvPr>
          <p:cNvSpPr>
            <a:spLocks noChangeAspect="1" noChangeArrowheads="1"/>
          </p:cNvSpPr>
          <p:nvPr/>
        </p:nvSpPr>
        <p:spPr bwMode="auto">
          <a:xfrm>
            <a:off x="46038" y="-1371600"/>
            <a:ext cx="467677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 name="AutoShape 2" descr="Afbeeldingsresultaat voor john baptist imprisoned"/>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pic>
        <p:nvPicPr>
          <p:cNvPr id="22530" name="Picture 2" descr="http://www.biblewalks.com/Photos123/CapernaumAerialVie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89" b="32581"/>
          <a:stretch/>
        </p:blipFill>
        <p:spPr bwMode="auto">
          <a:xfrm>
            <a:off x="11721" y="1700807"/>
            <a:ext cx="9175985" cy="4406915"/>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107504" y="1988840"/>
            <a:ext cx="4915272" cy="923330"/>
          </a:xfrm>
          <a:prstGeom prst="rect">
            <a:avLst/>
          </a:prstGeom>
        </p:spPr>
        <p:txBody>
          <a:bodyPr wrap="square">
            <a:spAutoFit/>
          </a:bodyPr>
          <a:lstStyle/>
          <a:p>
            <a:r>
              <a:rPr lang="nl-NL" i="1" dirty="0" smtClean="0">
                <a:latin typeface="Verdana" panose="020B0604030504040204" pitchFamily="34" charset="0"/>
                <a:ea typeface="Verdana" panose="020B0604030504040204" pitchFamily="34" charset="0"/>
                <a:cs typeface="Verdana" panose="020B0604030504040204" pitchFamily="34" charset="0"/>
              </a:rPr>
              <a:t>Marcus 2</a:t>
            </a:r>
            <a:r>
              <a:rPr lang="nl-NL" i="1" baseline="30000" dirty="0" smtClean="0">
                <a:latin typeface="Verdana" panose="020B0604030504040204" pitchFamily="34" charset="0"/>
                <a:ea typeface="Verdana" panose="020B0604030504040204" pitchFamily="34" charset="0"/>
                <a:cs typeface="Verdana" panose="020B0604030504040204" pitchFamily="34" charset="0"/>
              </a:rPr>
              <a:t>1</a:t>
            </a:r>
            <a:r>
              <a:rPr lang="nl-NL" i="1" dirty="0">
                <a:latin typeface="Verdana" panose="020B0604030504040204" pitchFamily="34" charset="0"/>
                <a:ea typeface="Verdana" panose="020B0604030504040204" pitchFamily="34" charset="0"/>
                <a:cs typeface="Verdana" panose="020B0604030504040204" pitchFamily="34" charset="0"/>
              </a:rPr>
              <a:t> En toen Hij weder te </a:t>
            </a:r>
            <a:r>
              <a:rPr lang="nl-NL" i="1" dirty="0" err="1">
                <a:latin typeface="Verdana" panose="020B0604030504040204" pitchFamily="34" charset="0"/>
                <a:ea typeface="Verdana" panose="020B0604030504040204" pitchFamily="34" charset="0"/>
                <a:cs typeface="Verdana" panose="020B0604030504040204" pitchFamily="34" charset="0"/>
              </a:rPr>
              <a:t>Kafarnaüm</a:t>
            </a:r>
            <a:r>
              <a:rPr lang="nl-NL" i="1" dirty="0">
                <a:latin typeface="Verdana" panose="020B0604030504040204" pitchFamily="34" charset="0"/>
                <a:ea typeface="Verdana" panose="020B0604030504040204" pitchFamily="34" charset="0"/>
                <a:cs typeface="Verdana" panose="020B0604030504040204" pitchFamily="34" charset="0"/>
              </a:rPr>
              <a:t> gekomen was, hoorde men na enige dagen, dat Hij thuis was.</a:t>
            </a:r>
          </a:p>
        </p:txBody>
      </p:sp>
      <p:sp>
        <p:nvSpPr>
          <p:cNvPr id="7" name="Rechthoek 6"/>
          <p:cNvSpPr/>
          <p:nvPr/>
        </p:nvSpPr>
        <p:spPr>
          <a:xfrm>
            <a:off x="5112496" y="2060848"/>
            <a:ext cx="3924000" cy="830997"/>
          </a:xfrm>
          <a:prstGeom prst="rect">
            <a:avLst/>
          </a:prstGeom>
          <a:solidFill>
            <a:srgbClr val="C0B98E"/>
          </a:solidFill>
          <a:scene3d>
            <a:camera prst="orthographicFront"/>
            <a:lightRig rig="threePt" dir="t"/>
          </a:scene3d>
          <a:sp3d>
            <a:bevelT prst="angle"/>
          </a:sp3d>
        </p:spPr>
        <p:txBody>
          <a:bodyPr>
            <a:spAutoFit/>
          </a:bodyPr>
          <a:lstStyle/>
          <a:p>
            <a:pPr algn="ctr"/>
            <a:r>
              <a:rPr lang="nl-NL" i="1" dirty="0" smtClean="0">
                <a:latin typeface="Verdana" panose="020B0604030504040204" pitchFamily="34" charset="0"/>
                <a:ea typeface="Verdana" panose="020B0604030504040204" pitchFamily="34" charset="0"/>
                <a:cs typeface="Verdana" panose="020B0604030504040204" pitchFamily="34" charset="0"/>
              </a:rPr>
              <a:t>“Spreek </a:t>
            </a:r>
            <a:r>
              <a:rPr lang="nl-NL" i="1" dirty="0">
                <a:latin typeface="Verdana" panose="020B0604030504040204" pitchFamily="34" charset="0"/>
                <a:ea typeface="Verdana" panose="020B0604030504040204" pitchFamily="34" charset="0"/>
                <a:cs typeface="Verdana" panose="020B0604030504040204" pitchFamily="34" charset="0"/>
              </a:rPr>
              <a:t>met God, </a:t>
            </a:r>
            <a:endParaRPr lang="nl-NL" i="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i="1" dirty="0" smtClean="0">
                <a:latin typeface="Verdana" panose="020B0604030504040204" pitchFamily="34" charset="0"/>
                <a:ea typeface="Verdana" panose="020B0604030504040204" pitchFamily="34" charset="0"/>
                <a:cs typeface="Verdana" panose="020B0604030504040204" pitchFamily="34" charset="0"/>
              </a:rPr>
              <a:t>zoals </a:t>
            </a:r>
            <a:r>
              <a:rPr lang="nl-NL" i="1" dirty="0">
                <a:latin typeface="Verdana" panose="020B0604030504040204" pitchFamily="34" charset="0"/>
                <a:ea typeface="Verdana" panose="020B0604030504040204" pitchFamily="34" charset="0"/>
                <a:cs typeface="Verdana" panose="020B0604030504040204" pitchFamily="34" charset="0"/>
              </a:rPr>
              <a:t>je spreekt met je </a:t>
            </a:r>
            <a:r>
              <a:rPr lang="nl-NL" i="1" dirty="0" smtClean="0">
                <a:latin typeface="Verdana" panose="020B0604030504040204" pitchFamily="34" charset="0"/>
                <a:ea typeface="Verdana" panose="020B0604030504040204" pitchFamily="34" charset="0"/>
                <a:cs typeface="Verdana" panose="020B0604030504040204" pitchFamily="34" charset="0"/>
              </a:rPr>
              <a:t>vriend”</a:t>
            </a:r>
            <a:endParaRPr lang="nl-NL" i="1" dirty="0">
              <a:latin typeface="Verdana" panose="020B0604030504040204" pitchFamily="34" charset="0"/>
              <a:ea typeface="Verdana" panose="020B0604030504040204" pitchFamily="34" charset="0"/>
              <a:cs typeface="Verdana" panose="020B0604030504040204" pitchFamily="34" charset="0"/>
            </a:endParaRPr>
          </a:p>
          <a:p>
            <a:pPr algn="ctr"/>
            <a:r>
              <a:rPr lang="nl-NL" sz="1200" i="1" dirty="0">
                <a:latin typeface="Verdana" panose="020B0604030504040204" pitchFamily="34" charset="0"/>
                <a:ea typeface="Verdana" panose="020B0604030504040204" pitchFamily="34" charset="0"/>
                <a:cs typeface="Verdana" panose="020B0604030504040204" pitchFamily="34" charset="0"/>
              </a:rPr>
              <a:t>(Rabbi </a:t>
            </a:r>
            <a:r>
              <a:rPr lang="nl-NL" sz="1200" i="1" dirty="0" err="1">
                <a:latin typeface="Verdana" panose="020B0604030504040204" pitchFamily="34" charset="0"/>
                <a:ea typeface="Verdana" panose="020B0604030504040204" pitchFamily="34" charset="0"/>
                <a:cs typeface="Verdana" panose="020B0604030504040204" pitchFamily="34" charset="0"/>
              </a:rPr>
              <a:t>Nachman</a:t>
            </a:r>
            <a:r>
              <a:rPr lang="nl-NL" sz="1200" i="1" dirty="0">
                <a:latin typeface="Verdana" panose="020B0604030504040204" pitchFamily="34" charset="0"/>
                <a:ea typeface="Verdana" panose="020B0604030504040204" pitchFamily="34" charset="0"/>
                <a:cs typeface="Verdana" panose="020B0604030504040204" pitchFamily="34" charset="0"/>
              </a:rPr>
              <a:t>)</a:t>
            </a:r>
            <a:endParaRPr lang="nl-NL" sz="1200" i="1"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8" name="Rechthoek 7"/>
          <p:cNvSpPr/>
          <p:nvPr/>
        </p:nvSpPr>
        <p:spPr>
          <a:xfrm>
            <a:off x="3851920" y="2996952"/>
            <a:ext cx="5184000" cy="1008000"/>
          </a:xfrm>
          <a:prstGeom prst="rect">
            <a:avLst/>
          </a:prstGeom>
          <a:solidFill>
            <a:srgbClr val="C0B98E"/>
          </a:solidFill>
          <a:scene3d>
            <a:camera prst="orthographicFront"/>
            <a:lightRig rig="threePt" dir="t"/>
          </a:scene3d>
          <a:sp3d>
            <a:bevelT prst="angle"/>
          </a:sp3d>
        </p:spPr>
        <p:txBody>
          <a:bodyPr wrap="square">
            <a:spAutoFit/>
          </a:bodyPr>
          <a:lstStyle/>
          <a:p>
            <a:r>
              <a:rPr lang="nl-NL" sz="2000" b="1" i="1" dirty="0" err="1" smtClean="0">
                <a:latin typeface="Verdana" panose="020B0604030504040204" pitchFamily="34" charset="0"/>
                <a:ea typeface="Verdana" panose="020B0604030504040204" pitchFamily="34" charset="0"/>
                <a:cs typeface="Verdana" panose="020B0604030504040204" pitchFamily="34" charset="0"/>
              </a:rPr>
              <a:t>Kafarnaüm</a:t>
            </a:r>
            <a:endParaRPr lang="nl-NL" sz="2000" b="1" i="1" dirty="0" smtClean="0">
              <a:latin typeface="Verdana" panose="020B0604030504040204" pitchFamily="34" charset="0"/>
              <a:ea typeface="Verdana" panose="020B0604030504040204" pitchFamily="34" charset="0"/>
              <a:cs typeface="Verdana" panose="020B0604030504040204" pitchFamily="34" charset="0"/>
            </a:endParaRPr>
          </a:p>
          <a:p>
            <a:r>
              <a:rPr lang="nl-NL" sz="2000" b="1" i="1" dirty="0" err="1" smtClean="0">
                <a:effectLst/>
                <a:latin typeface="Verdana" panose="020B0604030504040204" pitchFamily="34" charset="0"/>
                <a:ea typeface="Verdana" panose="020B0604030504040204" pitchFamily="34" charset="0"/>
                <a:cs typeface="Verdana" panose="020B0604030504040204" pitchFamily="34" charset="0"/>
              </a:rPr>
              <a:t>Kafar</a:t>
            </a:r>
            <a:r>
              <a:rPr lang="nl-NL" sz="2000" b="1" i="1" dirty="0" smtClean="0">
                <a:effectLst/>
                <a:latin typeface="Verdana" panose="020B0604030504040204" pitchFamily="34" charset="0"/>
                <a:ea typeface="Verdana" panose="020B0604030504040204" pitchFamily="34" charset="0"/>
                <a:cs typeface="Verdana" panose="020B0604030504040204" pitchFamily="34" charset="0"/>
              </a:rPr>
              <a:t> [</a:t>
            </a:r>
            <a:r>
              <a:rPr lang="he-IL" sz="2000" b="1" dirty="0"/>
              <a:t>כֹּפֶר</a:t>
            </a:r>
            <a:r>
              <a:rPr lang="nl-NL" sz="2000" b="1" i="1" dirty="0" smtClean="0">
                <a:effectLst/>
                <a:latin typeface="Verdana" panose="020B0604030504040204" pitchFamily="34" charset="0"/>
                <a:ea typeface="Verdana" panose="020B0604030504040204" pitchFamily="34" charset="0"/>
                <a:cs typeface="Verdana" panose="020B0604030504040204" pitchFamily="34" charset="0"/>
              </a:rPr>
              <a:t>]</a:t>
            </a:r>
            <a:r>
              <a:rPr lang="nl-NL" sz="2000" i="1" dirty="0" smtClean="0">
                <a:effectLst/>
                <a:latin typeface="Verdana" panose="020B0604030504040204" pitchFamily="34" charset="0"/>
                <a:ea typeface="Verdana" panose="020B0604030504040204" pitchFamily="34" charset="0"/>
                <a:cs typeface="Verdana" panose="020B0604030504040204" pitchFamily="34" charset="0"/>
              </a:rPr>
              <a:t>: dorp, bedekken, troosten</a:t>
            </a:r>
          </a:p>
          <a:p>
            <a:r>
              <a:rPr lang="nl-NL" sz="2000" b="1" i="1" dirty="0" err="1" smtClean="0">
                <a:latin typeface="Verdana" panose="020B0604030504040204" pitchFamily="34" charset="0"/>
                <a:ea typeface="Verdana" panose="020B0604030504040204" pitchFamily="34" charset="0"/>
                <a:cs typeface="Verdana" panose="020B0604030504040204" pitchFamily="34" charset="0"/>
              </a:rPr>
              <a:t>Nachoem</a:t>
            </a:r>
            <a:r>
              <a:rPr lang="nl-NL" sz="2000" b="1" i="1" dirty="0" smtClean="0">
                <a:latin typeface="Verdana" panose="020B0604030504040204" pitchFamily="34" charset="0"/>
                <a:ea typeface="Verdana" panose="020B0604030504040204" pitchFamily="34" charset="0"/>
                <a:cs typeface="Verdana" panose="020B0604030504040204" pitchFamily="34" charset="0"/>
              </a:rPr>
              <a:t> [</a:t>
            </a:r>
            <a:r>
              <a:rPr lang="he-IL" sz="2000" b="1" dirty="0"/>
              <a:t>נַחוּם</a:t>
            </a:r>
            <a:r>
              <a:rPr lang="nl-NL" sz="2000" b="1" i="1" dirty="0" smtClean="0">
                <a:latin typeface="Verdana" panose="020B0604030504040204" pitchFamily="34" charset="0"/>
                <a:ea typeface="Verdana" panose="020B0604030504040204" pitchFamily="34" charset="0"/>
                <a:cs typeface="Verdana" panose="020B0604030504040204" pitchFamily="34" charset="0"/>
              </a:rPr>
              <a:t>]: </a:t>
            </a:r>
            <a:r>
              <a:rPr lang="nl-NL" sz="2000" i="1" dirty="0" smtClean="0">
                <a:latin typeface="Verdana" panose="020B0604030504040204" pitchFamily="34" charset="0"/>
                <a:ea typeface="Verdana" panose="020B0604030504040204" pitchFamily="34" charset="0"/>
                <a:cs typeface="Verdana" panose="020B0604030504040204" pitchFamily="34" charset="0"/>
              </a:rPr>
              <a:t>troost</a:t>
            </a:r>
            <a:endParaRPr lang="nl-NL" sz="2000" i="1"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9016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43" y="-27384"/>
            <a:ext cx="9144000" cy="6156000"/>
          </a:xfrm>
          <a:solidFill>
            <a:srgbClr val="221700"/>
          </a:solidFill>
        </p:spPr>
        <p:txBody>
          <a:bodyPr>
            <a:noAutofit/>
          </a:bodyPr>
          <a:lstStyle/>
          <a:p>
            <a:pPr algn="l"/>
            <a:r>
              <a:rPr lang="nl-NL" sz="2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NBG-vertaling 1951 - Het evangelie naar Marcus</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Begin van het Evangelie van Jezus Christus.</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Gelijk geschreven staat bij de profeet Jesaja:</a:t>
            </a:r>
          </a:p>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Zie, Ik zend mijn bode voor uw aangezicht uit, die uw weg bereiden zal;</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stem van een, die roept in de woestijn: Bereidt de weg des Heren, maakt recht zijn paden,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geschiedde het, dat Johannes doopte in de woestijn en de doop der bekering tot vergeving van zonden predikte.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gehele Joodse land liep tot hem uit en alle inwoners van Jeruzalem, en zij lieten zich door hem dopen in de rivier de Jordaan onder belijdenis van hun zonden.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was gekleed met kameelhaar en met een lederen gordel om zijn lendenen, en hij at sprinkhanen en wilde honing.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predikte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Na mij komt, die sterker is dan ik, wiens schoenriem ik niet waardig ben,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nederbukkende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los te maken.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Ik heb u gedoopt met water, maar Hij zal u dopen met de heilige Geest.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geschiedde in die dagen, dat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Galilea verliet en Zich door Johannes in de Jordaan liet dopen.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toen Hij uit het water opsteeg, zag Hij de hemelen scheuren en de Geest als een duif op Zich nederdalen.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stem [kwam] uit de hemelen: Gij zijt mijn Zoon, de geliefde; in U heb Ik mijn welbehagen. </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dreef de Geest Hem uit naar de woestijn.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werd in de woestijn veertig dagen verzocht door de satan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l-GR" sz="800" dirty="0" smtClean="0">
                <a:solidFill>
                  <a:schemeClr val="bg1"/>
                </a:solidFill>
              </a:rPr>
              <a:t>Σατανᾶ</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en Hij was bij de wilde dieren, en de engelen dienden Hem.</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nadat Johannes was overgeleverd, ging Jezus naar Galilea om het evangelie Gods te prediken,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l-GR" sz="800" dirty="0">
                <a:solidFill>
                  <a:schemeClr val="bg1"/>
                </a:solidFill>
              </a:rPr>
              <a:t>ὅτι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hoti</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hierna volgt een citaat] De tijd is vervuld en het Koninkrijk Gods is nabijgekomen. Bekeert u en gelooft het evangelie.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toen Hij langs de zee van Galilea ging, zag Hij Simon [</a:t>
            </a:r>
            <a:r>
              <a:rPr lang="he-IL" sz="800" dirty="0">
                <a:solidFill>
                  <a:schemeClr val="bg1"/>
                </a:solidFill>
              </a:rPr>
              <a:t>שִׁימוֹן</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sjimon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-wildernis] en Andreas, de broeder van Simon, in de zee staan en het net uitwerpen, want zij waren vissers.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Komt achter Mij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lech</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acharai</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-loop achter me] en Ik zal maken, dat gij vissers van mensen wordt.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lieten terstond hun netten liggen en volgden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weinig verder gegaan zijnde, zag Hij Jakobus, de zoon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zijn broeder, terwijl dezen bezig waren in het schip hun netten in orde te brengen.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riep Hij hen. En zij lieten hun vader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het schip achter met de dagloners en gingen heen, Hem achterna.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kwamen te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Kafarnaüm</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op de sabbat ging Hij naar de synagoge en leerde.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stonden versteld over zijn leer, want Hij leerde hen als gezaghebbende, en niet als de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schriftgeleerden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l"/>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23</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1800" b="1" i="1" dirty="0"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En terstond </a:t>
            </a:r>
            <a:r>
              <a:rPr lang="nl-NL" sz="1800" b="1" i="1" dirty="0">
                <a:solidFill>
                  <a:srgbClr val="FFFF00"/>
                </a:solidFill>
                <a:latin typeface="Verdana" panose="020B0604030504040204" pitchFamily="34" charset="0"/>
                <a:ea typeface="Verdana" panose="020B0604030504040204" pitchFamily="34" charset="0"/>
                <a:cs typeface="Verdana" panose="020B0604030504040204" pitchFamily="34" charset="0"/>
              </a:rPr>
              <a:t>[</a:t>
            </a:r>
            <a:r>
              <a:rPr lang="el-GR" sz="1800" b="1" dirty="0">
                <a:solidFill>
                  <a:srgbClr val="FFFF00"/>
                </a:solidFill>
              </a:rPr>
              <a:t>Καὶ εὐθὺς </a:t>
            </a:r>
            <a:r>
              <a:rPr lang="nl-NL" sz="1800" b="1" i="1"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nl-NL" sz="1800" b="1" i="1" dirty="0" err="1">
                <a:solidFill>
                  <a:srgbClr val="FFFF00"/>
                </a:solidFill>
                <a:latin typeface="Verdana" panose="020B0604030504040204" pitchFamily="34" charset="0"/>
                <a:ea typeface="Verdana" panose="020B0604030504040204" pitchFamily="34" charset="0"/>
                <a:cs typeface="Verdana" panose="020B0604030504040204" pitchFamily="34" charset="0"/>
              </a:rPr>
              <a:t>kai</a:t>
            </a:r>
            <a:r>
              <a:rPr lang="nl-NL" sz="1800" b="1" i="1"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nl-NL" sz="1800" b="1" i="1" dirty="0" err="1">
                <a:solidFill>
                  <a:srgbClr val="FFFF00"/>
                </a:solidFill>
                <a:latin typeface="Verdana" panose="020B0604030504040204" pitchFamily="34" charset="0"/>
                <a:ea typeface="Verdana" panose="020B0604030504040204" pitchFamily="34" charset="0"/>
                <a:cs typeface="Verdana" panose="020B0604030504040204" pitchFamily="34" charset="0"/>
              </a:rPr>
              <a:t>euthos</a:t>
            </a:r>
            <a:r>
              <a:rPr lang="nl-NL" sz="1800" b="1" i="1" dirty="0">
                <a:solidFill>
                  <a:srgbClr val="FFFF00"/>
                </a:solidFill>
                <a:latin typeface="Verdana" panose="020B0604030504040204" pitchFamily="34" charset="0"/>
                <a:ea typeface="Verdana" panose="020B0604030504040204" pitchFamily="34" charset="0"/>
                <a:cs typeface="Verdana" panose="020B0604030504040204" pitchFamily="34" charset="0"/>
              </a:rPr>
              <a:t> 41 x] </a:t>
            </a:r>
            <a:r>
              <a:rPr lang="nl-NL" sz="1800" b="1" i="1" dirty="0">
                <a:solidFill>
                  <a:schemeClr val="bg1"/>
                </a:solidFill>
                <a:latin typeface="Verdana" panose="020B0604030504040204" pitchFamily="34" charset="0"/>
                <a:ea typeface="Verdana" panose="020B0604030504040204" pitchFamily="34" charset="0"/>
                <a:cs typeface="Verdana" panose="020B0604030504040204" pitchFamily="34" charset="0"/>
              </a:rPr>
              <a:t>was </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er in hun synagoge een mens met een onreine geest en hij schreeuwde luid,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24</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zeggende: Wat hebt Gij met ons te maken, Jezus van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Zijt Gij gekomen om ons te verdelgen? Ik weet wel, wie Gij zijt: de heilige Gods.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25</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bestrafte hem [zeggende]: Zwijg stil en ga uit van hem.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26</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onreine geest deed hem stuiptrekken en ging onder groot geschreeuw van hem uit.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27</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1800" b="1" i="1" dirty="0"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En allen werden zeer verbaasd [</a:t>
            </a:r>
            <a:r>
              <a:rPr lang="el-GR" sz="1800" dirty="0">
                <a:solidFill>
                  <a:srgbClr val="FFFF00"/>
                </a:solidFill>
              </a:rPr>
              <a:t>ἐθαμβήθησαν</a:t>
            </a:r>
            <a:r>
              <a:rPr lang="nl-NL" sz="1800" b="1" i="1" dirty="0"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 </a:t>
            </a:r>
            <a:r>
              <a:rPr lang="nl-NL" sz="1800" b="1" i="1" dirty="0" err="1"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ethambethesan</a:t>
            </a:r>
            <a:r>
              <a:rPr lang="nl-NL" sz="1800" b="1" i="1" dirty="0"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 </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zodat zij elkander vroegen, zeggende: Wat is dit? Een nieuwe leer met gezag! Ook de onreine geesten geeft Hij bevelen en zij gehoorzamen Hem!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28</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gerucht van Hem drong terstond overal door in de gehele omgeving van Galilea.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uit de synagoge, gingen zij in het huis van Simon en Andreas met Jakobus en Johannes.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schoonmoeder van Simon lag met koorts te bed en terstond spraken zij met Hem over haar.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kwam naderbij, vatte haar hand en richtte haar op. En de koorts verliet haar en zij diende hen.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Toen het nu avond werd en de zon onderging, brachten zij tot Hem allen, die ernstig ongesteld waren, en de bezetenen.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gehele stad was te hoop gelopen bij de deur.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genas velen, die ernstig ongesteld waren door allerlei ziekten, en vele boze geesten dreef Hij uit en Hij liet de geesten niet toe te spreken, omdat zij Hem kenden.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en Hij ging heen naar een eenzame plaats en bad aldaar.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Simon en die met hem waren, gingen Hem achterna,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vonden Hem en zeiden tot Hem: Allen zoeken U.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Laten wij elders heengaan, naar de naburige plaatsen, opdat Ik ook daar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want daartoe ben Ik uitgegaan.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ging prediken in hun synagogen in geheel Galilea, en de boze geesten dreef Hij uit.</a:t>
            </a:r>
          </a:p>
          <a:p>
            <a:pPr algn="l"/>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De genezing van een melaatse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melaatse kwam tot Hem, die voor Hem op de knieën viel, en smekende tot Hem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Indien Gij wilt, kunt Gij mij reinigen.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barmhartigheid bewogen, strekte Hij zijn hand uit, raakte hem aan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Ik wil het, word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verliet hem de melaatsheid en hij werd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Zie toe, dat gij niemand iets zegt, maar ga heen, toon u aan de priester en offer voor uw reiniging hetgeen Mozes heeft voorgeschreven, hun tot een getuigenis.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toen hij was weggegaan, begon hij het telkens weder te verkondigen, en het gebeurde ruchtbaar te maken, zodat Hij niet meer openlijk de stad kon binnenkomen, maar Zich buiten in eenzame plaatsen ophield. En zij kwamen tot Hem van alle kanten.</a:t>
            </a:r>
          </a:p>
          <a:p>
            <a:pPr algn="l"/>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AutoShape 2" descr="Afbeeldingsresultaat voor john baptising ancient callixtus">
            <a:hlinkClick r:id="rId2"/>
          </p:cNvPr>
          <p:cNvSpPr>
            <a:spLocks noChangeAspect="1" noChangeArrowheads="1"/>
          </p:cNvSpPr>
          <p:nvPr/>
        </p:nvSpPr>
        <p:spPr bwMode="auto">
          <a:xfrm>
            <a:off x="46038" y="-1371600"/>
            <a:ext cx="467677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4" name="AutoShape 2" descr="Afbeeldingsresultaat voor john baptist imprisoned"/>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5" name="Rechthoek 4"/>
          <p:cNvSpPr/>
          <p:nvPr/>
        </p:nvSpPr>
        <p:spPr>
          <a:xfrm>
            <a:off x="2555776" y="764704"/>
            <a:ext cx="4572000" cy="1728000"/>
          </a:xfrm>
          <a:prstGeom prst="rect">
            <a:avLst/>
          </a:prstGeom>
          <a:solidFill>
            <a:srgbClr val="C0B98E"/>
          </a:solidFill>
          <a:scene3d>
            <a:camera prst="orthographicFront"/>
            <a:lightRig rig="threePt" dir="t"/>
          </a:scene3d>
          <a:sp3d>
            <a:bevelT prst="angle"/>
          </a:sp3d>
        </p:spPr>
        <p:txBody>
          <a:bodyPr>
            <a:spAutoFit/>
          </a:bodyPr>
          <a:lstStyle/>
          <a:p>
            <a:pPr algn="ctr"/>
            <a:r>
              <a:rPr lang="nl-NL" sz="2000" i="1" dirty="0" smtClean="0">
                <a:latin typeface="Verdana" panose="020B0604030504040204" pitchFamily="34" charset="0"/>
                <a:ea typeface="Verdana" panose="020B0604030504040204" pitchFamily="34" charset="0"/>
                <a:cs typeface="Verdana" panose="020B0604030504040204" pitchFamily="34" charset="0"/>
              </a:rPr>
              <a:t>Petrus is </a:t>
            </a:r>
            <a:r>
              <a:rPr lang="nl-NL" sz="2000" b="1" i="1" dirty="0" smtClean="0">
                <a:latin typeface="Verdana" panose="020B0604030504040204" pitchFamily="34" charset="0"/>
                <a:ea typeface="Verdana" panose="020B0604030504040204" pitchFamily="34" charset="0"/>
                <a:cs typeface="Verdana" panose="020B0604030504040204" pitchFamily="34" charset="0"/>
              </a:rPr>
              <a:t>verwonderd </a:t>
            </a:r>
          </a:p>
          <a:p>
            <a:pPr algn="ctr"/>
            <a:r>
              <a:rPr lang="nl-NL" sz="2000" i="1" dirty="0" smtClean="0">
                <a:latin typeface="Verdana" panose="020B0604030504040204" pitchFamily="34" charset="0"/>
                <a:ea typeface="Verdana" panose="020B0604030504040204" pitchFamily="34" charset="0"/>
                <a:cs typeface="Verdana" panose="020B0604030504040204" pitchFamily="34" charset="0"/>
              </a:rPr>
              <a:t>over de daden van Jesjoea</a:t>
            </a:r>
          </a:p>
          <a:p>
            <a:pPr algn="ctr"/>
            <a:r>
              <a:rPr lang="nl-NL" sz="2000" dirty="0" err="1" smtClean="0">
                <a:latin typeface="Symbol" panose="05050102010706020507" pitchFamily="18" charset="2"/>
                <a:ea typeface="Verdana" panose="020B0604030504040204" pitchFamily="34" charset="0"/>
                <a:cs typeface="Verdana" panose="020B0604030504040204" pitchFamily="34" charset="0"/>
              </a:rPr>
              <a:t>tambew</a:t>
            </a:r>
            <a:r>
              <a:rPr lang="nl-NL" sz="2000" dirty="0" smtClean="0">
                <a:latin typeface="Symbol" panose="05050102010706020507" pitchFamily="18" charset="2"/>
                <a:ea typeface="Verdana" panose="020B0604030504040204" pitchFamily="34" charset="0"/>
                <a:cs typeface="Verdana" panose="020B0604030504040204" pitchFamily="34" charset="0"/>
              </a:rPr>
              <a:t>  </a:t>
            </a:r>
            <a:endParaRPr lang="nl-NL" sz="2000" dirty="0">
              <a:latin typeface="Verdana" panose="020B0604030504040204" pitchFamily="34" charset="0"/>
              <a:ea typeface="Verdana" panose="020B0604030504040204" pitchFamily="34" charset="0"/>
              <a:cs typeface="Verdana" panose="020B0604030504040204" pitchFamily="34" charset="0"/>
            </a:endParaRPr>
          </a:p>
          <a:p>
            <a:pPr algn="ctr"/>
            <a:r>
              <a:rPr lang="nl-NL" sz="2000" dirty="0" err="1" smtClean="0">
                <a:latin typeface="Verdana" panose="020B0604030504040204" pitchFamily="34" charset="0"/>
                <a:ea typeface="Verdana" panose="020B0604030504040204" pitchFamily="34" charset="0"/>
                <a:cs typeface="Verdana" panose="020B0604030504040204" pitchFamily="34" charset="0"/>
              </a:rPr>
              <a:t>Thambeo</a:t>
            </a: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Zeer verbaasd zijn</a:t>
            </a:r>
          </a:p>
          <a:p>
            <a:pPr algn="ctr"/>
            <a:endParaRPr lang="nl-NL" sz="2000" dirty="0" smtClean="0">
              <a:latin typeface="Verdana" panose="020B0604030504040204" pitchFamily="34" charset="0"/>
              <a:ea typeface="Verdana" panose="020B0604030504040204" pitchFamily="34" charset="0"/>
              <a:cs typeface="Verdana" panose="020B0604030504040204" pitchFamily="34" charset="0"/>
            </a:endParaRPr>
          </a:p>
          <a:p>
            <a:pPr algn="ctr"/>
            <a:endParaRPr lang="nl-NL" sz="2000" i="1"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6" name="Ovaal 5"/>
          <p:cNvSpPr/>
          <p:nvPr/>
        </p:nvSpPr>
        <p:spPr>
          <a:xfrm>
            <a:off x="7308488" y="224816"/>
            <a:ext cx="1656000" cy="1548000"/>
          </a:xfrm>
          <a:prstGeom prst="ellipse">
            <a:avLst/>
          </a:prstGeom>
          <a:solidFill>
            <a:srgbClr val="C00000"/>
          </a:solidFill>
          <a:scene3d>
            <a:camera prst="orthographicFront"/>
            <a:lightRig rig="threePt" dir="t"/>
          </a:scene3d>
          <a:sp3d>
            <a:bevelT prst="angle"/>
          </a:sp3d>
        </p:spPr>
        <p:txBody>
          <a:bodyPr wrap="square" lIns="0" tIns="0" rIns="0" bIns="0">
            <a:spAutoFit/>
          </a:bodyPr>
          <a:lstStyle/>
          <a:p>
            <a:pPr algn="ct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ACTIE!</a:t>
            </a:r>
          </a:p>
          <a:p>
            <a:pPr algn="ctr"/>
            <a:endParaRPr lang="nl-NL"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9150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43" y="-27384"/>
            <a:ext cx="9144000" cy="6156000"/>
          </a:xfrm>
          <a:solidFill>
            <a:srgbClr val="221700"/>
          </a:solidFill>
        </p:spPr>
        <p:txBody>
          <a:bodyPr>
            <a:noAutofit/>
          </a:bodyPr>
          <a:lstStyle/>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Zie, Ik zend mijn bode voor uw aangezicht uit, die uw weg bereiden zal;</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stem van een, die roept in de woestijn: Bereidt de weg des Heren, maakt recht zijn paden,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geschiedde het, dat Johannes doopte in de woestijn en de doop der bekering tot vergeving van zonden predikte.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gehele Joodse land liep tot hem uit en alle inwoners van Jeruzalem, en zij lieten zich door hem dopen in de rivier de Jordaan onder belijdenis van hun zonden.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was gekleed met kameelhaar en met een lederen gordel om zijn lendenen, en hij at sprinkhanen en wilde honing.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predikte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Na mij komt, die sterker is dan ik, wiens schoenriem ik niet waardig ben,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nederbukkende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los te maken.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Ik heb u gedoopt met water, maar Hij zal u dopen met de heilige Geest.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geschiedde in die dagen, dat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Galilea verliet en Zich door Johannes in de Jordaan liet dopen.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toen Hij uit het water opsteeg, zag Hij de hemelen scheuren en de Geest als een duif op Zich nederdalen.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stem [kwam] uit de hemelen: Gij zijt mijn Zoon, de geliefde; in U heb Ik mijn welbehagen. </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dreef de Geest Hem uit naar de woestijn.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werd in de woestijn veertig dagen verzocht door de satan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l-GR" sz="800" dirty="0" smtClean="0">
                <a:solidFill>
                  <a:schemeClr val="bg1"/>
                </a:solidFill>
              </a:rPr>
              <a:t>Σατανᾶ</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en Hij was bij de wilde dieren, en de engelen dienden Hem.</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nadat Johannes was overgeleverd, ging Jezus naar Galilea om het evangelie Gods te prediken,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l-GR" sz="800" dirty="0">
                <a:solidFill>
                  <a:schemeClr val="bg1"/>
                </a:solidFill>
              </a:rPr>
              <a:t>ὅτι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hoti</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hierna volgt een citaat] De tijd is vervuld en het Koninkrijk Gods is nabijgekomen. Bekeert u en gelooft het evangelie.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toen Hij langs de zee van Galilea ging, zag Hij Simon [</a:t>
            </a:r>
            <a:r>
              <a:rPr lang="he-IL" sz="800" dirty="0">
                <a:solidFill>
                  <a:schemeClr val="bg1"/>
                </a:solidFill>
              </a:rPr>
              <a:t>שִׁימוֹן</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sjimon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-wildernis] en Andreas, de broeder van Simon, in de zee staan en het net uitwerpen, want zij waren vissers.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Komt achter Mij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lech</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acharai</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-loop achter me] en Ik zal maken, dat gij vissers van mensen wordt.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lieten terstond hun netten liggen en volgden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weinig verder gegaan zijnde, zag Hij Jakobus, de zoon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zijn broeder, terwijl dezen bezig waren in het schip hun netten in orde te brengen.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riep Hij hen. En zij lieten hun vader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het schip achter met de dagloners en gingen heen, Hem achterna.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kwamen te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Kafarnaüm</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op de sabbat ging Hij naar de synagoge en leerde.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stonden versteld over zijn leer, want Hij leerde hen als gezaghebbende, en niet als de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schriftgeleerden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l-GR" sz="800" dirty="0">
                <a:solidFill>
                  <a:schemeClr val="bg1"/>
                </a:solidFill>
              </a:rPr>
              <a:t>Καὶ εὐθὺς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kai</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euthos</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 41 x] was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er in hun synagoge een mens met een onreine geest en hij schreeuwde luid,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zeggende: Wat hebt Gij met ons te maken, Jezus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Zijt Gij gekomen om ons te verdelgen? Ik weet wel, wie Gij zijt: de heilige Gods.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bestrafte hem [zeggende]: Zwijg stil en ga uit van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onreine geest deed hem stuiptrekken en ging onder groot geschreeuw van hem uit.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allen werden zeer verbaasd, zodat zij elkander vroegen, zeggende: Wat is dit? Een nieuwe leer met gezag! Ook de onreine geesten geeft Hij bevelen en zij gehoorzamen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gerucht van Hem drong terstond overal door in de gehele omgeving van Galilea.</a:t>
            </a:r>
          </a:p>
          <a:p>
            <a:pPr algn="l"/>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29</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uit de synagoge, gingen zij in het huis van Simon en Andreas met Jakobus en Johannes.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schoonmoeder van Simon lag met koorts te bed en terstond spraken zij met Hem over haar.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31</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kwam naderbij, vatte haar hand en richtte haar op. En de koorts verliet haar en zij diende hen.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Toen het nu avond werd en de zon onderging, brachten zij tot Hem allen, die ernstig ongesteld waren, en de bezetenen.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gehele stad was te hoop gelopen bij de deur.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genas velen, die ernstig ongesteld waren door allerlei ziekten, en vele boze geesten dreef Hij uit en Hij liet de geesten niet toe te spreken, omdat zij Hem kenden.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en Hij ging heen naar een eenzame plaats en bad aldaar.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Simon en die met hem waren, gingen Hem achterna,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vonden Hem en zeiden tot Hem: Allen zoeken U.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Laten wij elders heengaan, naar de naburige plaatsen, opdat Ik ook daar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want daartoe ben Ik uitgegaan.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ging prediken in hun synagogen in geheel Galilea, en de boze geesten dreef Hij uit.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melaatse kwam tot Hem, die voor Hem op de knieën viel, en smekende tot Hem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Indien Gij wilt, kunt Gij mij reinigen.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barmhartigheid bewogen, strekte Hij zijn hand uit, raakte hem aan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Ik wil het, word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verliet hem de melaatsheid en hij werd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Zie toe, dat gij niemand iets zegt, maar ga heen, toon u aan de priester en offer voor uw reiniging hetgeen Mozes heeft voorgeschreven, hun tot een getuigenis.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toen hij was weggegaan, begon hij het telkens weder te verkondigen, en het gebeurde ruchtbaar te maken, zodat Hij niet meer openlijk de stad kon binnenkomen, maar Zich buiten in eenzame plaatsen ophield. En zij kwamen tot Hem van alle kanten.</a:t>
            </a:r>
          </a:p>
          <a:p>
            <a:pPr algn="l"/>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AutoShape 2" descr="Afbeeldingsresultaat voor john baptist imprisoned"/>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5" name="Ovaal 4"/>
          <p:cNvSpPr/>
          <p:nvPr/>
        </p:nvSpPr>
        <p:spPr>
          <a:xfrm>
            <a:off x="5688536" y="-387424"/>
            <a:ext cx="3708000" cy="3600000"/>
          </a:xfrm>
          <a:prstGeom prst="ellipse">
            <a:avLst/>
          </a:prstGeom>
          <a:solidFill>
            <a:srgbClr val="C00000"/>
          </a:solidFill>
          <a:scene3d>
            <a:camera prst="orthographicFront"/>
            <a:lightRig rig="threePt" dir="t"/>
          </a:scene3d>
          <a:sp3d>
            <a:bevelT prst="angle"/>
          </a:sp3d>
        </p:spPr>
        <p:txBody>
          <a:bodyPr wrap="square" lIns="0" tIns="0" rIns="0" bIns="0">
            <a:spAutoFit/>
          </a:bodyPr>
          <a:lstStyle/>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ACTIE!</a:t>
            </a:r>
          </a:p>
          <a:p>
            <a:pPr algn="ctr"/>
            <a:r>
              <a:rPr lang="nl-NL" sz="12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Jesjoea leefde Torah</a:t>
            </a:r>
          </a:p>
          <a:p>
            <a:pPr algn="ctr"/>
            <a:r>
              <a:rPr lang="nl-NL" sz="12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Torah is </a:t>
            </a:r>
            <a:r>
              <a:rPr lang="nl-NL" sz="1200" i="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gezondmakend</a:t>
            </a:r>
            <a:r>
              <a:rPr lang="nl-NL" sz="12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p>
          <a:p>
            <a:pPr algn="ctr"/>
            <a:r>
              <a:rPr lang="nl-NL" sz="12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(1 Tim.1:10 – gezonde leer)</a:t>
            </a:r>
          </a:p>
          <a:p>
            <a:pPr algn="ctr"/>
            <a:r>
              <a:rPr lang="nl-NL" sz="12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Ex.15:</a:t>
            </a:r>
            <a:r>
              <a:rPr lang="nl-NL" sz="1200" baseline="30000" dirty="0" smtClean="0">
                <a:solidFill>
                  <a:schemeClr val="bg1"/>
                </a:solidFill>
              </a:rPr>
              <a:t>26</a:t>
            </a:r>
            <a:r>
              <a:rPr lang="nl-NL" sz="1200" dirty="0">
                <a:solidFill>
                  <a:schemeClr val="bg1"/>
                </a:solidFill>
              </a:rPr>
              <a:t> terwijl hij </a:t>
            </a:r>
            <a:r>
              <a:rPr lang="nl-NL" sz="1200" dirty="0" err="1">
                <a:solidFill>
                  <a:schemeClr val="bg1"/>
                </a:solidFill>
              </a:rPr>
              <a:t>zeide</a:t>
            </a:r>
            <a:r>
              <a:rPr lang="nl-NL" sz="1200" dirty="0">
                <a:solidFill>
                  <a:schemeClr val="bg1"/>
                </a:solidFill>
              </a:rPr>
              <a:t>: Indien gij aandachtig luistert naar de stem van de Here, uw God, en doet wat recht is in zijn ogen, en uw oor neigt tot zijn geboden en al zijn inzettingen onderhoudt, zal Ik u geen enkele van de kwalen opleggen, die Ik de Egyptenaren opgelegd heb; want Ik, de Here, ben uw Heelmeester.</a:t>
            </a:r>
            <a:endParaRPr lang="nl-NL" sz="1200" i="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0474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43" y="-27384"/>
            <a:ext cx="9144000" cy="6156000"/>
          </a:xfrm>
          <a:solidFill>
            <a:srgbClr val="221700"/>
          </a:solidFill>
        </p:spPr>
        <p:txBody>
          <a:bodyPr>
            <a:noAutofit/>
          </a:bodyPr>
          <a:lstStyle/>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Zie, Ik zend mijn bode voor uw aangezicht uit, die uw weg bereiden zal;</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stem van een, die roept in de woestijn: Bereidt de weg des Heren, maakt recht zijn paden,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geschiedde het, dat Johannes doopte in de woestijn en de doop der bekering tot vergeving van zonden predikte.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gehele Joodse land liep tot hem uit en alle inwoners van Jeruzalem, en zij lieten zich door hem dopen in de rivier de Jordaan onder belijdenis van hun zonden.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was gekleed met kameelhaar en met een lederen gordel om zijn lendenen, en hij at sprinkhanen en wilde honing.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predikte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Na mij komt, die sterker is dan ik, wiens schoenriem ik niet waardig ben,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nederbukkende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los te maken.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Ik heb u gedoopt met water, maar Hij zal u dopen met de heilige Geest.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geschiedde in die dagen, dat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Galilea verliet en Zich door Johannes in de Jordaan liet dopen.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toen Hij uit het water opsteeg, zag Hij de hemelen scheuren en de Geest als een duif op Zich nederdalen.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stem [kwam] uit de hemelen: Gij zijt mijn Zoon, de geliefde; in U heb Ik mijn welbehagen. </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dreef de Geest Hem uit naar de woestijn.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werd in de woestijn veertig dagen verzocht door de satan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l-GR" sz="800" dirty="0" smtClean="0">
                <a:solidFill>
                  <a:schemeClr val="bg1"/>
                </a:solidFill>
              </a:rPr>
              <a:t>Σατανᾶ</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en Hij was bij de wilde dieren, en de engelen dienden Hem.</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nadat Johannes was overgeleverd, ging Jezus naar Galilea om het evangelie Gods te prediken,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l-GR" sz="800" dirty="0">
                <a:solidFill>
                  <a:schemeClr val="bg1"/>
                </a:solidFill>
              </a:rPr>
              <a:t>ὅτι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hoti</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hierna volgt een citaat] De tijd is vervuld en het Koninkrijk Gods is nabijgekomen. Bekeert u en gelooft het evangelie.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toen Hij langs de zee van Galilea ging, zag Hij Simon [</a:t>
            </a:r>
            <a:r>
              <a:rPr lang="he-IL" sz="800" dirty="0">
                <a:solidFill>
                  <a:schemeClr val="bg1"/>
                </a:solidFill>
              </a:rPr>
              <a:t>שִׁימוֹן</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sjimon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-wildernis] en Andreas, de broeder van Simon, in de zee staan en het net uitwerpen, want zij waren vissers.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Komt achter Mij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lech</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acharai</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-loop achter me] en Ik zal maken, dat gij vissers van mensen wordt.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lieten terstond hun netten liggen en volgden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weinig verder gegaan zijnde, zag Hij Jakobus, de zoon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zijn broeder, terwijl dezen bezig waren in het schip hun netten in orde te brengen.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riep Hij hen. En zij lieten hun vader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het schip achter met de dagloners en gingen heen, Hem achterna.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kwamen te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Kafarnaüm</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op de sabbat ging Hij naar de synagoge en leerde.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stonden versteld over zijn leer, want Hij leerde hen als gezaghebbende, en niet als de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schriftgeleerden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l-GR" sz="800" dirty="0">
                <a:solidFill>
                  <a:schemeClr val="bg1"/>
                </a:solidFill>
              </a:rPr>
              <a:t>Καὶ εὐθὺς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kai</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euthos</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 41 x] was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er in hun synagoge een mens met een onreine geest en hij schreeuwde luid,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zeggende: Wat hebt Gij met ons te maken, Jezus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Zijt Gij gekomen om ons te verdelgen? Ik weet wel, wie Gij zijt: de heilige Gods.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bestrafte hem [zeggende]: Zwijg stil en ga uit van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onreine geest deed hem stuiptrekken en ging onder groot geschreeuw van hem uit.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allen werden zeer verbaasd, zodat zij elkander vroegen, zeggende: Wat is dit? Een nieuwe leer met gezag! Ook de onreine geesten geeft Hij bevelen en zij gehoorzamen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gerucht van Hem drong terstond overal door in de gehele omgeving van Galilea.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uit de synagoge, gingen zij in het huis van Simon en Andreas met Jakobus en Johannes.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schoonmoeder van Simon lag met koorts te bed en terstond spraken zij met Hem over haar.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kwam naderbij, vatte haar hand en richtte haar op. En de koorts verliet haar en zij diende hen.</a:t>
            </a:r>
          </a:p>
          <a:p>
            <a:pPr algn="l"/>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32</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Toen het nu avond werd en de zon onderging, brachten zij tot Hem allen, die ernstig ongesteld waren, en de bezetenen.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33</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gehele stad was te hoop gelopen bij de deur.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34</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genas velen`[</a:t>
            </a:r>
            <a:r>
              <a:rPr lang="el-GR" sz="1800" dirty="0">
                <a:solidFill>
                  <a:schemeClr val="bg1"/>
                </a:solidFill>
              </a:rPr>
              <a:t>πολλοὺς </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pollous</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die ernstig ongesteld waren door allerlei ziekten, en vele [</a:t>
            </a:r>
            <a:r>
              <a:rPr lang="el-GR" sz="1800" dirty="0">
                <a:solidFill>
                  <a:schemeClr val="bg1"/>
                </a:solidFill>
              </a:rPr>
              <a:t>πολλὰ</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polla</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boze geesten dreef Hij uit en Hij liet de geesten niet toe te spreken, omdat zij Hem kenden.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en Hij ging heen naar een eenzame plaats en bad aldaar.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Simon en die met hem waren, gingen Hem achterna,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vonden Hem en zeiden tot Hem: Allen zoeken U.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Laten wij elders heengaan, naar de naburige plaatsen, opdat Ik ook daar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want daartoe ben Ik uitgegaan.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ging prediken in hun synagogen in geheel Galilea, en de boze geesten dreef Hij uit.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melaatse kwam tot Hem, die voor Hem op de knieën viel, en smekende tot Hem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Indien Gij wilt, kunt Gij mij reinigen.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barmhartigheid bewogen, strekte Hij zijn hand uit, raakte hem aan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Ik wil het, word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verliet hem de melaatsheid en hij werd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Zie toe, dat gij niemand iets zegt, maar ga heen, toon u aan de priester en offer voor uw reiniging hetgeen Mozes heeft voorgeschreven, hun tot een getuigenis.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toen hij was weggegaan, begon hij het telkens weder te verkondigen, en het gebeurde ruchtbaar te maken, zodat Hij niet meer openlijk de stad kon binnenkomen, maar Zich buiten in eenzame plaatsen ophield. En zij kwamen tot Hem van alle kanten.</a:t>
            </a:r>
          </a:p>
          <a:p>
            <a:pPr algn="l"/>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AutoShape 2" descr="Afbeeldingsresultaat voor john baptist imprisoned"/>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5" name="Rechthoekige toelichting 4"/>
          <p:cNvSpPr/>
          <p:nvPr/>
        </p:nvSpPr>
        <p:spPr>
          <a:xfrm>
            <a:off x="2195736" y="2276872"/>
            <a:ext cx="2123728" cy="468000"/>
          </a:xfrm>
          <a:prstGeom prst="wedgeRectCallout">
            <a:avLst>
              <a:gd name="adj1" fmla="val -29665"/>
              <a:gd name="adj2" fmla="val 149386"/>
            </a:avLst>
          </a:prstGeom>
          <a:solidFill>
            <a:srgbClr val="C0B98E"/>
          </a:solidFill>
          <a:scene3d>
            <a:camera prst="orthographicFront"/>
            <a:lightRig rig="threePt" dir="t"/>
          </a:scene3d>
          <a:sp3d>
            <a:bevelT prst="angle"/>
          </a:sp3d>
        </p:spPr>
        <p:txBody>
          <a:bodyPr wrap="square">
            <a:spAutoFit/>
          </a:bodyPr>
          <a:lstStyle/>
          <a:p>
            <a:r>
              <a:rPr lang="nl-NL" b="1" dirty="0" smtClean="0">
                <a:latin typeface="Verdana" panose="020B0604030504040204" pitchFamily="34" charset="0"/>
                <a:ea typeface="Verdana" panose="020B0604030504040204" pitchFamily="34" charset="0"/>
                <a:cs typeface="Verdana" panose="020B0604030504040204" pitchFamily="34" charset="0"/>
              </a:rPr>
              <a:t>Na de Sjabbat</a:t>
            </a:r>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7" name="Ovaal 6"/>
          <p:cNvSpPr/>
          <p:nvPr/>
        </p:nvSpPr>
        <p:spPr>
          <a:xfrm>
            <a:off x="7164288" y="404664"/>
            <a:ext cx="1656000" cy="1548000"/>
          </a:xfrm>
          <a:prstGeom prst="ellipse">
            <a:avLst/>
          </a:prstGeom>
          <a:solidFill>
            <a:srgbClr val="C00000"/>
          </a:solidFill>
          <a:scene3d>
            <a:camera prst="orthographicFront"/>
            <a:lightRig rig="threePt" dir="t"/>
          </a:scene3d>
          <a:sp3d>
            <a:bevelT prst="angle"/>
          </a:sp3d>
        </p:spPr>
        <p:txBody>
          <a:bodyPr wrap="square" lIns="0" tIns="0" rIns="0" bIns="0">
            <a:spAutoFit/>
          </a:bodyPr>
          <a:lstStyle/>
          <a:p>
            <a:pPr algn="ct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ACTIE!</a:t>
            </a:r>
          </a:p>
          <a:p>
            <a:pPr algn="ctr"/>
            <a:endParaRPr lang="nl-NL"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8563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43" y="-27384"/>
            <a:ext cx="9144000" cy="6048000"/>
          </a:xfrm>
          <a:solidFill>
            <a:srgbClr val="221700"/>
          </a:solidFill>
        </p:spPr>
        <p:txBody>
          <a:bodyPr>
            <a:noAutofit/>
          </a:bodyPr>
          <a:lstStyle/>
          <a:p>
            <a:pPr algn="l"/>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Zie, Ik zend mijn bode voor uw aangezicht uit, die uw weg bereiden zal;</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de stem van een, die roept in de woestijn: Bereidt de weg des Heren, maakt recht zijn paden,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geschiedde het, dat Johannes doopte in de woestijn en de doop der bekering tot vergeving van zonden predikte.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gehele Joodse land liep tot hem uit en alle inwoners van Jeruzalem, en zij lieten zich door hem dopen in de rivier de Jordaan onder belijdenis van hun zonden.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was gekleed met kameelhaar en met een lederen gordel om zijn lendenen, en hij at sprinkhanen en wilde honing.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predikte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Na mij komt, die sterker is dan ik, wiens schoenriem ik niet waardig ben,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nederbukkende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los te maken.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Ik heb u gedoopt met water, maar Hij zal u dopen met de heilige Geest.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geschiedde in die dagen, dat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Galilea verliet en Zich door Johannes in de Jordaan liet dopen.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toen Hij uit het water opsteeg, zag Hij de hemelen scheuren en de Geest als een duif op Zich nederdalen.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stem [kwam] uit de hemelen: Gij zijt mijn Zoon, de geliefde; in U heb Ik mijn welbehagen. </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dreef de Geest Hem uit naar de woestijn.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werd in de woestijn veertig dagen verzocht door de satan </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l-GR" sz="800" dirty="0" smtClean="0">
                <a:solidFill>
                  <a:schemeClr val="bg1"/>
                </a:solidFill>
              </a:rPr>
              <a:t>Σατανᾶ</a:t>
            </a:r>
            <a:r>
              <a:rPr lang="nl-NL" sz="800"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en Hij was bij de wilde dieren, en de engelen dienden Hem.</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nadat Johannes was overgeleverd, ging Jezus naar Galilea om het evangelie Gods te prediken,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el-GR" sz="800" dirty="0">
                <a:solidFill>
                  <a:schemeClr val="bg1"/>
                </a:solidFill>
              </a:rPr>
              <a:t>ὅτι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hoti</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hierna volgt een citaat] De tijd is vervuld en het Koninkrijk Gods is nabijgekomen. Bekeert u en gelooft het evangelie.</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toen Hij langs de zee van Galilea ging, zag Hij Simon [</a:t>
            </a:r>
            <a:r>
              <a:rPr lang="he-IL" sz="800" dirty="0">
                <a:solidFill>
                  <a:schemeClr val="bg1"/>
                </a:solidFill>
              </a:rPr>
              <a:t>שִׁימוֹן</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sjimon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-wildernis] en Andreas, de broeder van Simon, in de zee staan en het net uitwerpen, want zij waren vissers.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Komt achter Mij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lech</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acharai</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-loop achter me] en Ik zal maken, dat gij vissers van mensen wordt.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lieten terstond hun netten liggen en volgden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weinig verder gegaan zijnde, zag Hij Jakobus, de zoon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zijn broeder, terwijl dezen bezig waren in het schip hun netten in orde te brengen.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riep Hij hen. En zij lieten hun vader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het schip achter met de dagloners en gingen heen, Hem achterna.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kwamen te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Kafarnaüm</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op de sabbat ging Hij naar de synagoge en leerde.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stonden versteld over zijn leer, want Hij leerde hen als gezaghebbende, en niet als de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schriftgeleerden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l-GR" sz="800" dirty="0">
                <a:solidFill>
                  <a:schemeClr val="bg1"/>
                </a:solidFill>
              </a:rPr>
              <a:t>Καὶ εὐθὺς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kai</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euthos</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 41 x] was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er in hun synagoge een mens met een onreine geest en hij schreeuwde luid,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zeggende: Wat hebt Gij met ons te maken, Jezus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Zijt Gij gekomen om ons te verdelgen? Ik weet wel, wie Gij zijt: de heilige Gods.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bestrafte hem [zeggende]: Zwijg stil en ga uit van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onreine geest deed hem stuiptrekken en ging onder groot geschreeuw van hem uit.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allen werden zeer verbaasd, zodat zij elkander vroegen, zeggende: Wat is dit? Een nieuwe leer met gezag! Ook de onreine geesten geeft Hij bevelen en zij gehoorzamen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gerucht van Hem drong terstond overal door in de gehele omgeving van Galilea.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uit de synagoge, gingen zij in het huis van Simon en Andreas met Jakobus en Johannes.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schoonmoeder van Simon lag met koorts te bed en terstond spraken zij met Hem over haar.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kwam naderbij, vatte haar hand en richtte haar op. En de koorts verliet haar en zij diende hen.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Toen het nu avond werd en de zon onderging, brachten zij tot Hem allen, die ernstig ongesteld waren, en de bezetenen.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gehele stad was te hoop gelopen bij de deur.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genas velen, die ernstig ongesteld waren door allerlei ziekten, en vele boze geesten dreef Hij uit en Hij liet de geesten niet toe te spreken, omdat zij Hem kenden.</a:t>
            </a:r>
          </a:p>
          <a:p>
            <a:pPr algn="l"/>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35</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en Hij ging heen naar een eenzame plaats en bad aldaar.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36</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a:t>
            </a:r>
            <a:r>
              <a:rPr lang="nl-NL" sz="1800" b="1" i="1" dirty="0"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Simon</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die met hem waren, gingen Hem achterna,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37</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vonden Hem en zeiden tot Hem: Allen zoeken U.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38</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Laten wij elders heengaan, naar de naburige plaatsen, opdat Ik ook daar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want daartoe ben Ik uitgegaan.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39</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ging prediken </a:t>
            </a:r>
            <a:r>
              <a:rPr lang="nl-NL" sz="1800" b="1" i="1" dirty="0"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in hun synagogen in geheel Galilea</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boze geesten dreef Hij uit.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melaatse kwam tot Hem, die voor Hem op de knieën viel, en smekende tot Hem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Indien Gij wilt, kunt Gij mij reinigen.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barmhartigheid bewogen, strekte Hij zijn hand uit, raakte hem aan en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Ik wil het, word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verliet hem de melaatsheid en hij werd rein.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Zie toe, dat gij niemand iets zegt, maar ga heen, toon u aan de priester en offer voor uw reiniging hetgeen Mozes heeft voorgeschreven, hun tot een getuigenis.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toen hij was weggegaan, begon hij het telkens weder te verkondigen, en het gebeurde ruchtbaar te maken, zodat Hij niet meer openlijk de stad kon binnenkomen, maar Zich buiten in eenzame plaatsen ophield. En zij kwamen tot Hem van alle kanten.</a:t>
            </a:r>
          </a:p>
          <a:p>
            <a:pPr algn="l"/>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AutoShape 2" descr="Afbeeldingsresultaat voor john baptist imprisoned"/>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2" name="Rechthoek 1"/>
          <p:cNvSpPr/>
          <p:nvPr/>
        </p:nvSpPr>
        <p:spPr>
          <a:xfrm>
            <a:off x="0" y="7936"/>
            <a:ext cx="9144000" cy="2308324"/>
          </a:xfrm>
          <a:prstGeom prst="rect">
            <a:avLst/>
          </a:prstGeom>
          <a:solidFill>
            <a:srgbClr val="C0B98E"/>
          </a:solidFill>
          <a:scene3d>
            <a:camera prst="orthographicFront"/>
            <a:lightRig rig="threePt" dir="t"/>
          </a:scene3d>
          <a:sp3d>
            <a:bevelT prst="angle"/>
          </a:sp3d>
        </p:spPr>
        <p:txBody>
          <a:bodyPr wrap="square">
            <a:spAutoFit/>
          </a:bodyPr>
          <a:lstStyle/>
          <a:p>
            <a:r>
              <a:rPr lang="de-DE" b="1" dirty="0" smtClean="0">
                <a:latin typeface="Verdana" panose="020B0604030504040204" pitchFamily="34" charset="0"/>
                <a:ea typeface="Verdana" panose="020B0604030504040204" pitchFamily="34" charset="0"/>
                <a:cs typeface="Verdana" panose="020B0604030504040204" pitchFamily="34" charset="0"/>
              </a:rPr>
              <a:t>In Marcus 3 </a:t>
            </a:r>
            <a:r>
              <a:rPr lang="de-DE" b="1" dirty="0" err="1" smtClean="0">
                <a:latin typeface="Verdana" panose="020B0604030504040204" pitchFamily="34" charset="0"/>
                <a:ea typeface="Verdana" panose="020B0604030504040204" pitchFamily="34" charset="0"/>
                <a:cs typeface="Verdana" panose="020B0604030504040204" pitchFamily="34" charset="0"/>
              </a:rPr>
              <a:t>voorbeelden</a:t>
            </a:r>
            <a:r>
              <a:rPr lang="de-DE" b="1" dirty="0" smtClean="0">
                <a:latin typeface="Verdana" panose="020B0604030504040204" pitchFamily="34" charset="0"/>
                <a:ea typeface="Verdana" panose="020B0604030504040204" pitchFamily="34" charset="0"/>
                <a:cs typeface="Verdana" panose="020B0604030504040204" pitchFamily="34" charset="0"/>
              </a:rPr>
              <a:t> van </a:t>
            </a:r>
            <a:r>
              <a:rPr lang="de-DE" b="1" dirty="0" err="1" smtClean="0">
                <a:latin typeface="Verdana" panose="020B0604030504040204" pitchFamily="34" charset="0"/>
                <a:ea typeface="Verdana" panose="020B0604030504040204" pitchFamily="34" charset="0"/>
                <a:cs typeface="Verdana" panose="020B0604030504040204" pitchFamily="34" charset="0"/>
              </a:rPr>
              <a:t>een</a:t>
            </a:r>
            <a:r>
              <a:rPr lang="de-DE" b="1" dirty="0" smtClean="0">
                <a:latin typeface="Verdana" panose="020B0604030504040204" pitchFamily="34" charset="0"/>
                <a:ea typeface="Verdana" panose="020B0604030504040204" pitchFamily="34" charset="0"/>
                <a:cs typeface="Verdana" panose="020B0604030504040204" pitchFamily="34" charset="0"/>
              </a:rPr>
              <a:t> </a:t>
            </a:r>
            <a:r>
              <a:rPr lang="de-DE" b="1" dirty="0" err="1" smtClean="0">
                <a:latin typeface="Verdana" panose="020B0604030504040204" pitchFamily="34" charset="0"/>
                <a:ea typeface="Verdana" panose="020B0604030504040204" pitchFamily="34" charset="0"/>
                <a:cs typeface="Verdana" panose="020B0604030504040204" pitchFamily="34" charset="0"/>
              </a:rPr>
              <a:t>biddende</a:t>
            </a:r>
            <a:r>
              <a:rPr lang="de-DE" b="1" dirty="0" smtClean="0">
                <a:latin typeface="Verdana" panose="020B0604030504040204" pitchFamily="34" charset="0"/>
                <a:ea typeface="Verdana" panose="020B0604030504040204" pitchFamily="34" charset="0"/>
                <a:cs typeface="Verdana" panose="020B0604030504040204" pitchFamily="34" charset="0"/>
              </a:rPr>
              <a:t> </a:t>
            </a:r>
            <a:r>
              <a:rPr lang="de-DE" b="1" dirty="0" err="1" smtClean="0">
                <a:latin typeface="Verdana" panose="020B0604030504040204" pitchFamily="34" charset="0"/>
                <a:ea typeface="Verdana" panose="020B0604030504040204" pitchFamily="34" charset="0"/>
                <a:cs typeface="Verdana" panose="020B0604030504040204" pitchFamily="34" charset="0"/>
              </a:rPr>
              <a:t>Jesjoea</a:t>
            </a:r>
            <a:endParaRPr lang="de-DE" b="1" dirty="0" smtClean="0">
              <a:latin typeface="Verdana" panose="020B0604030504040204" pitchFamily="34" charset="0"/>
              <a:ea typeface="Verdana" panose="020B0604030504040204" pitchFamily="34" charset="0"/>
              <a:cs typeface="Verdana" panose="020B0604030504040204" pitchFamily="34" charset="0"/>
            </a:endParaRPr>
          </a:p>
          <a:p>
            <a:pPr marL="342900" indent="-342900">
              <a:buFont typeface="+mj-lt"/>
              <a:buAutoNum type="arabicPeriod"/>
            </a:pPr>
            <a:r>
              <a:rPr lang="de-DE" dirty="0" smtClean="0">
                <a:latin typeface="Verdana" panose="020B0604030504040204" pitchFamily="34" charset="0"/>
                <a:ea typeface="Verdana" panose="020B0604030504040204" pitchFamily="34" charset="0"/>
                <a:cs typeface="Verdana" panose="020B0604030504040204" pitchFamily="34" charset="0"/>
              </a:rPr>
              <a:t>Marcus 1:35 </a:t>
            </a:r>
            <a:r>
              <a:rPr lang="nl-NL" baseline="30000" dirty="0">
                <a:latin typeface="Verdana" panose="020B0604030504040204" pitchFamily="34" charset="0"/>
                <a:ea typeface="Verdana" panose="020B0604030504040204" pitchFamily="34" charset="0"/>
                <a:cs typeface="Verdana" panose="020B0604030504040204" pitchFamily="34" charset="0"/>
              </a:rPr>
              <a:t>35</a:t>
            </a:r>
            <a:r>
              <a:rPr lang="nl-NL" dirty="0">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en Hij ging heen naar een eenzame plaats en bad aldaar. </a:t>
            </a:r>
            <a:endParaRPr lang="de-DE" dirty="0" smtClean="0">
              <a:latin typeface="Verdana" panose="020B0604030504040204" pitchFamily="34" charset="0"/>
              <a:ea typeface="Verdana" panose="020B0604030504040204" pitchFamily="34" charset="0"/>
              <a:cs typeface="Verdana" panose="020B0604030504040204" pitchFamily="34" charset="0"/>
            </a:endParaRPr>
          </a:p>
          <a:p>
            <a:pPr marL="342900" indent="-342900">
              <a:buFont typeface="+mj-lt"/>
              <a:buAutoNum type="arabicPeriod"/>
            </a:pPr>
            <a:r>
              <a:rPr lang="de-DE" dirty="0" smtClean="0">
                <a:latin typeface="Verdana" panose="020B0604030504040204" pitchFamily="34" charset="0"/>
                <a:ea typeface="Verdana" panose="020B0604030504040204" pitchFamily="34" charset="0"/>
                <a:cs typeface="Verdana" panose="020B0604030504040204" pitchFamily="34" charset="0"/>
              </a:rPr>
              <a:t>Marcus 8:6 </a:t>
            </a:r>
            <a:r>
              <a:rPr lang="nl-NL" baseline="30000" dirty="0">
                <a:latin typeface="Verdana" panose="020B0604030504040204" pitchFamily="34" charset="0"/>
                <a:ea typeface="Verdana" panose="020B0604030504040204" pitchFamily="34" charset="0"/>
                <a:cs typeface="Verdana" panose="020B0604030504040204" pitchFamily="34" charset="0"/>
              </a:rPr>
              <a:t>6</a:t>
            </a:r>
            <a:r>
              <a:rPr lang="nl-NL" dirty="0">
                <a:latin typeface="Verdana" panose="020B0604030504040204" pitchFamily="34" charset="0"/>
                <a:ea typeface="Verdana" panose="020B0604030504040204" pitchFamily="34" charset="0"/>
                <a:cs typeface="Verdana" panose="020B0604030504040204" pitchFamily="34" charset="0"/>
              </a:rPr>
              <a:t> En Hij gaf aan de schare bevel op de grond te gaan zitten. En Hij nam de zeven broden, dankte, brak ze en gaf ze aan zijn discipelen om ze hun voor te zetten, en zij zetten ze voor aan de schare.</a:t>
            </a:r>
            <a:endParaRPr lang="de-DE" dirty="0" smtClean="0">
              <a:latin typeface="Verdana" panose="020B0604030504040204" pitchFamily="34" charset="0"/>
              <a:ea typeface="Verdana" panose="020B0604030504040204" pitchFamily="34" charset="0"/>
              <a:cs typeface="Verdana" panose="020B0604030504040204" pitchFamily="34" charset="0"/>
            </a:endParaRPr>
          </a:p>
          <a:p>
            <a:pPr marL="342900" indent="-342900">
              <a:buFont typeface="+mj-lt"/>
              <a:buAutoNum type="arabicPeriod"/>
            </a:pPr>
            <a:r>
              <a:rPr lang="de-DE" dirty="0" smtClean="0">
                <a:latin typeface="Verdana" panose="020B0604030504040204" pitchFamily="34" charset="0"/>
                <a:ea typeface="Verdana" panose="020B0604030504040204" pitchFamily="34" charset="0"/>
                <a:cs typeface="Verdana" panose="020B0604030504040204" pitchFamily="34" charset="0"/>
              </a:rPr>
              <a:t>Marcus 14:32-42 </a:t>
            </a:r>
            <a:r>
              <a:rPr lang="nl-NL" baseline="30000" dirty="0">
                <a:latin typeface="Verdana" panose="020B0604030504040204" pitchFamily="34" charset="0"/>
                <a:ea typeface="Verdana" panose="020B0604030504040204" pitchFamily="34" charset="0"/>
                <a:cs typeface="Verdana" panose="020B0604030504040204" pitchFamily="34" charset="0"/>
              </a:rPr>
              <a:t>32</a:t>
            </a:r>
            <a:r>
              <a:rPr lang="nl-NL" dirty="0">
                <a:latin typeface="Verdana" panose="020B0604030504040204" pitchFamily="34" charset="0"/>
                <a:ea typeface="Verdana" panose="020B0604030504040204" pitchFamily="34" charset="0"/>
                <a:cs typeface="Verdana" panose="020B0604030504040204" pitchFamily="34" charset="0"/>
              </a:rPr>
              <a:t> En zij gingen naar een plaats, genaamd </a:t>
            </a:r>
            <a:r>
              <a:rPr lang="nl-NL" dirty="0" err="1">
                <a:latin typeface="Verdana" panose="020B0604030504040204" pitchFamily="34" charset="0"/>
                <a:ea typeface="Verdana" panose="020B0604030504040204" pitchFamily="34" charset="0"/>
                <a:cs typeface="Verdana" panose="020B0604030504040204" pitchFamily="34" charset="0"/>
              </a:rPr>
              <a:t>Getsemane</a:t>
            </a:r>
            <a:r>
              <a:rPr lang="nl-NL" dirty="0">
                <a:latin typeface="Verdana" panose="020B0604030504040204" pitchFamily="34" charset="0"/>
                <a:ea typeface="Verdana" panose="020B0604030504040204" pitchFamily="34" charset="0"/>
                <a:cs typeface="Verdana" panose="020B0604030504040204" pitchFamily="34" charset="0"/>
              </a:rPr>
              <a:t>, en Hij </a:t>
            </a:r>
            <a:r>
              <a:rPr lang="nl-NL" dirty="0" err="1">
                <a:latin typeface="Verdana" panose="020B0604030504040204" pitchFamily="34" charset="0"/>
                <a:ea typeface="Verdana" panose="020B0604030504040204" pitchFamily="34" charset="0"/>
                <a:cs typeface="Verdana" panose="020B0604030504040204" pitchFamily="34" charset="0"/>
              </a:rPr>
              <a:t>zeide</a:t>
            </a:r>
            <a:r>
              <a:rPr lang="nl-NL" dirty="0">
                <a:latin typeface="Verdana" panose="020B0604030504040204" pitchFamily="34" charset="0"/>
                <a:ea typeface="Verdana" panose="020B0604030504040204" pitchFamily="34" charset="0"/>
                <a:cs typeface="Verdana" panose="020B0604030504040204" pitchFamily="34" charset="0"/>
              </a:rPr>
              <a:t> tot zijn discipelen: Zet u hier neder, terwijl Ik bid.</a:t>
            </a:r>
          </a:p>
        </p:txBody>
      </p:sp>
      <p:sp>
        <p:nvSpPr>
          <p:cNvPr id="5" name="Ovaal 4"/>
          <p:cNvSpPr/>
          <p:nvPr/>
        </p:nvSpPr>
        <p:spPr>
          <a:xfrm>
            <a:off x="7380312" y="2060848"/>
            <a:ext cx="1656000" cy="1548000"/>
          </a:xfrm>
          <a:prstGeom prst="ellipse">
            <a:avLst/>
          </a:prstGeom>
          <a:solidFill>
            <a:srgbClr val="C00000"/>
          </a:solidFill>
          <a:scene3d>
            <a:camera prst="orthographicFront"/>
            <a:lightRig rig="threePt" dir="t"/>
          </a:scene3d>
          <a:sp3d>
            <a:bevelT prst="angle"/>
          </a:sp3d>
        </p:spPr>
        <p:txBody>
          <a:bodyPr wrap="square" lIns="0" tIns="0" rIns="0" bIns="0">
            <a:spAutoFit/>
          </a:bodyPr>
          <a:lstStyle/>
          <a:p>
            <a:pPr algn="ct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ACTIE!</a:t>
            </a:r>
          </a:p>
          <a:p>
            <a:pPr algn="ctr"/>
            <a:endParaRPr lang="nl-NL"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756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43" y="-243408"/>
            <a:ext cx="9144000" cy="6264000"/>
          </a:xfrm>
          <a:solidFill>
            <a:srgbClr val="221700"/>
          </a:solidFill>
        </p:spPr>
        <p:txBody>
          <a:bodyPr>
            <a:noAutofit/>
          </a:bodyPr>
          <a:lstStyle/>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toen Hij langs de zee van Galilea ging, zag Hij Simon [</a:t>
            </a:r>
            <a:r>
              <a:rPr lang="he-IL" sz="800" dirty="0">
                <a:solidFill>
                  <a:schemeClr val="bg1"/>
                </a:solidFill>
              </a:rPr>
              <a:t>שִׁימוֹן</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sjimon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-wildernis] en Andreas, de broeder van Simon, in de zee staan en het net uitwerpen, want zij waren vissers.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Komt achter Mij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lech</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acharai</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-loop achter me] en Ik zal maken, dat gij vissers van mensen wordt.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lieten terstond hun netten liggen en volgden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19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weinig verder gegaan zijnde, zag Hij Jakobus, de zoon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Johannes zijn broeder, terwijl dezen bezig waren in het schip hun netten in orde te brengen.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riep Hij hen. En zij lieten hun vader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Zebedeüs</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 het schip achter met de dagloners en gingen heen, Hem achterna.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kwamen te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Kafarnaüm</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op de sabbat ging Hij naar de synagoge en leerde.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stonden versteld over zijn leer, want Hij leerde hen als gezaghebbende, en niet als de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schriftgeleerden</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l-GR" sz="800" dirty="0">
                <a:solidFill>
                  <a:schemeClr val="bg1"/>
                </a:solidFill>
              </a:rPr>
              <a:t>Καὶ εὐθὺς </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kai</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800" i="1" dirty="0" err="1">
                <a:solidFill>
                  <a:schemeClr val="bg1"/>
                </a:solidFill>
                <a:latin typeface="Verdana" panose="020B0604030504040204" pitchFamily="34" charset="0"/>
                <a:ea typeface="Verdana" panose="020B0604030504040204" pitchFamily="34" charset="0"/>
                <a:cs typeface="Verdana" panose="020B0604030504040204" pitchFamily="34" charset="0"/>
              </a:rPr>
              <a:t>euthos</a:t>
            </a:r>
            <a:r>
              <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rPr>
              <a:t> 41 x] was </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er in hun synagoge een mens met een onreine geest en hij schreeuwde luid,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zeggende: Wat hebt Gij met ons te maken, Jezus van </a:t>
            </a:r>
            <a:r>
              <a:rPr lang="nl-NL" sz="800"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Nazaret</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Zijt Gij gekomen om ons te verdelgen? Ik weet wel, wie Gij zijt: de heilige Gods.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25</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Jezus bestrafte hem [zeggende]: Zwijg stil en ga uit van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26</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onreine geest deed hem stuiptrekken en ging onder groot geschreeuw van hem uit.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27</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allen werden zeer verbaasd, zodat zij elkander vroegen, zeggende: Wat is dit? Een nieuwe leer met gezag! Ook de onreine geesten geeft Hij bevelen en zij gehoorzamen Hem!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28</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het gerucht van Hem drong terstond overal door in de gehele omgeving van Galilea.</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29</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uit de synagoge, gingen zij in het huis van Simon en Andreas met Jakobus en Johannes.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schoonmoeder van Simon lag met koorts te bed en terstond spraken zij met Hem over haar.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31</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kwam naderbij, vatte haar hand en richtte haar op. En de koorts verliet haar en zij diende hen.</a:t>
            </a:r>
          </a:p>
          <a:p>
            <a:pPr algn="l"/>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32</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Toen het nu avond werd en de zon onderging, brachten zij tot Hem allen, die ernstig ongesteld waren, en de bezetenen.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33</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de gehele stad was te hoop gelopen bij de deur. </a:t>
            </a:r>
            <a:r>
              <a:rPr lang="nl-NL" sz="800"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34</a:t>
            </a:r>
            <a:r>
              <a:rPr lang="nl-NL" sz="800"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genas velen, die ernstig ongesteld waren door allerlei ziekten, en vele boze geesten dreef Hij uit en Hij liet de geesten niet toe te spreken, omdat zij Hem </a:t>
            </a:r>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kenden.</a:t>
            </a:r>
          </a:p>
          <a:p>
            <a:pPr algn="l"/>
            <a:r>
              <a:rPr lang="nl-NL" sz="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35</a:t>
            </a:r>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vroeg, nog diep in de nacht, stond Hij op en ging naar buiten en Hij ging heen naar een eenzame plaats en bad aldaar. </a:t>
            </a:r>
            <a:r>
              <a:rPr lang="nl-NL" sz="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36</a:t>
            </a:r>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Simon en die met hem waren, gingen Hem achterna, </a:t>
            </a:r>
            <a:r>
              <a:rPr lang="nl-NL" sz="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37</a:t>
            </a:r>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zij vonden Hem en zeiden tot Hem: Allen zoeken U. </a:t>
            </a:r>
            <a:r>
              <a:rPr lang="nl-NL" sz="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38</a:t>
            </a:r>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hen: Laten wij elders heengaan, naar de naburige plaatsen, opdat Ik ook daar </a:t>
            </a:r>
            <a:r>
              <a:rPr lang="nl-NL" sz="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predike</a:t>
            </a:r>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want daartoe ben Ik uitgegaan. </a:t>
            </a:r>
            <a:r>
              <a:rPr lang="nl-NL" sz="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39</a:t>
            </a:r>
            <a:r>
              <a:rPr lang="nl-NL" sz="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ging prediken in hun synagogen in geheel Galilea, en de boze geesten dreef Hij uit.</a:t>
            </a:r>
          </a:p>
          <a:p>
            <a:pPr algn="l"/>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40</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een melaatse kwam tot Hem, die voor Hem op de knieën viel, en smekende tot Hem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Indien Gij wilt, kunt Gij mij reinigen.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41</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r>
              <a:rPr lang="nl-NL" sz="1800" b="1" i="1" dirty="0"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En met barmhartigheid bewogen</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strekte Hij zijn hand uit, raakte hem aan en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Ik wil het, word rein!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terstond verliet hem de melaatsheid en hij werd rein.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43</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met een strenge vermaning zond Hij hem terstond weg,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44</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en Hij </a:t>
            </a:r>
            <a:r>
              <a:rPr lang="nl-NL" sz="1800" b="1" i="1" dirty="0" err="1"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zeide</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tot hem: </a:t>
            </a:r>
            <a:r>
              <a:rPr lang="nl-NL" sz="1800" b="1" i="1" dirty="0" smtClean="0">
                <a:solidFill>
                  <a:srgbClr val="FFFF00"/>
                </a:solidFill>
                <a:effectLst/>
                <a:latin typeface="Verdana" panose="020B0604030504040204" pitchFamily="34" charset="0"/>
                <a:ea typeface="Verdana" panose="020B0604030504040204" pitchFamily="34" charset="0"/>
                <a:cs typeface="Verdana" panose="020B0604030504040204" pitchFamily="34" charset="0"/>
              </a:rPr>
              <a:t>Zie toe, dat gij niemand iets zegt</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ga heen, toon u aan de priester en offer voor uw reiniging hetgeen Mozes heeft voorgeschreven, hun tot een getuigenis. </a:t>
            </a:r>
            <a:r>
              <a:rPr lang="nl-NL" sz="1800" b="1" i="1" baseline="3000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45</a:t>
            </a:r>
            <a:r>
              <a:rPr lang="nl-NL" sz="1800" b="1" i="1"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Maar toen hij was weggegaan, begon hij het telkens weder te verkondigen, en het gebeurde ruchtbaar te maken, zodat Hij niet meer openlijk de stad kon binnenkomen, maar Zich buiten in eenzame plaatsen ophield. En zij kwamen tot Hem van alle kanten.</a:t>
            </a:r>
          </a:p>
          <a:p>
            <a:pPr algn="l"/>
            <a:endParaRPr lang="nl-NL" sz="8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AutoShape 2" descr="Afbeeldingsresultaat voor john baptist imprisoned"/>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5" name="Rechthoek 4"/>
          <p:cNvSpPr/>
          <p:nvPr/>
        </p:nvSpPr>
        <p:spPr>
          <a:xfrm>
            <a:off x="35496" y="1340880"/>
            <a:ext cx="5076056" cy="1008000"/>
          </a:xfrm>
          <a:prstGeom prst="rect">
            <a:avLst/>
          </a:prstGeom>
          <a:solidFill>
            <a:srgbClr val="C0B98E"/>
          </a:solidFill>
          <a:scene3d>
            <a:camera prst="orthographicFront"/>
            <a:lightRig rig="threePt" dir="t"/>
          </a:scene3d>
          <a:sp3d>
            <a:bevelT prst="angle"/>
          </a:sp3d>
        </p:spPr>
        <p:txBody>
          <a:bodyPr wrap="square">
            <a:spAutoFit/>
          </a:bodyPr>
          <a:lstStyle/>
          <a:p>
            <a:r>
              <a:rPr lang="nl-NL" b="1" dirty="0" smtClean="0">
                <a:latin typeface="Verdana" panose="020B0604030504040204" pitchFamily="34" charset="0"/>
                <a:ea typeface="Verdana" panose="020B0604030504040204" pitchFamily="34" charset="0"/>
                <a:cs typeface="Verdana" panose="020B0604030504040204" pitchFamily="34" charset="0"/>
              </a:rPr>
              <a:t>Geen gewone observatie van Petrus,</a:t>
            </a:r>
          </a:p>
          <a:p>
            <a:r>
              <a:rPr lang="nl-NL" b="1" dirty="0">
                <a:latin typeface="Verdana" panose="020B0604030504040204" pitchFamily="34" charset="0"/>
                <a:ea typeface="Verdana" panose="020B0604030504040204" pitchFamily="34" charset="0"/>
                <a:cs typeface="Verdana" panose="020B0604030504040204" pitchFamily="34" charset="0"/>
              </a:rPr>
              <a:t>m</a:t>
            </a:r>
            <a:r>
              <a:rPr lang="nl-NL" b="1" dirty="0" smtClean="0">
                <a:latin typeface="Verdana" panose="020B0604030504040204" pitchFamily="34" charset="0"/>
                <a:ea typeface="Verdana" panose="020B0604030504040204" pitchFamily="34" charset="0"/>
                <a:cs typeface="Verdana" panose="020B0604030504040204" pitchFamily="34" charset="0"/>
              </a:rPr>
              <a:t>aar interpretatie!</a:t>
            </a:r>
          </a:p>
          <a:p>
            <a:r>
              <a:rPr lang="nl-NL" b="1" dirty="0" smtClean="0">
                <a:latin typeface="Verdana" panose="020B0604030504040204" pitchFamily="34" charset="0"/>
                <a:ea typeface="Verdana" panose="020B0604030504040204" pitchFamily="34" charset="0"/>
                <a:cs typeface="Verdana" panose="020B0604030504040204" pitchFamily="34" charset="0"/>
              </a:rPr>
              <a:t>Gevolgd door verwondering!</a:t>
            </a:r>
          </a:p>
          <a:p>
            <a:endParaRPr lang="nl-NL" b="1" dirty="0" smtClean="0">
              <a:latin typeface="Verdana" panose="020B0604030504040204" pitchFamily="34" charset="0"/>
              <a:ea typeface="Verdana" panose="020B0604030504040204" pitchFamily="34" charset="0"/>
              <a:cs typeface="Verdana" panose="020B0604030504040204" pitchFamily="34" charset="0"/>
            </a:endParaRPr>
          </a:p>
          <a:p>
            <a:endParaRPr lang="nl-NL" b="1" dirty="0" smtClean="0">
              <a:latin typeface="Verdana" panose="020B0604030504040204" pitchFamily="34" charset="0"/>
              <a:ea typeface="Verdana" panose="020B0604030504040204" pitchFamily="34" charset="0"/>
              <a:cs typeface="Verdana" panose="020B0604030504040204" pitchFamily="34" charset="0"/>
            </a:endParaRPr>
          </a:p>
          <a:p>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6" name="Ovaal 5"/>
          <p:cNvSpPr/>
          <p:nvPr/>
        </p:nvSpPr>
        <p:spPr>
          <a:xfrm>
            <a:off x="7092280" y="0"/>
            <a:ext cx="1656000" cy="1548000"/>
          </a:xfrm>
          <a:prstGeom prst="ellipse">
            <a:avLst/>
          </a:prstGeom>
          <a:solidFill>
            <a:srgbClr val="C00000"/>
          </a:solidFill>
          <a:scene3d>
            <a:camera prst="orthographicFront"/>
            <a:lightRig rig="threePt" dir="t"/>
          </a:scene3d>
          <a:sp3d>
            <a:bevelT prst="angle"/>
          </a:sp3d>
        </p:spPr>
        <p:txBody>
          <a:bodyPr wrap="square" lIns="0" tIns="0" rIns="0" bIns="0">
            <a:spAutoFit/>
          </a:bodyPr>
          <a:lstStyle/>
          <a:p>
            <a:pPr algn="ctr"/>
            <a:endPar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ACTIE!</a:t>
            </a:r>
          </a:p>
          <a:p>
            <a:pPr algn="ctr"/>
            <a:endParaRPr lang="nl-NL" sz="1200" b="1"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endParaRPr lang="nl-NL" sz="20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2013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332656"/>
            <a:ext cx="8229600" cy="5472608"/>
          </a:xfrm>
          <a:solidFill>
            <a:srgbClr val="C0B98E"/>
          </a:solidFill>
          <a:scene3d>
            <a:camera prst="orthographicFront"/>
            <a:lightRig rig="threePt" dir="t"/>
          </a:scene3d>
          <a:sp3d>
            <a:bevelT prst="angle"/>
          </a:sp3d>
        </p:spPr>
        <p:txBody>
          <a:bodyPr/>
          <a:lstStyle/>
          <a:p>
            <a:pPr marL="0" indent="0" algn="ctr">
              <a:buNone/>
            </a:pPr>
            <a:r>
              <a:rPr lang="nl-NL" sz="2400" b="1" dirty="0" smtClean="0">
                <a:latin typeface="Verdana" panose="020B0604030504040204" pitchFamily="34" charset="0"/>
                <a:ea typeface="Verdana" panose="020B0604030504040204" pitchFamily="34" charset="0"/>
                <a:cs typeface="Verdana" panose="020B0604030504040204" pitchFamily="34" charset="0"/>
              </a:rPr>
              <a:t>DE LAATSTE WOORDEN VAN PETRUS</a:t>
            </a:r>
          </a:p>
          <a:p>
            <a:pPr marL="0" indent="0" algn="ctr">
              <a:buNone/>
            </a:pPr>
            <a:r>
              <a:rPr lang="nl-NL" sz="1200" dirty="0" smtClean="0">
                <a:latin typeface="Verdana" panose="020B0604030504040204" pitchFamily="34" charset="0"/>
                <a:ea typeface="Verdana" panose="020B0604030504040204" pitchFamily="34" charset="0"/>
                <a:cs typeface="Verdana" panose="020B0604030504040204" pitchFamily="34" charset="0"/>
              </a:rPr>
              <a:t>2 Petrus 3:17 </a:t>
            </a:r>
          </a:p>
          <a:p>
            <a:pPr marL="0" indent="0" algn="ctr">
              <a:buNone/>
            </a:pPr>
            <a:r>
              <a:rPr lang="nl-NL" sz="2400" dirty="0" smtClean="0">
                <a:latin typeface="Verdana" panose="020B0604030504040204" pitchFamily="34" charset="0"/>
                <a:ea typeface="Verdana" panose="020B0604030504040204" pitchFamily="34" charset="0"/>
                <a:cs typeface="Verdana" panose="020B0604030504040204" pitchFamily="34" charset="0"/>
              </a:rPr>
              <a:t>Geliefden</a:t>
            </a:r>
            <a:r>
              <a:rPr lang="nl-NL" sz="2400" dirty="0">
                <a:latin typeface="Verdana" panose="020B0604030504040204" pitchFamily="34" charset="0"/>
                <a:ea typeface="Verdana" panose="020B0604030504040204" pitchFamily="34" charset="0"/>
                <a:cs typeface="Verdana" panose="020B0604030504040204" pitchFamily="34" charset="0"/>
              </a:rPr>
              <a:t>, </a:t>
            </a: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2400" dirty="0" smtClean="0">
                <a:latin typeface="Verdana" panose="020B0604030504040204" pitchFamily="34" charset="0"/>
                <a:ea typeface="Verdana" panose="020B0604030504040204" pitchFamily="34" charset="0"/>
                <a:cs typeface="Verdana" panose="020B0604030504040204" pitchFamily="34" charset="0"/>
              </a:rPr>
              <a:t>daar </a:t>
            </a:r>
            <a:r>
              <a:rPr lang="nl-NL" sz="2400" dirty="0">
                <a:latin typeface="Verdana" panose="020B0604030504040204" pitchFamily="34" charset="0"/>
                <a:ea typeface="Verdana" panose="020B0604030504040204" pitchFamily="34" charset="0"/>
                <a:cs typeface="Verdana" panose="020B0604030504040204" pitchFamily="34" charset="0"/>
              </a:rPr>
              <a:t>gij het nu van tevoren weet, </a:t>
            </a: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2400" dirty="0" smtClean="0">
                <a:latin typeface="Verdana" panose="020B0604030504040204" pitchFamily="34" charset="0"/>
                <a:ea typeface="Verdana" panose="020B0604030504040204" pitchFamily="34" charset="0"/>
                <a:cs typeface="Verdana" panose="020B0604030504040204" pitchFamily="34" charset="0"/>
              </a:rPr>
              <a:t>weest </a:t>
            </a:r>
            <a:r>
              <a:rPr lang="nl-NL" sz="2400" dirty="0">
                <a:latin typeface="Verdana" panose="020B0604030504040204" pitchFamily="34" charset="0"/>
                <a:ea typeface="Verdana" panose="020B0604030504040204" pitchFamily="34" charset="0"/>
                <a:cs typeface="Verdana" panose="020B0604030504040204" pitchFamily="34" charset="0"/>
              </a:rPr>
              <a:t>op uw hoede, </a:t>
            </a:r>
            <a:r>
              <a:rPr lang="nl-NL" sz="2400" dirty="0" smtClean="0">
                <a:latin typeface="Verdana" panose="020B0604030504040204" pitchFamily="34" charset="0"/>
                <a:ea typeface="Verdana" panose="020B0604030504040204" pitchFamily="34" charset="0"/>
                <a:cs typeface="Verdana" panose="020B0604030504040204" pitchFamily="34" charset="0"/>
              </a:rPr>
              <a:t>dat </a:t>
            </a:r>
            <a:r>
              <a:rPr lang="nl-NL" sz="2400" dirty="0">
                <a:latin typeface="Verdana" panose="020B0604030504040204" pitchFamily="34" charset="0"/>
                <a:ea typeface="Verdana" panose="020B0604030504040204" pitchFamily="34" charset="0"/>
                <a:cs typeface="Verdana" panose="020B0604030504040204" pitchFamily="34" charset="0"/>
              </a:rPr>
              <a:t>gij niet, </a:t>
            </a: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2400" dirty="0" smtClean="0">
                <a:latin typeface="Verdana" panose="020B0604030504040204" pitchFamily="34" charset="0"/>
                <a:ea typeface="Verdana" panose="020B0604030504040204" pitchFamily="34" charset="0"/>
                <a:cs typeface="Verdana" panose="020B0604030504040204" pitchFamily="34" charset="0"/>
              </a:rPr>
              <a:t>door </a:t>
            </a:r>
            <a:r>
              <a:rPr lang="nl-NL" sz="2400" dirty="0">
                <a:latin typeface="Verdana" panose="020B0604030504040204" pitchFamily="34" charset="0"/>
                <a:ea typeface="Verdana" panose="020B0604030504040204" pitchFamily="34" charset="0"/>
                <a:cs typeface="Verdana" panose="020B0604030504040204" pitchFamily="34" charset="0"/>
              </a:rPr>
              <a:t>de dwaling der </a:t>
            </a:r>
            <a:r>
              <a:rPr lang="nl-NL" sz="2400" dirty="0" err="1">
                <a:latin typeface="Verdana" panose="020B0604030504040204" pitchFamily="34" charset="0"/>
                <a:ea typeface="Verdana" panose="020B0604030504040204" pitchFamily="34" charset="0"/>
                <a:cs typeface="Verdana" panose="020B0604030504040204" pitchFamily="34" charset="0"/>
              </a:rPr>
              <a:t>zedelozen</a:t>
            </a:r>
            <a:r>
              <a:rPr lang="nl-NL" sz="2400" dirty="0">
                <a:latin typeface="Verdana" panose="020B0604030504040204" pitchFamily="34" charset="0"/>
                <a:ea typeface="Verdana" panose="020B0604030504040204" pitchFamily="34" charset="0"/>
                <a:cs typeface="Verdana" panose="020B0604030504040204" pitchFamily="34" charset="0"/>
              </a:rPr>
              <a:t> medegesleept, </a:t>
            </a: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2400" dirty="0" smtClean="0">
                <a:latin typeface="Verdana" panose="020B0604030504040204" pitchFamily="34" charset="0"/>
                <a:ea typeface="Verdana" panose="020B0604030504040204" pitchFamily="34" charset="0"/>
                <a:cs typeface="Verdana" panose="020B0604030504040204" pitchFamily="34" charset="0"/>
              </a:rPr>
              <a:t>afvalt </a:t>
            </a:r>
            <a:r>
              <a:rPr lang="nl-NL" sz="2400" dirty="0">
                <a:latin typeface="Verdana" panose="020B0604030504040204" pitchFamily="34" charset="0"/>
                <a:ea typeface="Verdana" panose="020B0604030504040204" pitchFamily="34" charset="0"/>
                <a:cs typeface="Verdana" panose="020B0604030504040204" pitchFamily="34" charset="0"/>
              </a:rPr>
              <a:t>van uw eigen standvastigheid</a:t>
            </a:r>
            <a:r>
              <a:rPr lang="nl-NL" sz="2400" dirty="0" smtClean="0">
                <a:latin typeface="Verdana" panose="020B0604030504040204" pitchFamily="34" charset="0"/>
                <a:ea typeface="Verdana" panose="020B0604030504040204" pitchFamily="34" charset="0"/>
                <a:cs typeface="Verdana" panose="020B0604030504040204" pitchFamily="34" charset="0"/>
              </a:rPr>
              <a:t>;</a:t>
            </a:r>
          </a:p>
          <a:p>
            <a:pPr marL="0" indent="0" algn="ctr">
              <a:buNone/>
            </a:pPr>
            <a:r>
              <a:rPr lang="nl-NL" sz="2400" dirty="0" smtClean="0">
                <a:latin typeface="Verdana" panose="020B0604030504040204" pitchFamily="34" charset="0"/>
                <a:ea typeface="Verdana" panose="020B0604030504040204" pitchFamily="34" charset="0"/>
                <a:cs typeface="Verdana" panose="020B0604030504040204" pitchFamily="34" charset="0"/>
              </a:rPr>
              <a:t> </a:t>
            </a:r>
            <a:r>
              <a:rPr lang="nl-NL" sz="2400" baseline="30000" dirty="0">
                <a:latin typeface="Verdana" panose="020B0604030504040204" pitchFamily="34" charset="0"/>
                <a:ea typeface="Verdana" panose="020B0604030504040204" pitchFamily="34" charset="0"/>
                <a:cs typeface="Verdana" panose="020B0604030504040204" pitchFamily="34" charset="0"/>
              </a:rPr>
              <a:t>18</a:t>
            </a:r>
            <a:r>
              <a:rPr lang="nl-NL" sz="2400" dirty="0">
                <a:latin typeface="Verdana" panose="020B0604030504040204" pitchFamily="34" charset="0"/>
                <a:ea typeface="Verdana" panose="020B0604030504040204" pitchFamily="34" charset="0"/>
                <a:cs typeface="Verdana" panose="020B0604030504040204" pitchFamily="34" charset="0"/>
              </a:rPr>
              <a:t> maar wast op in de genade </a:t>
            </a: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2400" dirty="0" smtClean="0">
                <a:latin typeface="Verdana" panose="020B0604030504040204" pitchFamily="34" charset="0"/>
                <a:ea typeface="Verdana" panose="020B0604030504040204" pitchFamily="34" charset="0"/>
                <a:cs typeface="Verdana" panose="020B0604030504040204" pitchFamily="34" charset="0"/>
              </a:rPr>
              <a:t>en </a:t>
            </a:r>
            <a:r>
              <a:rPr lang="nl-NL" sz="2400" dirty="0">
                <a:latin typeface="Verdana" panose="020B0604030504040204" pitchFamily="34" charset="0"/>
                <a:ea typeface="Verdana" panose="020B0604030504040204" pitchFamily="34" charset="0"/>
                <a:cs typeface="Verdana" panose="020B0604030504040204" pitchFamily="34" charset="0"/>
              </a:rPr>
              <a:t>in de kennis van onze Here en Heiland, </a:t>
            </a: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2400" dirty="0" smtClean="0">
                <a:latin typeface="Verdana" panose="020B0604030504040204" pitchFamily="34" charset="0"/>
                <a:ea typeface="Verdana" panose="020B0604030504040204" pitchFamily="34" charset="0"/>
                <a:cs typeface="Verdana" panose="020B0604030504040204" pitchFamily="34" charset="0"/>
              </a:rPr>
              <a:t>Jezus </a:t>
            </a:r>
            <a:r>
              <a:rPr lang="nl-NL" sz="2400" dirty="0">
                <a:latin typeface="Verdana" panose="020B0604030504040204" pitchFamily="34" charset="0"/>
                <a:ea typeface="Verdana" panose="020B0604030504040204" pitchFamily="34" charset="0"/>
                <a:cs typeface="Verdana" panose="020B0604030504040204" pitchFamily="34" charset="0"/>
              </a:rPr>
              <a:t>Christus. </a:t>
            </a: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2400" dirty="0" smtClean="0">
                <a:latin typeface="Verdana" panose="020B0604030504040204" pitchFamily="34" charset="0"/>
                <a:ea typeface="Verdana" panose="020B0604030504040204" pitchFamily="34" charset="0"/>
                <a:cs typeface="Verdana" panose="020B0604030504040204" pitchFamily="34" charset="0"/>
              </a:rPr>
              <a:t>Hem </a:t>
            </a:r>
            <a:r>
              <a:rPr lang="nl-NL" sz="2400" dirty="0">
                <a:latin typeface="Verdana" panose="020B0604030504040204" pitchFamily="34" charset="0"/>
                <a:ea typeface="Verdana" panose="020B0604030504040204" pitchFamily="34" charset="0"/>
                <a:cs typeface="Verdana" panose="020B0604030504040204" pitchFamily="34" charset="0"/>
              </a:rPr>
              <a:t>zij de heerlijkheid, </a:t>
            </a:r>
            <a:endParaRPr lang="nl-NL" sz="2400" dirty="0" smtClean="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2400" dirty="0" smtClean="0">
                <a:latin typeface="Verdana" panose="020B0604030504040204" pitchFamily="34" charset="0"/>
                <a:ea typeface="Verdana" panose="020B0604030504040204" pitchFamily="34" charset="0"/>
                <a:cs typeface="Verdana" panose="020B0604030504040204" pitchFamily="34" charset="0"/>
              </a:rPr>
              <a:t>zowel </a:t>
            </a:r>
            <a:r>
              <a:rPr lang="nl-NL" sz="2400" dirty="0">
                <a:latin typeface="Verdana" panose="020B0604030504040204" pitchFamily="34" charset="0"/>
                <a:ea typeface="Verdana" panose="020B0604030504040204" pitchFamily="34" charset="0"/>
                <a:cs typeface="Verdana" panose="020B0604030504040204" pitchFamily="34" charset="0"/>
              </a:rPr>
              <a:t>nu als tot de dag der eeuwigheid.</a:t>
            </a:r>
          </a:p>
        </p:txBody>
      </p:sp>
    </p:spTree>
    <p:extLst>
      <p:ext uri="{BB962C8B-B14F-4D97-AF65-F5344CB8AC3E}">
        <p14:creationId xmlns:p14="http://schemas.microsoft.com/office/powerpoint/2010/main" val="11812253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060848"/>
            <a:ext cx="321945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420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07504" y="188640"/>
            <a:ext cx="8892000" cy="864000"/>
          </a:xfrm>
          <a:prstGeom prst="rect">
            <a:avLst/>
          </a:prstGeom>
          <a:solidFill>
            <a:srgbClr val="C0B98E"/>
          </a:solidFill>
          <a:scene3d>
            <a:camera prst="orthographicFront"/>
            <a:lightRig rig="threePt" dir="t"/>
          </a:scene3d>
          <a:sp3d>
            <a:bevelT prst="angle"/>
          </a:sp3d>
        </p:spPr>
        <p:txBody>
          <a:bodyPr wrap="square">
            <a:spAutoFit/>
          </a:bodyPr>
          <a:lstStyle/>
          <a:p>
            <a:pPr algn="ctr"/>
            <a:r>
              <a:rPr lang="nl-NL" sz="2000" dirty="0" smtClean="0">
                <a:latin typeface="Verdana" panose="020B0604030504040204" pitchFamily="34" charset="0"/>
                <a:ea typeface="Verdana" panose="020B0604030504040204" pitchFamily="34" charset="0"/>
                <a:cs typeface="Verdana" panose="020B0604030504040204" pitchFamily="34" charset="0"/>
              </a:rPr>
              <a:t>De apostel </a:t>
            </a:r>
            <a:r>
              <a:rPr lang="nl-NL" sz="2000" b="1" dirty="0" smtClean="0">
                <a:latin typeface="Verdana" panose="020B0604030504040204" pitchFamily="34" charset="0"/>
                <a:ea typeface="Verdana" panose="020B0604030504040204" pitchFamily="34" charset="0"/>
                <a:cs typeface="Verdana" panose="020B0604030504040204" pitchFamily="34" charset="0"/>
              </a:rPr>
              <a:t>Petrus</a:t>
            </a:r>
            <a:r>
              <a:rPr lang="nl-NL" sz="2000" dirty="0" smtClean="0">
                <a:latin typeface="Verdana" panose="020B0604030504040204" pitchFamily="34" charset="0"/>
                <a:ea typeface="Verdana" panose="020B0604030504040204" pitchFamily="34" charset="0"/>
                <a:cs typeface="Verdana" panose="020B0604030504040204" pitchFamily="34" charset="0"/>
              </a:rPr>
              <a:t> noemt hem </a:t>
            </a: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a:t>
            </a:r>
            <a:r>
              <a:rPr lang="nl-NL" sz="2000" b="1" dirty="0" smtClean="0">
                <a:latin typeface="Verdana" panose="020B0604030504040204" pitchFamily="34" charset="0"/>
                <a:ea typeface="Verdana" panose="020B0604030504040204" pitchFamily="34" charset="0"/>
                <a:cs typeface="Verdana" panose="020B0604030504040204" pitchFamily="34" charset="0"/>
              </a:rPr>
              <a:t>mijn </a:t>
            </a:r>
            <a:r>
              <a:rPr lang="nl-NL" sz="2000" b="1" dirty="0">
                <a:latin typeface="Verdana" panose="020B0604030504040204" pitchFamily="34" charset="0"/>
                <a:ea typeface="Verdana" panose="020B0604030504040204" pitchFamily="34" charset="0"/>
                <a:cs typeface="Verdana" panose="020B0604030504040204" pitchFamily="34" charset="0"/>
              </a:rPr>
              <a:t>zoon </a:t>
            </a:r>
            <a:r>
              <a:rPr lang="nl-NL" sz="2000" b="1" dirty="0" smtClean="0">
                <a:latin typeface="Verdana" panose="020B0604030504040204" pitchFamily="34" charset="0"/>
                <a:ea typeface="Verdana" panose="020B0604030504040204" pitchFamily="34" charset="0"/>
                <a:cs typeface="Verdana" panose="020B0604030504040204" pitchFamily="34" charset="0"/>
              </a:rPr>
              <a:t>Marcus”</a:t>
            </a:r>
          </a:p>
          <a:p>
            <a:pPr algn="ctr"/>
            <a:endParaRPr lang="nl-NL" sz="2000" dirty="0">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107504" y="1124744"/>
            <a:ext cx="8892000" cy="707886"/>
          </a:xfrm>
          <a:prstGeom prst="rect">
            <a:avLst/>
          </a:prstGeom>
          <a:solidFill>
            <a:srgbClr val="C0B98E"/>
          </a:solidFill>
          <a:scene3d>
            <a:camera prst="orthographicFront"/>
            <a:lightRig rig="threePt" dir="t"/>
          </a:scene3d>
          <a:sp3d>
            <a:bevelT prst="angle"/>
          </a:sp3d>
        </p:spPr>
        <p:txBody>
          <a:bodyPr wrap="square">
            <a:spAutoFit/>
          </a:bodyPr>
          <a:lstStyle/>
          <a:p>
            <a:pPr algn="ctr"/>
            <a:r>
              <a:rPr lang="nl-NL" sz="2000" dirty="0" smtClean="0">
                <a:latin typeface="Verdana" panose="020B0604030504040204" pitchFamily="34" charset="0"/>
                <a:ea typeface="Verdana" panose="020B0604030504040204" pitchFamily="34" charset="0"/>
                <a:cs typeface="Verdana" panose="020B0604030504040204" pitchFamily="34" charset="0"/>
              </a:rPr>
              <a:t>Petrus’ naam komt 20 x voor </a:t>
            </a: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in het beknopte evangelie van  Marcus</a:t>
            </a:r>
          </a:p>
        </p:txBody>
      </p:sp>
      <p:sp>
        <p:nvSpPr>
          <p:cNvPr id="4" name="Rechthoek 3"/>
          <p:cNvSpPr/>
          <p:nvPr/>
        </p:nvSpPr>
        <p:spPr>
          <a:xfrm>
            <a:off x="107504" y="2924944"/>
            <a:ext cx="8892000" cy="1332000"/>
          </a:xfrm>
          <a:prstGeom prst="rect">
            <a:avLst/>
          </a:prstGeom>
          <a:solidFill>
            <a:srgbClr val="C0B98E"/>
          </a:solidFill>
          <a:scene3d>
            <a:camera prst="orthographicFront"/>
            <a:lightRig rig="threePt" dir="t"/>
          </a:scene3d>
          <a:sp3d>
            <a:bevelT prst="angle"/>
          </a:sp3d>
        </p:spPr>
        <p:txBody>
          <a:bodyPr wrap="square">
            <a:spAutoFit/>
          </a:bodyPr>
          <a:lstStyle/>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Er zijn veel aanwijzingen </a:t>
            </a: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dat dit het evangelie van Petrus is, </a:t>
            </a:r>
          </a:p>
          <a:p>
            <a:pPr algn="ctr"/>
            <a:r>
              <a:rPr lang="nl-NL" sz="2400" b="1" dirty="0" smtClean="0">
                <a:latin typeface="Verdana" panose="020B0604030504040204" pitchFamily="34" charset="0"/>
                <a:ea typeface="Verdana" panose="020B0604030504040204" pitchFamily="34" charset="0"/>
                <a:cs typeface="Verdana" panose="020B0604030504040204" pitchFamily="34" charset="0"/>
              </a:rPr>
              <a:t>opgetekend door Johannes Marcus.</a:t>
            </a:r>
          </a:p>
          <a:p>
            <a:pPr algn="ctr"/>
            <a:endParaRPr lang="nl-NL" sz="2400" b="1" dirty="0">
              <a:latin typeface="Verdana" panose="020B0604030504040204" pitchFamily="34" charset="0"/>
              <a:ea typeface="Verdana" panose="020B0604030504040204" pitchFamily="34" charset="0"/>
              <a:cs typeface="Verdana" panose="020B0604030504040204" pitchFamily="34" charset="0"/>
            </a:endParaRPr>
          </a:p>
        </p:txBody>
      </p:sp>
      <p:sp>
        <p:nvSpPr>
          <p:cNvPr id="5" name="Rechthoek 4"/>
          <p:cNvSpPr/>
          <p:nvPr/>
        </p:nvSpPr>
        <p:spPr>
          <a:xfrm>
            <a:off x="90700" y="4403519"/>
            <a:ext cx="8892000" cy="1548000"/>
          </a:xfrm>
          <a:prstGeom prst="rect">
            <a:avLst/>
          </a:prstGeom>
          <a:solidFill>
            <a:srgbClr val="C0B98E"/>
          </a:solidFill>
          <a:scene3d>
            <a:camera prst="orthographicFront"/>
            <a:lightRig rig="threePt" dir="t"/>
          </a:scene3d>
          <a:sp3d>
            <a:bevelT prst="angle"/>
          </a:sp3d>
        </p:spPr>
        <p:txBody>
          <a:bodyPr wrap="square">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Petrus was een man van actie</a:t>
            </a: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Het evangelie van Marcus (de strijdlustige!)</a:t>
            </a: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benadrukt datgene wat Jesjoea deed, </a:t>
            </a: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meer dan wat hij zei.  </a:t>
            </a:r>
          </a:p>
          <a:p>
            <a:pPr algn="ctr"/>
            <a:endParaRPr lang="nl-NL" sz="20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Rechthoek 5"/>
          <p:cNvSpPr/>
          <p:nvPr/>
        </p:nvSpPr>
        <p:spPr>
          <a:xfrm>
            <a:off x="107504" y="1916832"/>
            <a:ext cx="8892000" cy="936000"/>
          </a:xfrm>
          <a:prstGeom prst="rect">
            <a:avLst/>
          </a:prstGeom>
          <a:solidFill>
            <a:srgbClr val="C0B98E"/>
          </a:solidFill>
          <a:scene3d>
            <a:camera prst="orthographicFront"/>
            <a:lightRig rig="threePt" dir="t"/>
          </a:scene3d>
          <a:sp3d>
            <a:bevelT prst="angle"/>
          </a:sp3d>
        </p:spPr>
        <p:txBody>
          <a:bodyPr wrap="square">
            <a:spAutoFit/>
          </a:bodyPr>
          <a:lstStyle/>
          <a:p>
            <a:pPr algn="ctr"/>
            <a:r>
              <a:rPr lang="nl-NL" sz="2000" dirty="0" smtClean="0">
                <a:latin typeface="Verdana" panose="020B0604030504040204" pitchFamily="34" charset="0"/>
                <a:ea typeface="Verdana" panose="020B0604030504040204" pitchFamily="34" charset="0"/>
                <a:cs typeface="Verdana" panose="020B0604030504040204" pitchFamily="34" charset="0"/>
              </a:rPr>
              <a:t>4x lezen we over het driemanschap: </a:t>
            </a: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Petrus, Jacobus en Johannes</a:t>
            </a:r>
          </a:p>
          <a:p>
            <a:pPr algn="ctr"/>
            <a:r>
              <a:rPr lang="nl-NL" sz="1200" i="1" dirty="0" smtClean="0">
                <a:latin typeface="Verdana" panose="020B0604030504040204" pitchFamily="34" charset="0"/>
                <a:ea typeface="Verdana" panose="020B0604030504040204" pitchFamily="34" charset="0"/>
                <a:cs typeface="Verdana" panose="020B0604030504040204" pitchFamily="34" charset="0"/>
              </a:rPr>
              <a:t>(Marc. 5:37 Dochtertje </a:t>
            </a:r>
            <a:r>
              <a:rPr lang="nl-NL" sz="1200" i="1" dirty="0">
                <a:latin typeface="Verdana" panose="020B0604030504040204" pitchFamily="34" charset="0"/>
                <a:ea typeface="Verdana" panose="020B0604030504040204" pitchFamily="34" charset="0"/>
                <a:cs typeface="Verdana" panose="020B0604030504040204" pitchFamily="34" charset="0"/>
              </a:rPr>
              <a:t>van </a:t>
            </a:r>
            <a:r>
              <a:rPr lang="nl-NL" sz="1200" i="1" dirty="0" err="1">
                <a:latin typeface="Verdana" panose="020B0604030504040204" pitchFamily="34" charset="0"/>
                <a:ea typeface="Verdana" panose="020B0604030504040204" pitchFamily="34" charset="0"/>
                <a:cs typeface="Verdana" panose="020B0604030504040204" pitchFamily="34" charset="0"/>
              </a:rPr>
              <a:t>Jaïrus</a:t>
            </a:r>
            <a:r>
              <a:rPr lang="nl-NL" sz="1200" i="1" dirty="0" smtClean="0">
                <a:latin typeface="Verdana" panose="020B0604030504040204" pitchFamily="34" charset="0"/>
                <a:ea typeface="Verdana" panose="020B0604030504040204" pitchFamily="34" charset="0"/>
                <a:cs typeface="Verdana" panose="020B0604030504040204" pitchFamily="34" charset="0"/>
              </a:rPr>
              <a:t>; 9:2 verheerlijking </a:t>
            </a:r>
            <a:r>
              <a:rPr lang="nl-NL" sz="1200" i="1" dirty="0">
                <a:latin typeface="Verdana" panose="020B0604030504040204" pitchFamily="34" charset="0"/>
                <a:ea typeface="Verdana" panose="020B0604030504040204" pitchFamily="34" charset="0"/>
                <a:cs typeface="Verdana" panose="020B0604030504040204" pitchFamily="34" charset="0"/>
              </a:rPr>
              <a:t>op de </a:t>
            </a:r>
            <a:r>
              <a:rPr lang="nl-NL" sz="1200" i="1" dirty="0" smtClean="0">
                <a:latin typeface="Verdana" panose="020B0604030504040204" pitchFamily="34" charset="0"/>
                <a:ea typeface="Verdana" panose="020B0604030504040204" pitchFamily="34" charset="0"/>
                <a:cs typeface="Verdana" panose="020B0604030504040204" pitchFamily="34" charset="0"/>
              </a:rPr>
              <a:t>berg;13:3 Olijfberg en 14:33 </a:t>
            </a:r>
            <a:r>
              <a:rPr lang="nl-NL" sz="1200" i="1" dirty="0" err="1" smtClean="0">
                <a:latin typeface="Verdana" panose="020B0604030504040204" pitchFamily="34" charset="0"/>
                <a:ea typeface="Verdana" panose="020B0604030504040204" pitchFamily="34" charset="0"/>
                <a:cs typeface="Verdana" panose="020B0604030504040204" pitchFamily="34" charset="0"/>
              </a:rPr>
              <a:t>Getsemane</a:t>
            </a:r>
            <a:r>
              <a:rPr lang="nl-NL" sz="1200" i="1" dirty="0" smtClean="0">
                <a:latin typeface="Verdana" panose="020B0604030504040204" pitchFamily="34" charset="0"/>
                <a:ea typeface="Verdana" panose="020B0604030504040204" pitchFamily="34" charset="0"/>
                <a:cs typeface="Verdana" panose="020B0604030504040204" pitchFamily="34" charset="0"/>
              </a:rPr>
              <a:t>)</a:t>
            </a:r>
          </a:p>
          <a:p>
            <a:pPr algn="ctr"/>
            <a:endParaRPr lang="nl-NL" sz="1200" i="1" dirty="0" smtClean="0">
              <a:latin typeface="Verdana" panose="020B0604030504040204" pitchFamily="34" charset="0"/>
              <a:ea typeface="Verdana" panose="020B0604030504040204" pitchFamily="34" charset="0"/>
              <a:cs typeface="Verdana" panose="020B0604030504040204" pitchFamily="34" charset="0"/>
            </a:endParaRPr>
          </a:p>
          <a:p>
            <a:pPr algn="ctr"/>
            <a:endParaRPr lang="nl-NL"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1315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44496" y="176959"/>
            <a:ext cx="8892000" cy="1323439"/>
          </a:xfrm>
          <a:prstGeom prst="rect">
            <a:avLst/>
          </a:prstGeom>
          <a:solidFill>
            <a:srgbClr val="C0B98E"/>
          </a:solidFill>
          <a:scene3d>
            <a:camera prst="orthographicFront"/>
            <a:lightRig rig="threePt" dir="t"/>
          </a:scene3d>
          <a:sp3d>
            <a:bevelT prst="angle"/>
          </a:sp3d>
        </p:spPr>
        <p:txBody>
          <a:bodyPr wrap="square">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4 evangeliën</a:t>
            </a: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Mattheüs, Marcus, Lucas &amp; Johannes</a:t>
            </a: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3 synoptische evangeliën</a:t>
            </a:r>
          </a:p>
          <a:p>
            <a:pPr algn="ctr"/>
            <a:r>
              <a:rPr lang="nl-NL" sz="2000" dirty="0">
                <a:latin typeface="Verdana" panose="020B0604030504040204" pitchFamily="34" charset="0"/>
                <a:ea typeface="Verdana" panose="020B0604030504040204" pitchFamily="34" charset="0"/>
                <a:cs typeface="Verdana" panose="020B0604030504040204" pitchFamily="34" charset="0"/>
              </a:rPr>
              <a:t>Mattheüs, </a:t>
            </a:r>
            <a:r>
              <a:rPr lang="nl-NL" sz="2000" dirty="0" smtClean="0">
                <a:latin typeface="Verdana" panose="020B0604030504040204" pitchFamily="34" charset="0"/>
                <a:ea typeface="Verdana" panose="020B0604030504040204" pitchFamily="34" charset="0"/>
                <a:cs typeface="Verdana" panose="020B0604030504040204" pitchFamily="34" charset="0"/>
              </a:rPr>
              <a:t>Marcus &amp; Lucas</a:t>
            </a:r>
            <a:endParaRPr lang="nl-NL" sz="2000" dirty="0">
              <a:latin typeface="Verdana" panose="020B0604030504040204" pitchFamily="34" charset="0"/>
              <a:ea typeface="Verdana" panose="020B0604030504040204" pitchFamily="34" charset="0"/>
              <a:cs typeface="Verdana" panose="020B0604030504040204" pitchFamily="34" charset="0"/>
            </a:endParaRPr>
          </a:p>
        </p:txBody>
      </p:sp>
      <p:sp>
        <p:nvSpPr>
          <p:cNvPr id="3" name="Rechthoek 2"/>
          <p:cNvSpPr/>
          <p:nvPr/>
        </p:nvSpPr>
        <p:spPr>
          <a:xfrm>
            <a:off x="147545" y="1700808"/>
            <a:ext cx="1835696" cy="2862322"/>
          </a:xfrm>
          <a:prstGeom prst="rect">
            <a:avLst/>
          </a:prstGeom>
          <a:solidFill>
            <a:srgbClr val="C0B98E"/>
          </a:solidFill>
          <a:scene3d>
            <a:camera prst="orthographicFront"/>
            <a:lightRig rig="threePt" dir="t"/>
          </a:scene3d>
          <a:sp3d>
            <a:bevelT prst="angle"/>
          </a:sp3d>
        </p:spPr>
        <p:txBody>
          <a:bodyPr wrap="square">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Sun </a:t>
            </a:r>
            <a:r>
              <a:rPr lang="nl-NL" sz="2000" b="1" dirty="0" err="1" smtClean="0">
                <a:latin typeface="Verdana" panose="020B0604030504040204" pitchFamily="34" charset="0"/>
                <a:ea typeface="Verdana" panose="020B0604030504040204" pitchFamily="34" charset="0"/>
                <a:cs typeface="Verdana" panose="020B0604030504040204" pitchFamily="34" charset="0"/>
              </a:rPr>
              <a:t>optikos</a:t>
            </a:r>
            <a:endParaRPr lang="nl-NL" sz="2000" b="1" dirty="0" smtClean="0">
              <a:latin typeface="Verdana" panose="020B0604030504040204" pitchFamily="34" charset="0"/>
              <a:ea typeface="Verdana" panose="020B0604030504040204" pitchFamily="34" charset="0"/>
              <a:cs typeface="Verdana" panose="020B0604030504040204" pitchFamily="34" charset="0"/>
            </a:endParaRPr>
          </a:p>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Samen zien</a:t>
            </a: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Mattheüs, Marcus, Lucas </a:t>
            </a: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kun je </a:t>
            </a:r>
          </a:p>
          <a:p>
            <a:pPr algn="ctr"/>
            <a:r>
              <a:rPr lang="nl-NL" sz="2000" dirty="0" smtClean="0">
                <a:latin typeface="Verdana" panose="020B0604030504040204" pitchFamily="34" charset="0"/>
                <a:ea typeface="Verdana" panose="020B0604030504040204" pitchFamily="34" charset="0"/>
                <a:cs typeface="Verdana" panose="020B0604030504040204" pitchFamily="34" charset="0"/>
              </a:rPr>
              <a:t>naast elkaar leggen.</a:t>
            </a:r>
          </a:p>
        </p:txBody>
      </p:sp>
      <p:pic>
        <p:nvPicPr>
          <p:cNvPr id="9218" name="Picture 2" descr="Afbeeldingsresultaat voor synoptic gospel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629576"/>
            <a:ext cx="6090782" cy="4319704"/>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4955486" y="3357863"/>
            <a:ext cx="1224136" cy="32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147545" y="4625841"/>
            <a:ext cx="1835696" cy="1323439"/>
          </a:xfrm>
          <a:prstGeom prst="rect">
            <a:avLst/>
          </a:prstGeom>
          <a:solidFill>
            <a:srgbClr val="C0B98E"/>
          </a:solidFill>
          <a:scene3d>
            <a:camera prst="orthographicFront"/>
            <a:lightRig rig="threePt" dir="t"/>
          </a:scene3d>
          <a:sp3d>
            <a:bevelT prst="angle"/>
          </a:sp3d>
        </p:spPr>
        <p:txBody>
          <a:bodyPr wrap="square">
            <a:spAutoFit/>
          </a:bodyPr>
          <a:lstStyle/>
          <a:p>
            <a:pPr algn="ctr"/>
            <a:r>
              <a:rPr lang="nl-NL" sz="2000" b="1" dirty="0" smtClean="0">
                <a:latin typeface="Verdana" panose="020B0604030504040204" pitchFamily="34" charset="0"/>
                <a:ea typeface="Verdana" panose="020B0604030504040204" pitchFamily="34" charset="0"/>
                <a:cs typeface="Verdana" panose="020B0604030504040204" pitchFamily="34" charset="0"/>
              </a:rPr>
              <a:t>¾ uit Marcus</a:t>
            </a:r>
          </a:p>
          <a:p>
            <a:pPr algn="ctr"/>
            <a:endParaRPr lang="nl-NL" sz="2000" b="1" dirty="0">
              <a:latin typeface="Verdana" panose="020B0604030504040204" pitchFamily="34" charset="0"/>
              <a:ea typeface="Verdana" panose="020B0604030504040204" pitchFamily="34" charset="0"/>
              <a:cs typeface="Verdana" panose="020B0604030504040204" pitchFamily="34" charset="0"/>
            </a:endParaRPr>
          </a:p>
          <a:p>
            <a:pPr algn="ctr"/>
            <a:endParaRPr lang="nl-NL" sz="20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2802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218"/>
                                        </p:tgtEl>
                                        <p:attrNameLst>
                                          <p:attrName>style.visibility</p:attrName>
                                        </p:attrNameLst>
                                      </p:cBhvr>
                                      <p:to>
                                        <p:strVal val="visible"/>
                                      </p:to>
                                    </p:set>
                                    <p:animEffect transition="in" filter="fade">
                                      <p:cBhvr>
                                        <p:cTn id="19" dur="500"/>
                                        <p:tgtEl>
                                          <p:spTgt spid="9218"/>
                                        </p:tgtEl>
                                      </p:cBhvr>
                                    </p:animEffect>
                                  </p:childTnLst>
                                </p:cTn>
                              </p:par>
                            </p:childTnLst>
                          </p:cTn>
                        </p:par>
                        <p:par>
                          <p:cTn id="20" fill="hold">
                            <p:stCondLst>
                              <p:cond delay="500"/>
                            </p:stCondLst>
                            <p:childTnLst>
                              <p:par>
                                <p:cTn id="21" presetID="45" presetClass="entr" presetSubtype="0" repeatCount="indefinite"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anim calcmode="lin" valueType="num">
                                      <p:cBhvr>
                                        <p:cTn id="24" dur="2000" fill="hold"/>
                                        <p:tgtEl>
                                          <p:spTgt spid="5"/>
                                        </p:tgtEl>
                                        <p:attrNameLst>
                                          <p:attrName>ppt_w</p:attrName>
                                        </p:attrNameLst>
                                      </p:cBhvr>
                                      <p:tavLst>
                                        <p:tav tm="0" fmla="#ppt_w*sin(2.5*pi*$)">
                                          <p:val>
                                            <p:fltVal val="0"/>
                                          </p:val>
                                        </p:tav>
                                        <p:tav tm="100000">
                                          <p:val>
                                            <p:fltVal val="1"/>
                                          </p:val>
                                        </p:tav>
                                      </p:tavLst>
                                    </p:anim>
                                    <p:anim calcmode="lin" valueType="num">
                                      <p:cBhvr>
                                        <p:cTn id="25"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23528" y="476673"/>
            <a:ext cx="8507288" cy="576063"/>
          </a:xfrm>
          <a:solidFill>
            <a:srgbClr val="C0B98E"/>
          </a:solidFill>
          <a:scene3d>
            <a:camera prst="orthographicFront"/>
            <a:lightRig rig="threePt" dir="t"/>
          </a:scene3d>
          <a:sp3d>
            <a:bevelT prst="angle"/>
          </a:sp3d>
        </p:spPr>
        <p:txBody>
          <a:bodyPr/>
          <a:lstStyle/>
          <a:p>
            <a:pPr marL="0" indent="0">
              <a:buNone/>
            </a:pPr>
            <a:r>
              <a:rPr lang="nl-NL" sz="2000" b="1" dirty="0" smtClean="0">
                <a:latin typeface="Verdana" panose="020B0604030504040204" pitchFamily="34" charset="0"/>
                <a:ea typeface="Verdana" panose="020B0604030504040204" pitchFamily="34" charset="0"/>
                <a:cs typeface="Verdana" panose="020B0604030504040204" pitchFamily="34" charset="0"/>
              </a:rPr>
              <a:t>Eind 2</a:t>
            </a:r>
            <a:r>
              <a:rPr lang="nl-NL" sz="2000" b="1" baseline="30000" dirty="0" smtClean="0">
                <a:latin typeface="Verdana" panose="020B0604030504040204" pitchFamily="34" charset="0"/>
                <a:ea typeface="Verdana" panose="020B0604030504040204" pitchFamily="34" charset="0"/>
                <a:cs typeface="Verdana" panose="020B0604030504040204" pitchFamily="34" charset="0"/>
              </a:rPr>
              <a:t>e</a:t>
            </a:r>
            <a:r>
              <a:rPr lang="nl-NL" sz="2000" b="1" dirty="0" smtClean="0">
                <a:latin typeface="Verdana" panose="020B0604030504040204" pitchFamily="34" charset="0"/>
                <a:ea typeface="Verdana" panose="020B0604030504040204" pitchFamily="34" charset="0"/>
                <a:cs typeface="Verdana" panose="020B0604030504040204" pitchFamily="34" charset="0"/>
              </a:rPr>
              <a:t> eeuw alleen de vier evangeliën in gebruik.</a:t>
            </a:r>
          </a:p>
        </p:txBody>
      </p:sp>
      <p:sp>
        <p:nvSpPr>
          <p:cNvPr id="4" name="Tijdelijke aanduiding voor inhoud 2"/>
          <p:cNvSpPr txBox="1">
            <a:spLocks/>
          </p:cNvSpPr>
          <p:nvPr/>
        </p:nvSpPr>
        <p:spPr>
          <a:xfrm>
            <a:off x="323528" y="1196752"/>
            <a:ext cx="8507288" cy="504000"/>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dirty="0" smtClean="0">
                <a:latin typeface="Verdana" panose="020B0604030504040204" pitchFamily="34" charset="0"/>
                <a:ea typeface="Verdana" panose="020B0604030504040204" pitchFamily="34" charset="0"/>
                <a:cs typeface="Verdana" panose="020B0604030504040204" pitchFamily="34" charset="0"/>
              </a:rPr>
              <a:t>Even later Handelingen en de dertien brieven van Paulus</a:t>
            </a:r>
          </a:p>
        </p:txBody>
      </p:sp>
      <p:sp>
        <p:nvSpPr>
          <p:cNvPr id="5" name="Tijdelijke aanduiding voor inhoud 2"/>
          <p:cNvSpPr txBox="1">
            <a:spLocks/>
          </p:cNvSpPr>
          <p:nvPr/>
        </p:nvSpPr>
        <p:spPr>
          <a:xfrm>
            <a:off x="323528" y="1844824"/>
            <a:ext cx="8507288" cy="468000"/>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dirty="0" smtClean="0">
                <a:latin typeface="Verdana" panose="020B0604030504040204" pitchFamily="34" charset="0"/>
                <a:ea typeface="Verdana" panose="020B0604030504040204" pitchFamily="34" charset="0"/>
                <a:cs typeface="Verdana" panose="020B0604030504040204" pitchFamily="34" charset="0"/>
              </a:rPr>
              <a:t>Eind 3</a:t>
            </a:r>
            <a:r>
              <a:rPr lang="nl-NL" sz="2000" b="1" baseline="30000" dirty="0" smtClean="0">
                <a:latin typeface="Verdana" panose="020B0604030504040204" pitchFamily="34" charset="0"/>
                <a:ea typeface="Verdana" panose="020B0604030504040204" pitchFamily="34" charset="0"/>
                <a:cs typeface="Verdana" panose="020B0604030504040204" pitchFamily="34" charset="0"/>
              </a:rPr>
              <a:t>e</a:t>
            </a:r>
            <a:r>
              <a:rPr lang="nl-NL" sz="2000" b="1" dirty="0" smtClean="0">
                <a:latin typeface="Verdana" panose="020B0604030504040204" pitchFamily="34" charset="0"/>
                <a:ea typeface="Verdana" panose="020B0604030504040204" pitchFamily="34" charset="0"/>
                <a:cs typeface="Verdana" panose="020B0604030504040204" pitchFamily="34" charset="0"/>
              </a:rPr>
              <a:t> eeuw Openbaring</a:t>
            </a:r>
          </a:p>
        </p:txBody>
      </p:sp>
      <p:sp>
        <p:nvSpPr>
          <p:cNvPr id="6" name="Tijdelijke aanduiding voor inhoud 2"/>
          <p:cNvSpPr txBox="1">
            <a:spLocks/>
          </p:cNvSpPr>
          <p:nvPr/>
        </p:nvSpPr>
        <p:spPr>
          <a:xfrm>
            <a:off x="323528" y="2420888"/>
            <a:ext cx="8507288" cy="468000"/>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dirty="0" smtClean="0">
                <a:latin typeface="Verdana" panose="020B0604030504040204" pitchFamily="34" charset="0"/>
                <a:ea typeface="Verdana" panose="020B0604030504040204" pitchFamily="34" charset="0"/>
                <a:cs typeface="Verdana" panose="020B0604030504040204" pitchFamily="34" charset="0"/>
              </a:rPr>
              <a:t>Eind 4</a:t>
            </a:r>
            <a:r>
              <a:rPr lang="nl-NL" sz="2000" b="1" baseline="30000" dirty="0" smtClean="0">
                <a:latin typeface="Verdana" panose="020B0604030504040204" pitchFamily="34" charset="0"/>
                <a:ea typeface="Verdana" panose="020B0604030504040204" pitchFamily="34" charset="0"/>
                <a:cs typeface="Verdana" panose="020B0604030504040204" pitchFamily="34" charset="0"/>
              </a:rPr>
              <a:t>e</a:t>
            </a:r>
            <a:r>
              <a:rPr lang="nl-NL" sz="2000" b="1" dirty="0" smtClean="0">
                <a:latin typeface="Verdana" panose="020B0604030504040204" pitchFamily="34" charset="0"/>
                <a:ea typeface="Verdana" panose="020B0604030504040204" pitchFamily="34" charset="0"/>
                <a:cs typeface="Verdana" panose="020B0604030504040204" pitchFamily="34" charset="0"/>
              </a:rPr>
              <a:t> eeuw Hebreeën</a:t>
            </a:r>
          </a:p>
        </p:txBody>
      </p:sp>
      <p:sp>
        <p:nvSpPr>
          <p:cNvPr id="7" name="Tijdelijke aanduiding voor inhoud 2"/>
          <p:cNvSpPr txBox="1">
            <a:spLocks/>
          </p:cNvSpPr>
          <p:nvPr/>
        </p:nvSpPr>
        <p:spPr>
          <a:xfrm>
            <a:off x="323528" y="2996952"/>
            <a:ext cx="8507288" cy="792000"/>
          </a:xfrm>
          <a:prstGeom prst="rect">
            <a:avLst/>
          </a:prstGeom>
          <a:solidFill>
            <a:srgbClr val="C0B98E"/>
          </a:solidFill>
          <a:scene3d>
            <a:camera prst="orthographicFront"/>
            <a:lightRig rig="threePt" dir="t"/>
          </a:scene3d>
          <a:sp3d>
            <a:bevelT prst="angle"/>
          </a:sp3d>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dirty="0" smtClean="0">
                <a:latin typeface="Verdana" panose="020B0604030504040204" pitchFamily="34" charset="0"/>
                <a:ea typeface="Verdana" panose="020B0604030504040204" pitchFamily="34" charset="0"/>
                <a:cs typeface="Verdana" panose="020B0604030504040204" pitchFamily="34" charset="0"/>
              </a:rPr>
              <a:t>Concilies </a:t>
            </a:r>
            <a:r>
              <a:rPr lang="nl-NL" sz="2000" b="1" dirty="0" err="1" smtClean="0">
                <a:latin typeface="Verdana" panose="020B0604030504040204" pitchFamily="34" charset="0"/>
                <a:ea typeface="Verdana" panose="020B0604030504040204" pitchFamily="34" charset="0"/>
                <a:cs typeface="Verdana" panose="020B0604030504040204" pitchFamily="34" charset="0"/>
              </a:rPr>
              <a:t>Laodicea</a:t>
            </a:r>
            <a:r>
              <a:rPr lang="nl-NL" sz="2000" b="1" dirty="0" smtClean="0">
                <a:latin typeface="Verdana" panose="020B0604030504040204" pitchFamily="34" charset="0"/>
                <a:ea typeface="Verdana" panose="020B0604030504040204" pitchFamily="34" charset="0"/>
                <a:cs typeface="Verdana" panose="020B0604030504040204" pitchFamily="34" charset="0"/>
              </a:rPr>
              <a:t> 363 na Chr. en Carthago 397 na </a:t>
            </a:r>
            <a:r>
              <a:rPr lang="nl-NL" sz="2000" b="1" dirty="0" err="1" smtClean="0">
                <a:latin typeface="Verdana" panose="020B0604030504040204" pitchFamily="34" charset="0"/>
                <a:ea typeface="Verdana" panose="020B0604030504040204" pitchFamily="34" charset="0"/>
                <a:cs typeface="Verdana" panose="020B0604030504040204" pitchFamily="34" charset="0"/>
              </a:rPr>
              <a:t>chr.</a:t>
            </a:r>
            <a:r>
              <a:rPr lang="nl-NL" sz="2000" b="1" dirty="0" smtClean="0">
                <a:latin typeface="Verdana" panose="020B0604030504040204" pitchFamily="34" charset="0"/>
                <a:ea typeface="Verdana" panose="020B0604030504040204" pitchFamily="34" charset="0"/>
                <a:cs typeface="Verdana" panose="020B0604030504040204" pitchFamily="34" charset="0"/>
              </a:rPr>
              <a:t> volledige canon </a:t>
            </a:r>
            <a:endParaRPr lang="nl-NL" sz="20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4787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arly Christian Manuscripts &#10;What Can This Tell Us About the Early Christians? &#10;• The earliest manuscripts all have tit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836712"/>
            <a:ext cx="6076950" cy="3419475"/>
          </a:xfrm>
          <a:prstGeom prst="rect">
            <a:avLst/>
          </a:prstGeom>
          <a:noFill/>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31991"/>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7599</TotalTime>
  <Words>2070</Words>
  <Application>Microsoft Office PowerPoint</Application>
  <PresentationFormat>Diavoorstelling (4:3)</PresentationFormat>
  <Paragraphs>626</Paragraphs>
  <Slides>57</Slides>
  <Notes>0</Notes>
  <HiddenSlides>0</HiddenSlides>
  <MMClips>0</MMClips>
  <ScaleCrop>false</ScaleCrop>
  <HeadingPairs>
    <vt:vector size="4" baseType="variant">
      <vt:variant>
        <vt:lpstr>Thema</vt:lpstr>
      </vt:variant>
      <vt:variant>
        <vt:i4>1</vt:i4>
      </vt:variant>
      <vt:variant>
        <vt:lpstr>Diatitels</vt:lpstr>
      </vt:variant>
      <vt:variant>
        <vt:i4>57</vt:i4>
      </vt:variant>
    </vt:vector>
  </HeadingPairs>
  <TitlesOfParts>
    <vt:vector size="58"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Gerard</dc:creator>
  <cp:lastModifiedBy>Gerard</cp:lastModifiedBy>
  <cp:revision>198</cp:revision>
  <dcterms:created xsi:type="dcterms:W3CDTF">2016-11-11T18:02:23Z</dcterms:created>
  <dcterms:modified xsi:type="dcterms:W3CDTF">2016-11-20T12:03:26Z</dcterms:modified>
</cp:coreProperties>
</file>