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9" r:id="rId2"/>
    <p:sldId id="271" r:id="rId3"/>
    <p:sldId id="285" r:id="rId4"/>
    <p:sldId id="268" r:id="rId5"/>
    <p:sldId id="273" r:id="rId6"/>
    <p:sldId id="281" r:id="rId7"/>
    <p:sldId id="274" r:id="rId8"/>
    <p:sldId id="275" r:id="rId9"/>
    <p:sldId id="289" r:id="rId10"/>
    <p:sldId id="272" r:id="rId11"/>
    <p:sldId id="270" r:id="rId12"/>
    <p:sldId id="282" r:id="rId13"/>
    <p:sldId id="288" r:id="rId14"/>
    <p:sldId id="291" r:id="rId15"/>
    <p:sldId id="290" r:id="rId16"/>
    <p:sldId id="292" r:id="rId17"/>
    <p:sldId id="276" r:id="rId18"/>
    <p:sldId id="277" r:id="rId19"/>
    <p:sldId id="278" r:id="rId20"/>
    <p:sldId id="279" r:id="rId21"/>
    <p:sldId id="284" r:id="rId22"/>
    <p:sldId id="283" r:id="rId23"/>
    <p:sldId id="280" r:id="rId24"/>
    <p:sldId id="295" r:id="rId25"/>
    <p:sldId id="286" r:id="rId26"/>
    <p:sldId id="293" r:id="rId27"/>
    <p:sldId id="296" r:id="rId28"/>
    <p:sldId id="297" r:id="rId29"/>
    <p:sldId id="294" r:id="rId30"/>
    <p:sldId id="298"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10253F"/>
    <a:srgbClr val="0C1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2" y="-8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712"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172FD-F94E-4A2F-96E3-A3ACB4151020}" type="datetimeFigureOut">
              <a:rPr lang="nl-NL" smtClean="0"/>
              <a:t>11-10-2016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EDC3A-9271-4441-A107-D149B730100E}" type="slidenum">
              <a:rPr lang="nl-NL" smtClean="0"/>
              <a:t>‹nr.›</a:t>
            </a:fld>
            <a:endParaRPr lang="nl-NL"/>
          </a:p>
        </p:txBody>
      </p:sp>
    </p:spTree>
    <p:extLst>
      <p:ext uri="{BB962C8B-B14F-4D97-AF65-F5344CB8AC3E}">
        <p14:creationId xmlns:p14="http://schemas.microsoft.com/office/powerpoint/2010/main" val="6811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F50D6-22E2-4669-A781-EA213F1EB24F}" type="datetimeFigureOut">
              <a:rPr lang="nl-NL" smtClean="0"/>
              <a:t>11-10-2016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3B1B2-B066-468D-8BC3-D426A3261A6C}" type="slidenum">
              <a:rPr lang="nl-NL" smtClean="0"/>
              <a:t>‹nr.›</a:t>
            </a:fld>
            <a:endParaRPr lang="nl-NL"/>
          </a:p>
        </p:txBody>
      </p:sp>
    </p:spTree>
    <p:extLst>
      <p:ext uri="{BB962C8B-B14F-4D97-AF65-F5344CB8AC3E}">
        <p14:creationId xmlns:p14="http://schemas.microsoft.com/office/powerpoint/2010/main" val="39581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effectLst/>
              </a:rPr>
              <a:t>שער</a:t>
            </a:r>
            <a:r>
              <a:rPr lang="nl-NL" dirty="0" smtClean="0">
                <a:effectLst/>
              </a:rPr>
              <a:t> </a:t>
            </a:r>
            <a:r>
              <a:rPr lang="nl-NL" dirty="0" err="1" smtClean="0">
                <a:effectLst/>
              </a:rPr>
              <a:t>הרחמים</a:t>
            </a:r>
            <a:r>
              <a:rPr lang="nl-NL" dirty="0" smtClean="0">
                <a:effectLst/>
              </a:rPr>
              <a:t> </a:t>
            </a:r>
            <a:r>
              <a:rPr lang="nl-NL" i="1" dirty="0" err="1" smtClean="0">
                <a:effectLst/>
              </a:rPr>
              <a:t>Sha'ar</a:t>
            </a:r>
            <a:r>
              <a:rPr lang="nl-NL" i="1" dirty="0" smtClean="0">
                <a:effectLst/>
              </a:rPr>
              <a:t> </a:t>
            </a:r>
            <a:r>
              <a:rPr lang="nl-NL" i="1" dirty="0" err="1" smtClean="0">
                <a:effectLst/>
              </a:rPr>
              <a:t>HaRachamim</a:t>
            </a:r>
            <a:endParaRPr lang="nl-NL" dirty="0"/>
          </a:p>
        </p:txBody>
      </p:sp>
      <p:sp>
        <p:nvSpPr>
          <p:cNvPr id="4" name="Tijdelijke aanduiding voor dianummer 3"/>
          <p:cNvSpPr>
            <a:spLocks noGrp="1"/>
          </p:cNvSpPr>
          <p:nvPr>
            <p:ph type="sldNum" sz="quarter" idx="10"/>
          </p:nvPr>
        </p:nvSpPr>
        <p:spPr/>
        <p:txBody>
          <a:bodyPr/>
          <a:lstStyle/>
          <a:p>
            <a:fld id="{4D73B1B2-B066-468D-8BC3-D426A3261A6C}" type="slidenum">
              <a:rPr lang="nl-NL" smtClean="0"/>
              <a:t>23</a:t>
            </a:fld>
            <a:endParaRPr lang="nl-NL"/>
          </a:p>
        </p:txBody>
      </p:sp>
    </p:spTree>
    <p:extLst>
      <p:ext uri="{BB962C8B-B14F-4D97-AF65-F5344CB8AC3E}">
        <p14:creationId xmlns:p14="http://schemas.microsoft.com/office/powerpoint/2010/main" val="111242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118237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335747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17410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22665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4198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335035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10272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41428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5374098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347511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6A8CE0CE-8D20-46EA-9987-DDD176B1E461}" type="datetimeFigureOut">
              <a:rPr lang="nl-NL" smtClean="0"/>
              <a:t>11-10-2016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89B4426-8B21-4F44-A836-DD520E1AE783}" type="slidenum">
              <a:rPr lang="nl-NL" smtClean="0"/>
              <a:t>‹nr.›</a:t>
            </a:fld>
            <a:endParaRPr lang="nl-NL"/>
          </a:p>
        </p:txBody>
      </p:sp>
    </p:spTree>
    <p:extLst>
      <p:ext uri="{BB962C8B-B14F-4D97-AF65-F5344CB8AC3E}">
        <p14:creationId xmlns:p14="http://schemas.microsoft.com/office/powerpoint/2010/main" val="112751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google.nl/url?sa=i&amp;rct=j&amp;q=&amp;esrc=s&amp;source=images&amp;cd=&amp;cad=rja&amp;uact=8&amp;ved=0ahUKEwjsp7Cp5s_PAhVI7xQKHdtbAQwQjRwIBw&amp;url=http://ilnitsky.photoshelter.com/image/I0000RTJKAkV2DVc&amp;bvm=bv.135258522,d.ZGg&amp;psig=AFQjCNF5Z9qX1iJhXWpRHJatMquqyemJ0g&amp;ust=1476173712832465"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6672" y="764704"/>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0528" y="5813175"/>
            <a:ext cx="9504000" cy="11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Afbeeldingsresultaat voor man in mud">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79985"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2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nl/url?sa=i&amp;rct=j&amp;q=&amp;esrc=s&amp;source=images&amp;cd=&amp;cad=rja&amp;uact=8&amp;ved=0ahUKEwjsp7Cp5s_PAhVI7xQKHdtbAQwQjRwIBw&amp;url=http://ilnitsky.photoshelter.com/image/I0000RTJKAkV2DVc&amp;bvm=bv.135258522,d.ZGg&amp;psig=AFQjCNF5Z9qX1iJhXWpRHJatMquqyemJ0g&amp;ust=1476173712832465"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ancient-hebrew.org/3_kaph.html" TargetMode="External"/><Relationship Id="rId1" Type="http://schemas.openxmlformats.org/officeDocument/2006/relationships/slideLayout" Target="../slideLayouts/slideLayout7.xml"/><Relationship Id="rId6" Type="http://schemas.openxmlformats.org/officeDocument/2006/relationships/hyperlink" Target="http://www.ancient-hebrew.org/3_resh.html" TargetMode="External"/><Relationship Id="rId5" Type="http://schemas.openxmlformats.org/officeDocument/2006/relationships/image" Target="../media/image7.jpeg"/><Relationship Id="rId4" Type="http://schemas.openxmlformats.org/officeDocument/2006/relationships/hyperlink" Target="http://www.ancient-hebrew.org/3_pey.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nl/url?sa=i&amp;rct=j&amp;q=&amp;esrc=s&amp;source=images&amp;cd=&amp;cad=rja&amp;uact=8&amp;ved=0ahUKEwjwxJ6359LPAhWHaxQKHZvLB2kQjRwIBw&amp;url=http://torahmeansteacher.com/tmt-083-exodus-281-282/&amp;bvm=bv.135258522,d.ZGg&amp;psig=AFQjCNFVH-BC4Q3AEOd7-b-z5-JJDAdX_g&amp;ust=147627723223501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nl/url?sa=i&amp;rct=j&amp;q=&amp;esrc=s&amp;source=images&amp;cd=&amp;cad=rja&amp;uact=8&amp;ved=0ahUKEwj0hMLn5tLPAhWF8RQKHTDtBIkQjRwIBw&amp;url=http://scity.co.il/profile.asp?user%3D746996&amp;bvm=bv.135258522,d.ZGg&amp;psig=AFQjCNF0lBAJoww2xwFtE6nyIxD_N3aZKQ&amp;ust=1476277073302166"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nl/url?sa=i&amp;rct=j&amp;q=&amp;esrc=s&amp;source=images&amp;cd=&amp;cad=rja&amp;uact=8&amp;ved=0ahUKEwjX6dXM6dLPAhXGshQKHRg2BmUQjRwIBw&amp;url=https://principlesforlifeministries.com/2013/09/12/secrets-of-the-feasts-day-of-atonement/&amp;bvm=bv.135258522,d.ZGg&amp;psig=AFQjCNFZHr6HfadjGw0-SMa0LcuSZb3qqw&amp;ust=147627761999214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source=images&amp;cd=&amp;cad=rja&amp;uact=8&amp;ved=0ahUKEwiPodm0ndDPAhWCtRQKHW6nBJQQjRwIBw&amp;url=http://doubleportioninheritance.blogspot.com/2011/05/twin-goats-on-yom-kippur-fulfilled-in_25.html&amp;bvm=bv.135258522,d.ZGg&amp;psig=AFQjCNFXQ7JybMV5JDtdRA2RxRQ27GCo3g&amp;ust=147618864596631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nl/url?sa=i&amp;rct=j&amp;q=&amp;esrc=s&amp;source=images&amp;cd=&amp;cad=rja&amp;uact=8&amp;ved=0ahUKEwjsp7Cp5s_PAhVI7xQKHdtbAQwQjRwIBw&amp;url=http://ilnitsky.photoshelter.com/image/I0000RTJKAkV2DVc&amp;bvm=bv.135258522,d.ZGg&amp;psig=AFQjCNF5Z9qX1iJhXWpRHJatMquqyemJ0g&amp;ust=147617371283246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ved=0ahUKEwjJ1c_In9DPAhVTrRQKHVjXD58QjRwIBw&amp;url=http://www.shalomgemeente.nl/ISRAEL%20BMV%20site.htm&amp;bvm=bv.135258522,d.ZGg&amp;psig=AFQjCNGJqr_v9BYfkoG0dTLlF_YMZ-VkoQ&amp;ust=147618920815219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nl/url?sa=i&amp;rct=j&amp;q=&amp;esrc=s&amp;source=images&amp;cd=&amp;ved=0ahUKEwje0cH_jNPPAhVOkRQKHbcFA3MQjRwIBw&amp;url=http://www.369universe.com/2016/03/05/ark-covenant-device-used-power-great-pyramid-giza/&amp;bvm=bv.135258522,d.ZGg&amp;psig=AFQjCNFIfb5ygJeKINXnxInHfVMmtNIsag&amp;ust=1476287314316816"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www.google.nl/url?sa=i&amp;rct=j&amp;q=&amp;esrc=s&amp;source=images&amp;cd=&amp;cad=rja&amp;uact=8&amp;ved=0ahUKEwix5tDdjdPPAhVLQBQKHe53DOwQjRwIBw&amp;url=https://www.pinterest.com/pin/264586546836756168/&amp;bvm=bv.135258522,d.ZGg&amp;psig=AFQjCNEqAStQRmkcnwsEWUOvVbz-8Nl5WA&amp;ust=147628747466883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nl/url?sa=i&amp;rct=j&amp;q=&amp;esrc=s&amp;source=images&amp;cd=&amp;cad=rja&amp;uact=8&amp;ved=0ahUKEwj_14CmsdPPAhWFxRQKHavmDq0QjRwIBw&amp;url=https%3A%2F%2Fwww.pinterest.com%2Fjlwmccallum%2Ftriumphal%2F&amp;bvm=bv.135475266,d.ZGg&amp;psig=AFQjCNHgKZZeNFuH_o6686nMhhd7RjnRfw&amp;ust=1476297055158678"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google.nl/url?sa=i&amp;rct=j&amp;q=&amp;esrc=s&amp;source=images&amp;cd=&amp;cad=rja&amp;uact=8&amp;ved=0ahUKEwif45TbsdPPAhWL7xQKHX83AkgQjRwIBw&amp;url=http%3A%2F%2Fwww.wordexplain.com%2FEschatology_The_Rider_on_the_White_Horse.html&amp;bvm=bv.135475266,d.ZGg&amp;psig=AFQjCNFfaOB7nXOEdYcvomVrdHPARRuEGg&amp;ust=147629717472925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nl/url?sa=i&amp;rct=j&amp;q=&amp;esrc=s&amp;source=images&amp;cd=&amp;ved=0ahUKEwje0cH_jNPPAhVOkRQKHbcFA3MQjRwIBw&amp;url=http://www.369universe.com/2016/03/05/ark-covenant-device-used-power-great-pyramid-giza/&amp;bvm=bv.135258522,d.ZGg&amp;psig=AFQjCNFIfb5ygJeKINXnxInHfVMmtNIsag&amp;ust=1476287314316816"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www.google.nl/url?sa=i&amp;rct=j&amp;q=&amp;esrc=s&amp;source=images&amp;cd=&amp;cad=rja&amp;uact=8&amp;ved=0ahUKEwix5tDdjdPPAhVLQBQKHe53DOwQjRwIBw&amp;url=https://www.pinterest.com/pin/264586546836756168/&amp;bvm=bv.135258522,d.ZGg&amp;psig=AFQjCNEqAStQRmkcnwsEWUOvVbz-8Nl5WA&amp;ust=147628747466883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nl/url?sa=i&amp;rct=j&amp;q=&amp;esrc=s&amp;source=images&amp;cd=&amp;cad=rja&amp;uact=8&amp;ved=0ahUKEwjsp7Cp5s_PAhVI7xQKHdtbAQwQjRwIBw&amp;url=http://ilnitsky.photoshelter.com/image/I0000RTJKAkV2DVc&amp;bvm=bv.135258522,d.ZGg&amp;psig=AFQjCNF5Z9qX1iJhXWpRHJatMquqyemJ0g&amp;ust=1476173712832465"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nl/url?sa=i&amp;rct=j&amp;q=&amp;esrc=s&amp;source=images&amp;cd=&amp;ved=0ahUKEwj88OaCh9LPAhUDvBQKHZJJCTkQjRwIBw&amp;url=http://shop.skirball.org/natural-rams-shofar-large/paohidhnpopfpiha/product&amp;bvm=bv.135258522,d.ZGg&amp;psig=AFQjCNEJIZe8FlGR3Ny5G8MQjKksjUwRzw&amp;ust=1476251348210353"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0ahUKEwjLpoLmqNPPAhWIwxQKHQI9DVsQjRwIBw&amp;url=http%3A%2F%2Fwww.metmuseum.org%2Fart%2Fcollection%2Fsearch%2F239512&amp;bvm=bv.135258522,bs.1,d.ZGg&amp;psig=AFQjCNGY_GleUTc4pOiwvNZm7GP8OEUpvA&amp;ust=14762947831774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man in mu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0" y="-22339"/>
            <a:ext cx="9236023" cy="59131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0017" y="0"/>
            <a:ext cx="9288000" cy="1200329"/>
          </a:xfrm>
          <a:prstGeom prst="rect">
            <a:avLst/>
          </a:prstGeom>
          <a:solidFill>
            <a:srgbClr val="000000">
              <a:alpha val="74902"/>
            </a:srgbClr>
          </a:solidFill>
        </p:spPr>
        <p:txBody>
          <a:bodyPr wrap="square" rtlCol="0">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was niet de,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drek van de zonde gezakte mens,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 vroeg om een Grote Verzoendag.</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323528" y="2654910"/>
            <a:ext cx="8280920" cy="2862322"/>
          </a:xfrm>
          <a:prstGeom prst="rect">
            <a:avLst/>
          </a:prstGeom>
          <a:noFill/>
        </p:spPr>
        <p:txBody>
          <a:bodyPr wrap="square" rtlCol="0">
            <a:spAutoFit/>
          </a:bodyPr>
          <a:lstStyle/>
          <a:p>
            <a:pPr algn="ctr"/>
            <a:r>
              <a:rPr lang="nl-NL" sz="6000" dirty="0" smtClean="0">
                <a:solidFill>
                  <a:schemeClr val="bg1"/>
                </a:solidFill>
                <a:latin typeface="Trajan Pro" pitchFamily="18" charset="0"/>
              </a:rPr>
              <a:t>Dus, </a:t>
            </a:r>
          </a:p>
          <a:p>
            <a:pPr algn="ctr"/>
            <a:r>
              <a:rPr lang="nl-NL" sz="6000" dirty="0" smtClean="0">
                <a:solidFill>
                  <a:schemeClr val="bg1"/>
                </a:solidFill>
                <a:latin typeface="Trajan Pro" pitchFamily="18" charset="0"/>
              </a:rPr>
              <a:t>geen menselijk bedenksel!</a:t>
            </a:r>
            <a:endParaRPr lang="nl-NL" sz="6000" dirty="0">
              <a:solidFill>
                <a:schemeClr val="bg1"/>
              </a:solidFill>
              <a:latin typeface="Trajan Pro" pitchFamily="18" charset="0"/>
            </a:endParaRPr>
          </a:p>
        </p:txBody>
      </p:sp>
    </p:spTree>
    <p:extLst>
      <p:ext uri="{BB962C8B-B14F-4D97-AF65-F5344CB8AC3E}">
        <p14:creationId xmlns:p14="http://schemas.microsoft.com/office/powerpoint/2010/main" val="1063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79512" y="188640"/>
            <a:ext cx="8784976" cy="5324535"/>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Jom Kippoer – Grote Verzoendag - </a:t>
            </a:r>
            <a:r>
              <a:rPr lang="he-IL" sz="2000" b="1" dirty="0"/>
              <a:t>יוֹם הַכִּפֻּרִים </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Leviticus 23: </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de Here sprak tot Mozes: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Maar op de tiende van die zevende maand is 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Verzoendag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t>יוֹם הַכִּפֻּרִים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Jom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haKippoerim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een heilige samenkomst zult gij hebben en gij zult u verootmoedigen en de Here een vuuroffer brengen.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Op die dag zult gij generlei arbeid verrichten, want het is 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Verzoendag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t>יוֹם כִּפֻּרִים</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Jom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Kippoerim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om over u verzoening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t>לְכַפֵּר</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kapèr</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doen voor het aangezicht van de Here, uw God.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ieder die zich op die dag niet zal verootmoedigen, zal uitgeroeid worden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2000" b="1" dirty="0"/>
              <a:t>כָּרַת</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karat</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afsnijden)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zijn volksgenoten.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Ieder die enige arbeid verricht op die dag, zal Ik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verdelgen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dirty="0" smtClean="0"/>
              <a:t>אָבַד</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abad</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verdwalen, dolen, zoekraken)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uit het midden van zijn volk.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Generlei arbeid zult gij verrichten: het is een altoosdurende inzetting voor uw geslachten, in al uw woonplaatsen.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Het zal u een volkomen sabbat zijn en gij zult u verootmoedigen. Op de negende van de maand, des avonds, van avond tot avond, zult gij uw sabbat vieren.</a:t>
            </a:r>
          </a:p>
        </p:txBody>
      </p:sp>
    </p:spTree>
    <p:extLst>
      <p:ext uri="{BB962C8B-B14F-4D97-AF65-F5344CB8AC3E}">
        <p14:creationId xmlns:p14="http://schemas.microsoft.com/office/powerpoint/2010/main" val="33147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041105" y="131148"/>
            <a:ext cx="5008907" cy="1569660"/>
          </a:xfrm>
          <a:prstGeom prst="rect">
            <a:avLst/>
          </a:prstGeom>
          <a:solidFill>
            <a:srgbClr val="000000">
              <a:alpha val="50196"/>
            </a:srgbClr>
          </a:solidFill>
        </p:spPr>
        <p:txBody>
          <a:bodyPr wrap="square">
            <a:spAutoFit/>
          </a:bodyPr>
          <a:lstStyle/>
          <a:p>
            <a:pPr algn="ctr"/>
            <a:r>
              <a:rPr lang="he-IL" sz="6000" dirty="0">
                <a:solidFill>
                  <a:schemeClr val="bg1"/>
                </a:solidFill>
              </a:rPr>
              <a:t>יוֹם </a:t>
            </a:r>
            <a:r>
              <a:rPr lang="he-IL" sz="6000" dirty="0" smtClean="0">
                <a:solidFill>
                  <a:schemeClr val="bg1"/>
                </a:solidFill>
              </a:rPr>
              <a:t>הַכִּפֻּרִים</a:t>
            </a:r>
            <a:endParaRPr lang="nl-NL" sz="6000" dirty="0" smtClean="0">
              <a:solidFill>
                <a:schemeClr val="bg1"/>
              </a:solidFill>
            </a:endParaRPr>
          </a:p>
          <a:p>
            <a:pPr algn="ctr"/>
            <a:r>
              <a:rPr lang="nl-NL" sz="3600" dirty="0" smtClean="0">
                <a:solidFill>
                  <a:schemeClr val="bg1"/>
                </a:solidFill>
              </a:rPr>
              <a:t>Jom ha </a:t>
            </a:r>
            <a:r>
              <a:rPr lang="nl-NL" sz="3600" dirty="0" err="1" smtClean="0">
                <a:solidFill>
                  <a:schemeClr val="bg1"/>
                </a:solidFill>
              </a:rPr>
              <a:t>kippoerim</a:t>
            </a:r>
            <a:r>
              <a:rPr lang="he-IL" sz="3600" dirty="0" smtClean="0">
                <a:solidFill>
                  <a:schemeClr val="bg1"/>
                </a:solidFill>
              </a:rPr>
              <a:t> </a:t>
            </a:r>
            <a:endParaRPr lang="nl-NL" sz="3600" dirty="0">
              <a:solidFill>
                <a:schemeClr val="bg1"/>
              </a:solidFill>
            </a:endParaRPr>
          </a:p>
        </p:txBody>
      </p:sp>
      <p:sp>
        <p:nvSpPr>
          <p:cNvPr id="3" name="Rechthoek 2"/>
          <p:cNvSpPr/>
          <p:nvPr/>
        </p:nvSpPr>
        <p:spPr>
          <a:xfrm>
            <a:off x="2051720" y="2204864"/>
            <a:ext cx="4998292" cy="2000548"/>
          </a:xfrm>
          <a:prstGeom prst="rect">
            <a:avLst/>
          </a:prstGeom>
          <a:solidFill>
            <a:srgbClr val="000000">
              <a:alpha val="50196"/>
            </a:srgbClr>
          </a:solidFill>
        </p:spPr>
        <p:txBody>
          <a:bodyPr wrap="square">
            <a:spAutoFit/>
          </a:bodyPr>
          <a:lstStyle/>
          <a:p>
            <a:pPr algn="ctr"/>
            <a:r>
              <a:rPr lang="he-IL" sz="6000" dirty="0" smtClean="0">
                <a:solidFill>
                  <a:schemeClr val="bg1"/>
                </a:solidFill>
              </a:rPr>
              <a:t>כָּפַר</a:t>
            </a:r>
            <a:endParaRPr lang="nl-NL" sz="6000" dirty="0" smtClean="0">
              <a:solidFill>
                <a:schemeClr val="bg1"/>
              </a:solidFill>
            </a:endParaRPr>
          </a:p>
          <a:p>
            <a:pPr algn="ctr"/>
            <a:r>
              <a:rPr lang="nl-NL" sz="3200" dirty="0" err="1">
                <a:solidFill>
                  <a:schemeClr val="bg1"/>
                </a:solidFill>
              </a:rPr>
              <a:t>k</a:t>
            </a:r>
            <a:r>
              <a:rPr lang="nl-NL" sz="3200" dirty="0" err="1" smtClean="0">
                <a:solidFill>
                  <a:schemeClr val="bg1"/>
                </a:solidFill>
              </a:rPr>
              <a:t>aphar</a:t>
            </a:r>
            <a:endParaRPr lang="nl-NL" sz="3200" dirty="0" smtClean="0">
              <a:solidFill>
                <a:schemeClr val="bg1"/>
              </a:solidFill>
            </a:endParaRPr>
          </a:p>
          <a:p>
            <a:pPr algn="ctr"/>
            <a:r>
              <a:rPr lang="nl-NL" sz="3200" dirty="0">
                <a:solidFill>
                  <a:schemeClr val="bg1"/>
                </a:solidFill>
              </a:rPr>
              <a:t>b</a:t>
            </a:r>
            <a:r>
              <a:rPr lang="nl-NL" sz="3200" dirty="0" smtClean="0">
                <a:solidFill>
                  <a:schemeClr val="bg1"/>
                </a:solidFill>
              </a:rPr>
              <a:t>edekken, zuiveren</a:t>
            </a:r>
            <a:endParaRPr lang="nl-NL" sz="3200" dirty="0">
              <a:solidFill>
                <a:schemeClr val="bg1"/>
              </a:solidFill>
            </a:endParaRPr>
          </a:p>
        </p:txBody>
      </p:sp>
      <p:pic>
        <p:nvPicPr>
          <p:cNvPr id="4" name="Afbeelding 3" descr="http://www.ancient-hebrew.org/files/heb_lg_11.jpg">
            <a:hlinkClick r:id="rId2"/>
          </p:cNvPr>
          <p:cNvPicPr/>
          <p:nvPr/>
        </p:nvPicPr>
        <p:blipFill>
          <a:blip r:embed="rId3" cstate="print"/>
          <a:srcRect/>
          <a:stretch>
            <a:fillRect/>
          </a:stretch>
        </p:blipFill>
        <p:spPr bwMode="auto">
          <a:xfrm>
            <a:off x="4870987" y="1664750"/>
            <a:ext cx="561975" cy="628650"/>
          </a:xfrm>
          <a:prstGeom prst="rect">
            <a:avLst/>
          </a:prstGeom>
          <a:noFill/>
          <a:ln w="9525">
            <a:noFill/>
            <a:miter lim="800000"/>
            <a:headEnd/>
            <a:tailEnd/>
          </a:ln>
        </p:spPr>
      </p:pic>
      <p:pic>
        <p:nvPicPr>
          <p:cNvPr id="5" name="Afbeelding 4" descr="http://www.ancient-hebrew.org/files/heb_lg_17.jpg">
            <a:hlinkClick r:id="rId4"/>
          </p:cNvPr>
          <p:cNvPicPr/>
          <p:nvPr/>
        </p:nvPicPr>
        <p:blipFill>
          <a:blip r:embed="rId5" cstate="print"/>
          <a:srcRect/>
          <a:stretch>
            <a:fillRect/>
          </a:stretch>
        </p:blipFill>
        <p:spPr bwMode="auto">
          <a:xfrm>
            <a:off x="4309012" y="1664750"/>
            <a:ext cx="561975" cy="628650"/>
          </a:xfrm>
          <a:prstGeom prst="rect">
            <a:avLst/>
          </a:prstGeom>
          <a:noFill/>
          <a:ln w="9525">
            <a:noFill/>
            <a:miter lim="800000"/>
            <a:headEnd/>
            <a:tailEnd/>
          </a:ln>
        </p:spPr>
      </p:pic>
      <p:pic>
        <p:nvPicPr>
          <p:cNvPr id="6" name="Afbeelding 5" descr="http://www.ancient-hebrew.org/files/heb_lg_20.jpg">
            <a:hlinkClick r:id="rId6"/>
          </p:cNvPr>
          <p:cNvPicPr/>
          <p:nvPr/>
        </p:nvPicPr>
        <p:blipFill>
          <a:blip r:embed="rId7" cstate="print"/>
          <a:srcRect/>
          <a:stretch>
            <a:fillRect/>
          </a:stretch>
        </p:blipFill>
        <p:spPr bwMode="auto">
          <a:xfrm>
            <a:off x="3747037" y="1664750"/>
            <a:ext cx="561975" cy="628650"/>
          </a:xfrm>
          <a:prstGeom prst="rect">
            <a:avLst/>
          </a:prstGeom>
          <a:noFill/>
          <a:ln w="9525">
            <a:noFill/>
            <a:miter lim="800000"/>
            <a:headEnd/>
            <a:tailEnd/>
          </a:ln>
        </p:spPr>
      </p:pic>
      <p:sp>
        <p:nvSpPr>
          <p:cNvPr id="7" name="Rechthoek 6"/>
          <p:cNvSpPr/>
          <p:nvPr/>
        </p:nvSpPr>
        <p:spPr>
          <a:xfrm>
            <a:off x="0" y="4365104"/>
            <a:ext cx="9180000" cy="1631216"/>
          </a:xfrm>
          <a:prstGeom prst="rect">
            <a:avLst/>
          </a:prstGeom>
          <a:solidFill>
            <a:srgbClr val="000000"/>
          </a:solidFill>
        </p:spPr>
        <p:txBody>
          <a:bodyPr wrap="square">
            <a:spAutoFit/>
          </a:bodyPr>
          <a:lstStyle/>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145:16 </a:t>
            </a: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doet uw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hand open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2000" dirty="0">
                <a:solidFill>
                  <a:schemeClr val="bg1"/>
                </a:solidFill>
                <a:latin typeface="Verdana" panose="020B0604030504040204" pitchFamily="34" charset="0"/>
                <a:ea typeface="Verdana" panose="020B0604030504040204" pitchFamily="34" charset="0"/>
              </a:rPr>
              <a:t>פּוֹתֵחַ אֶת-יָדֶךָ</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potèch</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jadècha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verzadigt met welbehagen al wat leeft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he-IL" sz="2000" dirty="0" smtClean="0">
                <a:solidFill>
                  <a:schemeClr val="bg1"/>
                </a:solidFill>
                <a:latin typeface="Verdana" panose="020B0604030504040204" pitchFamily="34" charset="0"/>
                <a:ea typeface="Verdana" panose="020B0604030504040204" pitchFamily="34" charset="0"/>
              </a:rPr>
              <a:t>פָּתַח</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patach</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openen, losmaken</a:t>
            </a:r>
          </a:p>
          <a:p>
            <a:pPr algn="ctr"/>
            <a:r>
              <a:rPr lang="nl-NL" sz="2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Verwant met </a:t>
            </a:r>
            <a:r>
              <a:rPr lang="nl-NL" sz="2000" dirty="0" err="1"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petach</a:t>
            </a:r>
            <a:r>
              <a:rPr lang="nl-NL" sz="2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r>
              <a:rPr lang="he-IL" sz="2000" dirty="0">
                <a:solidFill>
                  <a:schemeClr val="bg1"/>
                </a:solidFill>
              </a:rPr>
              <a:t>פֶּתַח</a:t>
            </a:r>
            <a:r>
              <a:rPr lang="nl-NL" sz="2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poort, opening, deur</a:t>
            </a:r>
            <a:endParaRPr lang="nl-NL" sz="2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5580112" y="1794409"/>
            <a:ext cx="1008112" cy="369332"/>
          </a:xfrm>
          <a:prstGeom prst="rect">
            <a:avLst/>
          </a:prstGeom>
          <a:noFill/>
        </p:spPr>
        <p:txBody>
          <a:bodyPr wrap="square" rtlCol="0">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kstvak 10"/>
          <p:cNvSpPr txBox="1"/>
          <p:nvPr/>
        </p:nvSpPr>
        <p:spPr>
          <a:xfrm>
            <a:off x="2699792" y="1772816"/>
            <a:ext cx="1008112" cy="369332"/>
          </a:xfrm>
          <a:prstGeom prst="rect">
            <a:avLst/>
          </a:prstGeom>
          <a:noFill/>
        </p:spPr>
        <p:txBody>
          <a:bodyPr wrap="square" rtlCol="0">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hoofd</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kstvak 12"/>
          <p:cNvSpPr txBox="1"/>
          <p:nvPr/>
        </p:nvSpPr>
        <p:spPr>
          <a:xfrm>
            <a:off x="3974580" y="2195572"/>
            <a:ext cx="1317500" cy="369332"/>
          </a:xfrm>
          <a:prstGeom prst="rect">
            <a:avLst/>
          </a:prstGeom>
          <a:noFill/>
        </p:spPr>
        <p:txBody>
          <a:bodyPr wrap="square" rtlCol="0">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opening</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16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pharaoh open hand grace"/>
          <p:cNvPicPr>
            <a:picLocks noChangeAspect="1" noChangeArrowheads="1"/>
          </p:cNvPicPr>
          <p:nvPr/>
        </p:nvPicPr>
        <p:blipFill rotWithShape="1">
          <a:blip r:embed="rId2">
            <a:extLst>
              <a:ext uri="{28A0092B-C50C-407E-A947-70E740481C1C}">
                <a14:useLocalDpi xmlns:a14="http://schemas.microsoft.com/office/drawing/2010/main" val="0"/>
              </a:ext>
            </a:extLst>
          </a:blip>
          <a:srcRect t="3968"/>
          <a:stretch/>
        </p:blipFill>
        <p:spPr bwMode="auto">
          <a:xfrm flipH="1">
            <a:off x="-1" y="0"/>
            <a:ext cx="9220105" cy="589215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1" y="-27384"/>
            <a:ext cx="9144001" cy="1224000"/>
          </a:xfrm>
          <a:prstGeom prst="rect">
            <a:avLst/>
          </a:prstGeom>
          <a:solidFill>
            <a:srgbClr val="000000">
              <a:alpha val="50196"/>
            </a:srgbClr>
          </a:solidFill>
        </p:spPr>
        <p:txBody>
          <a:bodyPr wrap="square" anchor="ctr">
            <a:spAutoFit/>
          </a:bodyPr>
          <a:lstStyle/>
          <a:p>
            <a:pPr algn="ctr"/>
            <a:r>
              <a:rPr lang="nl-NL" sz="4000" b="1" dirty="0" smtClean="0">
                <a:solidFill>
                  <a:schemeClr val="bg1"/>
                </a:solidFill>
              </a:rPr>
              <a:t>De Allerhoogste opent zijn </a:t>
            </a:r>
            <a:r>
              <a:rPr lang="nl-NL" sz="4000" b="1" dirty="0" err="1" smtClean="0">
                <a:solidFill>
                  <a:schemeClr val="bg1"/>
                </a:solidFill>
              </a:rPr>
              <a:t>RechterHand</a:t>
            </a:r>
            <a:endParaRPr lang="nl-NL" sz="4000" b="1" dirty="0">
              <a:solidFill>
                <a:schemeClr val="bg1"/>
              </a:solidFill>
            </a:endParaRPr>
          </a:p>
        </p:txBody>
      </p:sp>
    </p:spTree>
    <p:extLst>
      <p:ext uri="{BB962C8B-B14F-4D97-AF65-F5344CB8AC3E}">
        <p14:creationId xmlns:p14="http://schemas.microsoft.com/office/powerpoint/2010/main" val="26152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pharaoh open hand grace"/>
          <p:cNvPicPr>
            <a:picLocks noChangeAspect="1" noChangeArrowheads="1"/>
          </p:cNvPicPr>
          <p:nvPr/>
        </p:nvPicPr>
        <p:blipFill rotWithShape="1">
          <a:blip r:embed="rId2">
            <a:extLst>
              <a:ext uri="{28A0092B-C50C-407E-A947-70E740481C1C}">
                <a14:useLocalDpi xmlns:a14="http://schemas.microsoft.com/office/drawing/2010/main" val="0"/>
              </a:ext>
            </a:extLst>
          </a:blip>
          <a:srcRect t="3968"/>
          <a:stretch/>
        </p:blipFill>
        <p:spPr bwMode="auto">
          <a:xfrm flipH="1">
            <a:off x="-1" y="0"/>
            <a:ext cx="9220105" cy="589215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1" y="-27384"/>
            <a:ext cx="9220105" cy="1008000"/>
          </a:xfrm>
          <a:prstGeom prst="rect">
            <a:avLst/>
          </a:prstGeom>
          <a:solidFill>
            <a:srgbClr val="000000">
              <a:alpha val="50196"/>
            </a:srgbClr>
          </a:solidFill>
        </p:spPr>
        <p:txBody>
          <a:bodyPr wrap="square" anchor="ctr">
            <a:spAutoFit/>
          </a:bodyPr>
          <a:lstStyle/>
          <a:p>
            <a:pPr algn="ctr"/>
            <a:r>
              <a:rPr lang="nl-NL" sz="4000" b="1" dirty="0" smtClean="0">
                <a:solidFill>
                  <a:schemeClr val="bg1"/>
                </a:solidFill>
              </a:rPr>
              <a:t>Een dag van aandacht</a:t>
            </a:r>
            <a:endParaRPr lang="nl-NL" sz="4000" b="1" dirty="0">
              <a:solidFill>
                <a:schemeClr val="bg1"/>
              </a:solidFill>
            </a:endParaRPr>
          </a:p>
        </p:txBody>
      </p:sp>
      <p:sp>
        <p:nvSpPr>
          <p:cNvPr id="4" name="Rechthoek 3"/>
          <p:cNvSpPr/>
          <p:nvPr/>
        </p:nvSpPr>
        <p:spPr>
          <a:xfrm>
            <a:off x="-36512" y="764704"/>
            <a:ext cx="9289032" cy="5386090"/>
          </a:xfrm>
          <a:prstGeom prst="rect">
            <a:avLst/>
          </a:prstGeom>
          <a:solidFill>
            <a:srgbClr val="000000">
              <a:alpha val="50196"/>
            </a:srgbClr>
          </a:solidFill>
        </p:spPr>
        <p:txBody>
          <a:bodyPr wrap="square">
            <a:spAutoFit/>
          </a:bodyPr>
          <a:lstStyle/>
          <a:p>
            <a:pPr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Leviticus 16</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De volgende bepaling blijft voor jullie voor altijd van kracht: De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tiende dag</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van de zevende maand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moeten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jullie in onthouding doorbrengen </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he-IL" sz="3200" b="1" dirty="0" smtClean="0">
                <a:solidFill>
                  <a:schemeClr val="bg1"/>
                </a:solidFill>
                <a:latin typeface="Verdana" panose="020B0604030504040204" pitchFamily="34" charset="0"/>
                <a:ea typeface="Verdana" panose="020B0604030504040204" pitchFamily="34" charset="0"/>
              </a:rPr>
              <a:t>תְּעַנּוּ אֶת-נַפְשֹׁתֵיכֶם</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tanoe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nafsjotechem</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onderdrukken jullie je ziel </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je mag dan geen enkele bezigheid verrichten,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geboren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Israëlieten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evenmin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als de vreemdelingen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bij jullie wonen</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5496" y="3933056"/>
            <a:ext cx="2196000" cy="1938992"/>
          </a:xfrm>
          <a:prstGeom prst="rect">
            <a:avLst/>
          </a:prstGeom>
          <a:noFill/>
          <a:ln>
            <a:solidFill>
              <a:schemeClr val="accent6">
                <a:lumMod val="75000"/>
              </a:schemeClr>
            </a:solidFill>
          </a:ln>
        </p:spPr>
        <p:txBody>
          <a:bodyPr wrap="none">
            <a:spAutoFit/>
          </a:bodyPr>
          <a:lstStyle/>
          <a:p>
            <a:r>
              <a:rPr lang="he-IL" sz="2400" b="1" dirty="0" smtClean="0">
                <a:solidFill>
                  <a:schemeClr val="bg1"/>
                </a:solidFill>
              </a:rPr>
              <a:t>עָנָה</a:t>
            </a:r>
            <a:r>
              <a:rPr lang="nl-NL" sz="2400" b="1" dirty="0" smtClean="0">
                <a:solidFill>
                  <a:schemeClr val="bg1"/>
                </a:solidFill>
              </a:rPr>
              <a:t> - </a:t>
            </a:r>
            <a:r>
              <a:rPr lang="nl-NL" sz="2400" b="1" dirty="0" err="1" smtClean="0">
                <a:solidFill>
                  <a:schemeClr val="bg1"/>
                </a:solidFill>
              </a:rPr>
              <a:t>anah</a:t>
            </a:r>
            <a:endParaRPr lang="nl-NL" sz="2400" b="1" dirty="0" smtClean="0">
              <a:solidFill>
                <a:schemeClr val="bg1"/>
              </a:solidFill>
            </a:endParaRPr>
          </a:p>
          <a:p>
            <a:pPr marL="457200" indent="-457200">
              <a:buAutoNum type="arabicPeriod"/>
            </a:pPr>
            <a:r>
              <a:rPr lang="nl-NL" sz="2400" b="1" dirty="0">
                <a:solidFill>
                  <a:schemeClr val="bg1"/>
                </a:solidFill>
              </a:rPr>
              <a:t>a</a:t>
            </a:r>
            <a:r>
              <a:rPr lang="nl-NL" sz="2400" b="1" dirty="0" smtClean="0">
                <a:solidFill>
                  <a:schemeClr val="bg1"/>
                </a:solidFill>
              </a:rPr>
              <a:t>ntwoorden</a:t>
            </a:r>
          </a:p>
          <a:p>
            <a:pPr marL="457200" indent="-457200">
              <a:buAutoNum type="arabicPeriod"/>
            </a:pPr>
            <a:r>
              <a:rPr lang="nl-NL" sz="2400" b="1" dirty="0" smtClean="0">
                <a:solidFill>
                  <a:schemeClr val="bg1"/>
                </a:solidFill>
              </a:rPr>
              <a:t>gebukt gaan</a:t>
            </a:r>
          </a:p>
          <a:p>
            <a:pPr marL="457200" indent="-457200">
              <a:buAutoNum type="arabicPeriod"/>
            </a:pPr>
            <a:r>
              <a:rPr lang="nl-NL" sz="2400" b="1" dirty="0" smtClean="0">
                <a:solidFill>
                  <a:schemeClr val="bg1"/>
                </a:solidFill>
              </a:rPr>
              <a:t>moeite doen</a:t>
            </a:r>
          </a:p>
          <a:p>
            <a:pPr marL="457200" indent="-457200">
              <a:buAutoNum type="arabicPeriod"/>
            </a:pPr>
            <a:r>
              <a:rPr lang="nl-NL" sz="2400" b="1" dirty="0" smtClean="0">
                <a:solidFill>
                  <a:schemeClr val="bg1"/>
                </a:solidFill>
              </a:rPr>
              <a:t>zingen</a:t>
            </a:r>
            <a:endParaRPr lang="nl-NL" sz="2400" b="1" dirty="0">
              <a:solidFill>
                <a:schemeClr val="bg1"/>
              </a:solidFill>
            </a:endParaRPr>
          </a:p>
        </p:txBody>
      </p:sp>
    </p:spTree>
    <p:extLst>
      <p:ext uri="{BB962C8B-B14F-4D97-AF65-F5344CB8AC3E}">
        <p14:creationId xmlns:p14="http://schemas.microsoft.com/office/powerpoint/2010/main" val="328996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fbeeldingsresultaat voor high pries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 r="182" b="5273"/>
          <a:stretch/>
        </p:blipFill>
        <p:spPr bwMode="auto">
          <a:xfrm>
            <a:off x="-23446" y="0"/>
            <a:ext cx="9206624" cy="590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79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beeldingsresultaat voor high priest holy of holies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6" t="6911" r="-896" b="12555"/>
          <a:stretch/>
        </p:blipFill>
        <p:spPr bwMode="auto">
          <a:xfrm>
            <a:off x="-36513" y="-27384"/>
            <a:ext cx="9277929" cy="599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4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fbeeldingsresultaat voor yom kippur high prie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9" y="-50830"/>
            <a:ext cx="9189787"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3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60648"/>
            <a:ext cx="8640960" cy="4401205"/>
          </a:xfrm>
          <a:prstGeom prst="rect">
            <a:avLst/>
          </a:prstGeom>
          <a:solidFill>
            <a:srgbClr val="000000">
              <a:alpha val="50196"/>
            </a:srgb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Jeruzalem Talmoed:</a:t>
            </a:r>
          </a:p>
          <a:p>
            <a:pPr lvl="0" eaLnBrk="0" fontAlgn="base" hangingPunct="0">
              <a:spcBef>
                <a:spcPct val="0"/>
              </a:spcBef>
              <a:spcAft>
                <a:spcPct val="0"/>
              </a:spcAft>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Veertig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jaar voor de verwoesting van de Tempel,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doofde het westelijke licht,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rode draad bleef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karmozijnrood,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het lot van de Heer kwam altijd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in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linkerhand. Ze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sloten 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poorten van de tempel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bij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nacht 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ochtend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vonden ze deze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wijd open</a:t>
            </a:r>
            <a:endParaRPr kumimoji="0" lang="nl-NL" altLang="nl-NL" sz="20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Babylonische Talmoed: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Onze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rabbijnen onderwezen: tijdens de laatste veertig jaar voor de verwoesting van de Tempel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kwam het lot[ ‘voor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Heere']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in de rechterhand; noch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werd 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karmozijnrode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band wit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noch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ging 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meest westelijke licht schijnen; en de deuren van 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Tempel gingen vanzelf open.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Joma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39b)</a:t>
            </a:r>
            <a:endParaRPr kumimoji="0" lang="nl-NL" altLang="nl-NL" sz="20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0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55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0" y="3617729"/>
            <a:ext cx="4572000" cy="1938992"/>
          </a:xfrm>
          <a:prstGeom prst="rect">
            <a:avLst/>
          </a:prstGeom>
          <a:solidFill>
            <a:srgbClr val="000000">
              <a:alpha val="50196"/>
            </a:srgbClr>
          </a:solidFill>
        </p:spPr>
        <p:txBody>
          <a:bodyPr>
            <a:spAutoFit/>
          </a:body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Het lot voor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Azazel</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zwarte steen, in tegenstelling tot alle wetten van het toeval, kwam 40 keer op een rij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30-70 na Chr</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zwarte steen voor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zazel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de hand van de hogepriester.</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07504" y="535990"/>
            <a:ext cx="8928992" cy="2862322"/>
          </a:xfrm>
          <a:prstGeom prst="rect">
            <a:avLst/>
          </a:prstGeom>
          <a:solidFill>
            <a:srgbClr val="000000">
              <a:alpha val="50196"/>
            </a:srgbClr>
          </a:solidFill>
        </p:spPr>
        <p:txBody>
          <a:bodyPr wrap="square">
            <a:spAutoFit/>
          </a:body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Leviticus 16:</a:t>
            </a:r>
          </a:p>
          <a:p>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beide bokken moet hij naar de ingang van de ontmoetingstent brengen, en daar, ten overstaan van de HEER,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moet hij door loting vaststellen welke bok bestemd is voor de HEER en welke voor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Azazel</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bok die door het lot voor de HEER bestemd is, moet hij als reinigingsoffer opdragen;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bok die door het lot bestemd is voor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Azazel</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moet levend voor de HEER blijven staan om verzoening mee te bewerken, en daarna de woestijn in worden gestuurd, naar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Azazel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14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red ribbon azazel">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2" b="2455"/>
          <a:stretch/>
        </p:blipFill>
        <p:spPr bwMode="auto">
          <a:xfrm>
            <a:off x="11722" y="-27384"/>
            <a:ext cx="9151893" cy="587326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1722" y="260648"/>
            <a:ext cx="5208350" cy="1477328"/>
          </a:xfrm>
          <a:prstGeom prst="rect">
            <a:avLst/>
          </a:prstGeom>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Jesaja 1:16 Komt </a:t>
            </a:r>
            <a:r>
              <a:rPr lang="nl-NL" dirty="0">
                <a:latin typeface="Verdana" panose="020B0604030504040204" pitchFamily="34" charset="0"/>
                <a:ea typeface="Verdana" panose="020B0604030504040204" pitchFamily="34" charset="0"/>
                <a:cs typeface="Verdana" panose="020B0604030504040204" pitchFamily="34" charset="0"/>
              </a:rPr>
              <a:t>toch en laat ons tezamen richten, zegt de Here; al waren uw zonden als scharlaken, zij zullen wit worden als sneeuw; al waren zij rood als karmozijn, zij zullen worden als witte wol.</a:t>
            </a:r>
          </a:p>
        </p:txBody>
      </p:sp>
    </p:spTree>
    <p:extLst>
      <p:ext uri="{BB962C8B-B14F-4D97-AF65-F5344CB8AC3E}">
        <p14:creationId xmlns:p14="http://schemas.microsoft.com/office/powerpoint/2010/main" val="25093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man in mu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3" y="-27384"/>
            <a:ext cx="9236023" cy="59131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3429" y="1515556"/>
            <a:ext cx="9189130" cy="3785652"/>
          </a:xfrm>
          <a:prstGeom prst="rect">
            <a:avLst/>
          </a:prstGeom>
          <a:noFill/>
        </p:spPr>
        <p:txBody>
          <a:bodyPr wrap="square" rtlCol="0">
            <a:spAutoFit/>
          </a:bodyPr>
          <a:lstStyle/>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Het was </a:t>
            </a:r>
          </a:p>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de Schepper zelf</a:t>
            </a:r>
          </a:p>
          <a:p>
            <a:pPr algn="ctr"/>
            <a:r>
              <a:rPr lang="nl-NL" sz="4800" b="1" dirty="0">
                <a:solidFill>
                  <a:schemeClr val="bg1"/>
                </a:solidFill>
                <a:latin typeface="Trajan Pro" pitchFamily="18" charset="0"/>
                <a:ea typeface="Verdana" panose="020B0604030504040204" pitchFamily="34" charset="0"/>
                <a:cs typeface="Verdana" panose="020B0604030504040204" pitchFamily="34" charset="0"/>
              </a:rPr>
              <a:t>d</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ie </a:t>
            </a:r>
          </a:p>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Jom ha </a:t>
            </a:r>
            <a:r>
              <a:rPr lang="nl-NL" sz="4800" b="1" dirty="0" err="1" smtClean="0">
                <a:solidFill>
                  <a:schemeClr val="bg1"/>
                </a:solidFill>
                <a:latin typeface="Trajan Pro" pitchFamily="18" charset="0"/>
                <a:ea typeface="Verdana" panose="020B0604030504040204" pitchFamily="34" charset="0"/>
                <a:cs typeface="Verdana" panose="020B0604030504040204" pitchFamily="34" charset="0"/>
              </a:rPr>
              <a:t>Kippoerim</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 instelde.</a:t>
            </a:r>
            <a:endParaRPr lang="nl-NL" sz="4800" b="1" dirty="0">
              <a:solidFill>
                <a:schemeClr val="bg1"/>
              </a:solidFill>
              <a:latin typeface="Trajan Pro"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58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722" y="-27384"/>
            <a:ext cx="9144000" cy="1015663"/>
          </a:xfrm>
          <a:prstGeom prst="rect">
            <a:avLst/>
          </a:prstGeom>
          <a:solidFill>
            <a:srgbClr val="000000">
              <a:alpha val="50196"/>
            </a:srgbClr>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Tot het jaar 30 na Chr. verkleurde het rode lint van de bok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azazel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waarvan een deel aan de tempeldeur werd geknoopt ieder jaar in wit.</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Daarna niet meer!</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kstvak 2"/>
          <p:cNvSpPr txBox="1"/>
          <p:nvPr/>
        </p:nvSpPr>
        <p:spPr>
          <a:xfrm>
            <a:off x="13429" y="1515556"/>
            <a:ext cx="9189130" cy="2308324"/>
          </a:xfrm>
          <a:prstGeom prst="rect">
            <a:avLst/>
          </a:prstGeom>
          <a:noFill/>
        </p:spPr>
        <p:txBody>
          <a:bodyPr wrap="square" rtlCol="0">
            <a:spAutoFit/>
          </a:bodyPr>
          <a:lstStyle/>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De zonde van het volk </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werd </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niet meer door een bok weggedragen</a:t>
            </a:r>
            <a:endParaRPr lang="nl-NL" sz="4800" b="1" dirty="0">
              <a:solidFill>
                <a:schemeClr val="bg1"/>
              </a:solidFill>
              <a:latin typeface="Trajan Pro"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014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99392"/>
            <a:ext cx="9180000" cy="60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40" y="1484784"/>
            <a:ext cx="7740000" cy="6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Rechte verbindingslijn met pijl 8"/>
          <p:cNvCxnSpPr/>
          <p:nvPr/>
        </p:nvCxnSpPr>
        <p:spPr>
          <a:xfrm>
            <a:off x="1115616" y="2276872"/>
            <a:ext cx="43204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3275856" y="2276872"/>
            <a:ext cx="43204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2195736" y="2276872"/>
            <a:ext cx="43204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5580112" y="2276872"/>
            <a:ext cx="43204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7812360" y="2276872"/>
            <a:ext cx="43204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flipH="1">
            <a:off x="6732240" y="2276872"/>
            <a:ext cx="43204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2771800" y="3212976"/>
            <a:ext cx="3816424" cy="1938992"/>
          </a:xfrm>
          <a:prstGeom prst="rect">
            <a:avLst/>
          </a:prstGeom>
          <a:noFill/>
        </p:spPr>
        <p:txBody>
          <a:bodyPr wrap="square" rtlCol="0">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Volgens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Rashi</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de westelijke lamp de middelste, omdat deze op het westen is gericht.</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wordt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ama’aravi</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genoemd, of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lohim</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4691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Menorah"/>
          <p:cNvPicPr>
            <a:picLocks noChangeAspect="1" noChangeArrowheads="1"/>
          </p:cNvPicPr>
          <p:nvPr/>
        </p:nvPicPr>
        <p:blipFill rotWithShape="1">
          <a:blip r:embed="rId2">
            <a:extLst>
              <a:ext uri="{28A0092B-C50C-407E-A947-70E740481C1C}">
                <a14:useLocalDpi xmlns:a14="http://schemas.microsoft.com/office/drawing/2010/main" val="0"/>
              </a:ext>
            </a:extLst>
          </a:blip>
          <a:srcRect t="2282" b="2265"/>
          <a:stretch/>
        </p:blipFill>
        <p:spPr bwMode="auto">
          <a:xfrm>
            <a:off x="-15440" y="-27384"/>
            <a:ext cx="9209583" cy="588498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07504" y="5290736"/>
            <a:ext cx="7164288" cy="400110"/>
          </a:xfrm>
          <a:prstGeom prst="rect">
            <a:avLst/>
          </a:prstGeom>
          <a:noFill/>
        </p:spPr>
        <p:txBody>
          <a:bodyPr wrap="square" rtlCol="0">
            <a:spAutoFit/>
          </a:bodyPr>
          <a:lstStyle/>
          <a:p>
            <a:r>
              <a:rPr lang="nl-NL" sz="20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De 6 lampen worden aangestoken met de </a:t>
            </a:r>
            <a:r>
              <a:rPr lang="nl-NL" sz="2000"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Ner</a:t>
            </a:r>
            <a:r>
              <a:rPr lang="nl-NL" sz="20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Elohim</a:t>
            </a:r>
            <a:r>
              <a:rPr lang="nl-NL" sz="20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6243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beeldingsresultaat voor poort tempel in jeruzalem ope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736" b="11104"/>
          <a:stretch/>
        </p:blipFill>
        <p:spPr bwMode="auto">
          <a:xfrm>
            <a:off x="1719" y="0"/>
            <a:ext cx="9142281" cy="587680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19" y="-27384"/>
            <a:ext cx="9177449" cy="1200329"/>
          </a:xfrm>
          <a:prstGeom prst="rect">
            <a:avLst/>
          </a:prstGeom>
          <a:solidFill>
            <a:srgbClr val="0C1B2E">
              <a:alpha val="50196"/>
            </a:srgbClr>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Rabban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Jochanan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ben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Zakkai</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sprak over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tempel, 'O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Tempel,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waarom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beangstig je ons?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Wij weten dat u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uiteindelijk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vernietigd zult worden.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het is gezegd,' Open uw deuren, o Libanon, opdat het vuur uw ceders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vertere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Zach</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Sota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6: 3).</a:t>
            </a:r>
          </a:p>
        </p:txBody>
      </p:sp>
      <p:sp>
        <p:nvSpPr>
          <p:cNvPr id="4" name="Tekstvak 3"/>
          <p:cNvSpPr txBox="1"/>
          <p:nvPr/>
        </p:nvSpPr>
        <p:spPr>
          <a:xfrm>
            <a:off x="34951" y="4437112"/>
            <a:ext cx="9189130" cy="1015663"/>
          </a:xfrm>
          <a:prstGeom prst="rect">
            <a:avLst/>
          </a:prstGeom>
          <a:noFill/>
        </p:spPr>
        <p:txBody>
          <a:bodyPr wrap="square" rtlCol="0">
            <a:spAutoFit/>
          </a:bodyPr>
          <a:lstStyle/>
          <a:p>
            <a:pPr algn="ctr"/>
            <a:r>
              <a:rPr lang="nl-NL" sz="6000" b="1" dirty="0" smtClean="0">
                <a:latin typeface="Trajan Pro" pitchFamily="18" charset="0"/>
                <a:ea typeface="Verdana" panose="020B0604030504040204" pitchFamily="34" charset="0"/>
                <a:cs typeface="Verdana" panose="020B0604030504040204" pitchFamily="34" charset="0"/>
              </a:rPr>
              <a:t>Hij opende de deur</a:t>
            </a:r>
            <a:endParaRPr lang="nl-NL" sz="6000" b="1" dirty="0">
              <a:latin typeface="Trajan Pro"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8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pharaoh open hand grace"/>
          <p:cNvPicPr>
            <a:picLocks noChangeAspect="1" noChangeArrowheads="1"/>
          </p:cNvPicPr>
          <p:nvPr/>
        </p:nvPicPr>
        <p:blipFill rotWithShape="1">
          <a:blip r:embed="rId2">
            <a:extLst>
              <a:ext uri="{28A0092B-C50C-407E-A947-70E740481C1C}">
                <a14:useLocalDpi xmlns:a14="http://schemas.microsoft.com/office/drawing/2010/main" val="0"/>
              </a:ext>
            </a:extLst>
          </a:blip>
          <a:srcRect t="3968"/>
          <a:stretch/>
        </p:blipFill>
        <p:spPr bwMode="auto">
          <a:xfrm flipH="1">
            <a:off x="-1" y="0"/>
            <a:ext cx="9220105" cy="589215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2" y="-27384"/>
            <a:ext cx="9216000" cy="707886"/>
          </a:xfrm>
          <a:prstGeom prst="rect">
            <a:avLst/>
          </a:prstGeom>
          <a:solidFill>
            <a:srgbClr val="000000">
              <a:alpha val="50196"/>
            </a:srgbClr>
          </a:solidFill>
        </p:spPr>
        <p:txBody>
          <a:bodyPr wrap="square" anchor="ctr">
            <a:spAutoFit/>
          </a:bodyPr>
          <a:lstStyle/>
          <a:p>
            <a:pPr algn="ctr"/>
            <a:r>
              <a:rPr lang="nl-NL" sz="4000" b="1" dirty="0" smtClean="0">
                <a:solidFill>
                  <a:prstClr val="white"/>
                </a:solidFill>
              </a:rPr>
              <a:t>HIJ stak zijn rechterhand uit</a:t>
            </a:r>
            <a:endParaRPr lang="nl-NL" sz="4000" b="1" dirty="0">
              <a:solidFill>
                <a:prstClr val="white"/>
              </a:solidFill>
            </a:endParaRPr>
          </a:p>
        </p:txBody>
      </p:sp>
    </p:spTree>
    <p:extLst>
      <p:ext uri="{BB962C8B-B14F-4D97-AF65-F5344CB8AC3E}">
        <p14:creationId xmlns:p14="http://schemas.microsoft.com/office/powerpoint/2010/main" val="40743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27384"/>
            <a:ext cx="9216000" cy="4293483"/>
          </a:xfrm>
          <a:prstGeom prst="rect">
            <a:avLst/>
          </a:prstGeom>
          <a:solidFill>
            <a:srgbClr val="000000"/>
          </a:solidFill>
        </p:spPr>
        <p:txBody>
          <a:bodyPr wrap="square">
            <a:spAutoFit/>
          </a:bodyPr>
          <a:lstStyle/>
          <a:p>
            <a:r>
              <a:rPr lang="nl-NL" sz="2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Hebreeën 9</a:t>
            </a:r>
            <a:r>
              <a:rPr lang="nl-NL" sz="21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Nu had ook wel het eerste </a:t>
            </a:r>
            <a:r>
              <a:rPr lang="nl-NL" sz="2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100" dirty="0">
                <a:solidFill>
                  <a:schemeClr val="bg1"/>
                </a:solidFill>
                <a:latin typeface="Verdana" panose="020B0604030504040204" pitchFamily="34" charset="0"/>
                <a:ea typeface="Verdana" panose="020B0604030504040204" pitchFamily="34" charset="0"/>
                <a:cs typeface="Verdana" panose="020B0604030504040204" pitchFamily="34" charset="0"/>
              </a:rPr>
              <a:t>σκηνὴ </a:t>
            </a:r>
            <a:r>
              <a:rPr lang="nl-NL" sz="2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1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skène</a:t>
            </a:r>
            <a:r>
              <a:rPr lang="nl-NL" sz="2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bepalingen voor de eredienst en een heiligdom voor deze wereld. </a:t>
            </a:r>
            <a:r>
              <a:rPr lang="nl-NL" sz="21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Want er was een tent (</a:t>
            </a:r>
            <a:r>
              <a:rPr lang="el-GR" sz="2100" dirty="0">
                <a:solidFill>
                  <a:schemeClr val="bg1"/>
                </a:solidFill>
                <a:latin typeface="Verdana" panose="020B0604030504040204" pitchFamily="34" charset="0"/>
                <a:ea typeface="Verdana" panose="020B0604030504040204" pitchFamily="34" charset="0"/>
                <a:cs typeface="Verdana" panose="020B0604030504040204" pitchFamily="34" charset="0"/>
              </a:rPr>
              <a:t>σκηνὴ </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100" dirty="0" err="1">
                <a:solidFill>
                  <a:schemeClr val="bg1"/>
                </a:solidFill>
                <a:latin typeface="Verdana" panose="020B0604030504040204" pitchFamily="34" charset="0"/>
                <a:ea typeface="Verdana" panose="020B0604030504040204" pitchFamily="34" charset="0"/>
                <a:cs typeface="Verdana" panose="020B0604030504040204" pitchFamily="34" charset="0"/>
              </a:rPr>
              <a:t>skène</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ingericht</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de voorste, waarin de kandelaar en de tafel met de toonbroden stonden; deze werd het heilige genoemd; </a:t>
            </a:r>
            <a:r>
              <a:rPr lang="nl-NL" sz="21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en achter het tweede voorhangsel was een tent, genaamd het heilige der heiligen, </a:t>
            </a:r>
            <a:r>
              <a:rPr lang="nl-NL" sz="21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met een gouden reukofferaltaar en de ark des </a:t>
            </a:r>
            <a:r>
              <a:rPr lang="nl-NL" sz="2100" dirty="0" err="1">
                <a:solidFill>
                  <a:schemeClr val="bg1"/>
                </a:solidFill>
                <a:latin typeface="Verdana" panose="020B0604030504040204" pitchFamily="34" charset="0"/>
                <a:ea typeface="Verdana" panose="020B0604030504040204" pitchFamily="34" charset="0"/>
                <a:cs typeface="Verdana" panose="020B0604030504040204" pitchFamily="34" charset="0"/>
              </a:rPr>
              <a:t>verbonds</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rondom met goud overtrokken, waarin zich bevonden een gouden kruik met het manna, de staf van </a:t>
            </a:r>
            <a:r>
              <a:rPr lang="nl-NL" sz="2100"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die gebloeid had, en de tafelen des </a:t>
            </a:r>
            <a:r>
              <a:rPr lang="nl-NL" sz="2100" dirty="0" err="1">
                <a:solidFill>
                  <a:schemeClr val="bg1"/>
                </a:solidFill>
                <a:latin typeface="Verdana" panose="020B0604030504040204" pitchFamily="34" charset="0"/>
                <a:ea typeface="Verdana" panose="020B0604030504040204" pitchFamily="34" charset="0"/>
                <a:cs typeface="Verdana" panose="020B0604030504040204" pitchFamily="34" charset="0"/>
              </a:rPr>
              <a:t>verbonds</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1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rPr>
              <a:t> daarboven waren de cherubs der heerlijkheid, die het verzoendeksel overschaduwden; hierover kunnen wij nu niet in bijzonderheden treden. </a:t>
            </a:r>
            <a:endParaRPr lang="nl-NL" sz="21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9156"/>
            <a:ext cx="9180000" cy="284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464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27384"/>
            <a:ext cx="9216000" cy="3785652"/>
          </a:xfrm>
          <a:prstGeom prst="rect">
            <a:avLst/>
          </a:prstGeom>
          <a:solidFill>
            <a:srgbClr val="000000"/>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Hebreeën 9  </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Dit was dan aldus ingericht, en de priesters kwamen bij het vervullen van hun diensten voortdurend in de voorste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tent (</a:t>
            </a:r>
            <a:r>
              <a:rPr lang="el-GR" sz="2000" dirty="0" smtClean="0">
                <a:solidFill>
                  <a:schemeClr val="bg1"/>
                </a:solidFill>
              </a:rPr>
              <a:t>σκηνὴν</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skènen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maar in de tweede alleen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hogepriester</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eenmaal in het jaar,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niet zonder bloed</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dat hij offerde voor zichzelf en voor de zonden door het volk in onwetendheid bedreven.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Daarmede gaf de heilige Geest te kennen, dat de weg naar het heiligdom nog niet openlag, zolang de eerste tent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000" dirty="0">
                <a:solidFill>
                  <a:schemeClr val="bg1"/>
                </a:solidFill>
              </a:rPr>
              <a:t>σκηνῆς</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skenes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nog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bestond.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Dit was een zinnebeeld voor de tegenwoordige tijd, in zoverre gaven en offers gebracht werden, die niet bij machte waren hem, die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dient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voor zijn besef te volmaken,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daar zij met hun spijzen en dranken en onderscheiden wassingen </a:t>
            </a:r>
            <a:r>
              <a:rPr lang="nl-NL" sz="2000" b="1" strike="sngStrike" dirty="0">
                <a:solidFill>
                  <a:schemeClr val="bg1"/>
                </a:solidFill>
                <a:latin typeface="Verdana" panose="020B0604030504040204" pitchFamily="34" charset="0"/>
                <a:ea typeface="Verdana" panose="020B0604030504040204" pitchFamily="34" charset="0"/>
                <a:cs typeface="Verdana" panose="020B0604030504040204" pitchFamily="34" charset="0"/>
              </a:rPr>
              <a:t>slechts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bepalingen voor het vlees zijn, opgelegd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tot de tijd van het herstel</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pic>
        <p:nvPicPr>
          <p:cNvPr id="14338" name="Picture 2" descr="Afbeeldingsresultaat voor propitiator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81" b="47722"/>
          <a:stretch/>
        </p:blipFill>
        <p:spPr bwMode="auto">
          <a:xfrm>
            <a:off x="-2" y="3759732"/>
            <a:ext cx="9144000" cy="210180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fbeeldingsresultaat voor blood no backgrou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4091175"/>
            <a:ext cx="2045152" cy="177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21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jewish messiah on donke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31" t="-3397" r="2038" b="3397"/>
          <a:stretch/>
        </p:blipFill>
        <p:spPr bwMode="auto">
          <a:xfrm>
            <a:off x="-1" y="-243408"/>
            <a:ext cx="5076057" cy="60881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king messiah white hor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0"/>
            <a:ext cx="4111497" cy="589714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1" y="-27384"/>
            <a:ext cx="9187554" cy="707886"/>
          </a:xfrm>
          <a:prstGeom prst="rect">
            <a:avLst/>
          </a:prstGeom>
          <a:solidFill>
            <a:srgbClr val="000000">
              <a:alpha val="50196"/>
            </a:srgbClr>
          </a:solidFill>
        </p:spPr>
        <p:txBody>
          <a:bodyPr wrap="square" anchor="ctr">
            <a:spAutoFit/>
          </a:bodyPr>
          <a:lstStyle/>
          <a:p>
            <a:pPr algn="ctr"/>
            <a:r>
              <a:rPr lang="nl-NL" sz="4000" b="1" dirty="0" smtClean="0">
                <a:solidFill>
                  <a:prstClr val="white"/>
                </a:solidFill>
              </a:rPr>
              <a:t>Hebr.9:10 “Tot de tijd van herstel”</a:t>
            </a:r>
            <a:endParaRPr lang="nl-NL" sz="4000" b="1" dirty="0">
              <a:solidFill>
                <a:prstClr val="white"/>
              </a:solidFill>
            </a:endParaRPr>
          </a:p>
        </p:txBody>
      </p:sp>
    </p:spTree>
    <p:extLst>
      <p:ext uri="{BB962C8B-B14F-4D97-AF65-F5344CB8AC3E}">
        <p14:creationId xmlns:p14="http://schemas.microsoft.com/office/powerpoint/2010/main" val="17999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0" y="0"/>
            <a:ext cx="9180000" cy="58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En gij zult Mij een koninkrijk van priesters zijn en een heilig volk. Dit zijn de woorden die gij tot de Israëlieten spreken zult</a:t>
            </a:r>
            <a:r>
              <a:rPr lang="nl-NL" dirty="0" smtClean="0"/>
              <a:t>.</a:t>
            </a:r>
            <a:r>
              <a:rPr lang="nl-NL" i="1" dirty="0">
                <a:latin typeface="Verdana" panose="020B0604030504040204" pitchFamily="34" charset="0"/>
                <a:ea typeface="Verdana" panose="020B0604030504040204" pitchFamily="34" charset="0"/>
                <a:cs typeface="Verdana" panose="020B0604030504040204" pitchFamily="34" charset="0"/>
              </a:rPr>
              <a:t> een koninkrijk van priesters zijn en een heilig volk. </a:t>
            </a:r>
            <a:endParaRPr lang="nl-NL"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748085"/>
            <a:ext cx="6797675"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JL-LINKS 9"/>
          <p:cNvSpPr/>
          <p:nvPr/>
        </p:nvSpPr>
        <p:spPr>
          <a:xfrm>
            <a:off x="7308536" y="2057702"/>
            <a:ext cx="1152000" cy="720000"/>
          </a:xfrm>
          <a:prstGeom prst="leftArrow">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V</a:t>
            </a: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olk</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echthoek 24"/>
          <p:cNvSpPr/>
          <p:nvPr/>
        </p:nvSpPr>
        <p:spPr>
          <a:xfrm>
            <a:off x="0" y="4143271"/>
            <a:ext cx="9180000" cy="584775"/>
          </a:xfrm>
          <a:prstGeom prst="rect">
            <a:avLst/>
          </a:prstGeom>
        </p:spPr>
        <p:txBody>
          <a:bodyPr wrap="square">
            <a:spAutoFit/>
          </a:bodyPr>
          <a:lstStyle/>
          <a:p>
            <a:r>
              <a:rPr lang="nl-NL" sz="1600" i="1" dirty="0" smtClean="0">
                <a:latin typeface="Verdana" panose="020B0604030504040204" pitchFamily="34" charset="0"/>
                <a:ea typeface="Verdana" panose="020B0604030504040204" pitchFamily="34" charset="0"/>
                <a:cs typeface="Verdana" panose="020B0604030504040204" pitchFamily="34" charset="0"/>
              </a:rPr>
              <a:t>Exodus 19:6 </a:t>
            </a:r>
          </a:p>
          <a:p>
            <a:r>
              <a:rPr lang="nl-NL" sz="1600" i="1" dirty="0" smtClean="0">
                <a:latin typeface="Verdana" panose="020B0604030504040204" pitchFamily="34" charset="0"/>
                <a:ea typeface="Verdana" panose="020B0604030504040204" pitchFamily="34" charset="0"/>
                <a:cs typeface="Verdana" panose="020B0604030504040204" pitchFamily="34" charset="0"/>
              </a:rPr>
              <a:t>“En </a:t>
            </a:r>
            <a:r>
              <a:rPr lang="nl-NL" sz="1600" i="1" dirty="0">
                <a:latin typeface="Verdana" panose="020B0604030504040204" pitchFamily="34" charset="0"/>
                <a:ea typeface="Verdana" panose="020B0604030504040204" pitchFamily="34" charset="0"/>
                <a:cs typeface="Verdana" panose="020B0604030504040204" pitchFamily="34" charset="0"/>
              </a:rPr>
              <a:t>gij zult Mij </a:t>
            </a:r>
            <a:r>
              <a:rPr lang="nl-NL" sz="1600" b="1" i="1" dirty="0">
                <a:latin typeface="Verdana" panose="020B0604030504040204" pitchFamily="34" charset="0"/>
                <a:ea typeface="Verdana" panose="020B0604030504040204" pitchFamily="34" charset="0"/>
                <a:cs typeface="Verdana" panose="020B0604030504040204" pitchFamily="34" charset="0"/>
              </a:rPr>
              <a:t>een koninkrijk van priesters </a:t>
            </a:r>
            <a:r>
              <a:rPr lang="nl-NL" sz="1600" i="1" dirty="0">
                <a:latin typeface="Verdana" panose="020B0604030504040204" pitchFamily="34" charset="0"/>
                <a:ea typeface="Verdana" panose="020B0604030504040204" pitchFamily="34" charset="0"/>
                <a:cs typeface="Verdana" panose="020B0604030504040204" pitchFamily="34" charset="0"/>
              </a:rPr>
              <a:t>zijn en een heilig volk. </a:t>
            </a:r>
            <a:r>
              <a:rPr lang="nl-NL" sz="1600" i="1" dirty="0" smtClean="0">
                <a:latin typeface="Verdana" panose="020B0604030504040204" pitchFamily="34" charset="0"/>
                <a:ea typeface="Verdana" panose="020B0604030504040204" pitchFamily="34" charset="0"/>
                <a:cs typeface="Verdana" panose="020B0604030504040204" pitchFamily="34" charset="0"/>
              </a:rPr>
              <a:t>“</a:t>
            </a:r>
            <a:endParaRPr lang="nl-NL" sz="1600" i="1" dirty="0">
              <a:latin typeface="Verdana" panose="020B0604030504040204" pitchFamily="34" charset="0"/>
              <a:ea typeface="Verdana" panose="020B0604030504040204" pitchFamily="34" charset="0"/>
              <a:cs typeface="Verdana" panose="020B0604030504040204" pitchFamily="34" charset="0"/>
            </a:endParaRPr>
          </a:p>
        </p:txBody>
      </p:sp>
      <p:sp>
        <p:nvSpPr>
          <p:cNvPr id="35" name="Rechthoek 34"/>
          <p:cNvSpPr/>
          <p:nvPr/>
        </p:nvSpPr>
        <p:spPr>
          <a:xfrm>
            <a:off x="0" y="4728046"/>
            <a:ext cx="9180000" cy="1077218"/>
          </a:xfrm>
          <a:prstGeom prst="rect">
            <a:avLst/>
          </a:prstGeom>
        </p:spPr>
        <p:txBody>
          <a:bodyPr wrap="square">
            <a:spAutoFit/>
          </a:bodyPr>
          <a:lstStyle/>
          <a:p>
            <a:r>
              <a:rPr lang="nl-NL" sz="1600" i="1" dirty="0" smtClean="0">
                <a:latin typeface="Verdana" panose="020B0604030504040204" pitchFamily="34" charset="0"/>
                <a:ea typeface="Verdana" panose="020B0604030504040204" pitchFamily="34" charset="0"/>
                <a:cs typeface="Verdana" panose="020B0604030504040204" pitchFamily="34" charset="0"/>
              </a:rPr>
              <a:t>1 Petrus 2:9</a:t>
            </a:r>
          </a:p>
          <a:p>
            <a:r>
              <a:rPr lang="nl-NL" sz="1600" i="1" dirty="0" smtClean="0">
                <a:latin typeface="Verdana" panose="020B0604030504040204" pitchFamily="34" charset="0"/>
                <a:ea typeface="Verdana" panose="020B0604030504040204" pitchFamily="34" charset="0"/>
                <a:cs typeface="Verdana" panose="020B0604030504040204" pitchFamily="34" charset="0"/>
              </a:rPr>
              <a:t>“</a:t>
            </a:r>
            <a:r>
              <a:rPr lang="nl-NL" sz="1600" i="1" dirty="0">
                <a:latin typeface="Verdana" panose="020B0604030504040204" pitchFamily="34" charset="0"/>
                <a:ea typeface="Verdana" panose="020B0604030504040204" pitchFamily="34" charset="0"/>
                <a:cs typeface="Verdana" panose="020B0604030504040204" pitchFamily="34" charset="0"/>
              </a:rPr>
              <a:t>Maar u bent een uitverkoren geslacht, </a:t>
            </a:r>
            <a:r>
              <a:rPr lang="nl-NL" sz="1600" b="1" i="1" dirty="0">
                <a:latin typeface="Verdana" panose="020B0604030504040204" pitchFamily="34" charset="0"/>
                <a:ea typeface="Verdana" panose="020B0604030504040204" pitchFamily="34" charset="0"/>
                <a:cs typeface="Verdana" panose="020B0604030504040204" pitchFamily="34" charset="0"/>
              </a:rPr>
              <a:t>een koninkrijk van priesters</a:t>
            </a:r>
            <a:r>
              <a:rPr lang="nl-NL" sz="1600" i="1" dirty="0">
                <a:latin typeface="Verdana" panose="020B0604030504040204" pitchFamily="34" charset="0"/>
                <a:ea typeface="Verdana" panose="020B0604030504040204" pitchFamily="34" charset="0"/>
                <a:cs typeface="Verdana" panose="020B0604030504040204" pitchFamily="34" charset="0"/>
              </a:rPr>
              <a:t>, een heilige natie, een volk dat God zich verworven heeft om de grote daden te verkondigen van hem die u uit de duisternis heeft geroepen naar zijn wonderbaarlijke </a:t>
            </a:r>
            <a:r>
              <a:rPr lang="nl-NL" sz="1600" i="1" dirty="0" smtClean="0">
                <a:latin typeface="Verdana" panose="020B0604030504040204" pitchFamily="34" charset="0"/>
                <a:ea typeface="Verdana" panose="020B0604030504040204" pitchFamily="34" charset="0"/>
                <a:cs typeface="Verdana" panose="020B0604030504040204" pitchFamily="34" charset="0"/>
              </a:rPr>
              <a:t>licht.”</a:t>
            </a:r>
            <a:endParaRPr lang="nl-NL" sz="1600" i="1" dirty="0">
              <a:latin typeface="Verdana" panose="020B0604030504040204" pitchFamily="34" charset="0"/>
              <a:ea typeface="Verdana" panose="020B0604030504040204" pitchFamily="34" charset="0"/>
              <a:cs typeface="Verdana" panose="020B0604030504040204" pitchFamily="34" charset="0"/>
            </a:endParaRPr>
          </a:p>
        </p:txBody>
      </p:sp>
      <p:sp>
        <p:nvSpPr>
          <p:cNvPr id="36" name="Rechthoek 35"/>
          <p:cNvSpPr/>
          <p:nvPr/>
        </p:nvSpPr>
        <p:spPr>
          <a:xfrm>
            <a:off x="-1" y="-27384"/>
            <a:ext cx="9187554" cy="707886"/>
          </a:xfrm>
          <a:prstGeom prst="rect">
            <a:avLst/>
          </a:prstGeom>
          <a:solidFill>
            <a:srgbClr val="000000">
              <a:alpha val="50196"/>
            </a:srgbClr>
          </a:solidFill>
        </p:spPr>
        <p:txBody>
          <a:bodyPr wrap="square" anchor="ctr">
            <a:spAutoFit/>
          </a:bodyPr>
          <a:lstStyle/>
          <a:p>
            <a:pPr algn="ctr"/>
            <a:r>
              <a:rPr lang="nl-NL" sz="4000" b="1" dirty="0" smtClean="0">
                <a:solidFill>
                  <a:prstClr val="white"/>
                </a:solidFill>
              </a:rPr>
              <a:t>Hebr.9:10 “Tot de tijd van herstel”</a:t>
            </a:r>
            <a:endParaRPr lang="nl-NL" sz="4000" b="1" dirty="0">
              <a:solidFill>
                <a:prstClr val="white"/>
              </a:solidFill>
            </a:endParaRPr>
          </a:p>
        </p:txBody>
      </p:sp>
      <p:sp>
        <p:nvSpPr>
          <p:cNvPr id="28" name="Rechthoek 27"/>
          <p:cNvSpPr/>
          <p:nvPr/>
        </p:nvSpPr>
        <p:spPr>
          <a:xfrm>
            <a:off x="3059832" y="1988840"/>
            <a:ext cx="2016224" cy="8280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LINKS 20"/>
          <p:cNvSpPr/>
          <p:nvPr/>
        </p:nvSpPr>
        <p:spPr>
          <a:xfrm>
            <a:off x="2483768" y="2057702"/>
            <a:ext cx="2088000" cy="720000"/>
          </a:xfrm>
          <a:prstGeom prst="leftArrow">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Hogepriester</a:t>
            </a:r>
            <a:endParaRPr lang="nl-NL"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PIJL-LINKS 19"/>
          <p:cNvSpPr/>
          <p:nvPr/>
        </p:nvSpPr>
        <p:spPr>
          <a:xfrm>
            <a:off x="4644008" y="2057702"/>
            <a:ext cx="1548000" cy="720000"/>
          </a:xfrm>
          <a:prstGeom prst="leftArrow">
            <a:avLst/>
          </a:prstGeom>
          <a:solidFill>
            <a:srgbClr val="00B0F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Verdana" panose="020B0604030504040204" pitchFamily="34" charset="0"/>
                <a:ea typeface="Verdana" panose="020B0604030504040204" pitchFamily="34" charset="0"/>
                <a:cs typeface="Verdana" panose="020B0604030504040204" pitchFamily="34" charset="0"/>
              </a:rPr>
              <a:t>P</a:t>
            </a: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riesters</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53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0" fill="hold"/>
                                        <p:tgtEl>
                                          <p:spTgt spid="36"/>
                                        </p:tgtEl>
                                        <p:attrNameLst>
                                          <p:attrName>ppt_x</p:attrName>
                                        </p:attrNameLst>
                                      </p:cBhvr>
                                      <p:tavLst>
                                        <p:tav tm="0">
                                          <p:val>
                                            <p:strVal val="#ppt_x"/>
                                          </p:val>
                                        </p:tav>
                                        <p:tav tm="100000">
                                          <p:val>
                                            <p:strVal val="#ppt_x"/>
                                          </p:val>
                                        </p:tav>
                                      </p:tavLst>
                                    </p:anim>
                                    <p:anim calcmode="lin" valueType="num">
                                      <p:cBhvr additive="base">
                                        <p:cTn id="25" dur="5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35" grpId="0"/>
      <p:bldP spid="36" grpId="0" animBg="1"/>
      <p:bldP spid="28" grpId="0" animBg="1"/>
      <p:bldP spid="21"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2" y="-27385"/>
            <a:ext cx="9216000" cy="4708981"/>
          </a:xfrm>
          <a:prstGeom prst="rect">
            <a:avLst/>
          </a:prstGeom>
          <a:solidFill>
            <a:srgbClr val="000000"/>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Hebreeën 9: </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Christus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opgetreden als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hogepriester</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der goederen, die gekomen zijn, is door de grotere en meer volmaakte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tabernakel (</a:t>
            </a:r>
            <a:r>
              <a:rPr lang="el-GR" sz="2000" dirty="0">
                <a:solidFill>
                  <a:schemeClr val="bg1"/>
                </a:solidFill>
              </a:rPr>
              <a:t>σκηνῆς</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skenes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niet met handen gemaakt, dat is, niet van deze schepping,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dat niet met het bloed van bokken en kalveren, maar met zijn eigen bloed, eens voor altijd binnengegaan in het heiligdom, waardoor Hij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een eeuwige verlossing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verwierf.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Want als </a:t>
            </a:r>
            <a:r>
              <a:rPr lang="nl-NL" sz="2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het </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bloed van bokken en stieren en de </a:t>
            </a:r>
            <a:r>
              <a:rPr lang="nl-NL" sz="2000" dirty="0" err="1">
                <a:solidFill>
                  <a:srgbClr val="FFFF00"/>
                </a:solidFill>
                <a:latin typeface="Verdana" panose="020B0604030504040204" pitchFamily="34" charset="0"/>
                <a:ea typeface="Verdana" panose="020B0604030504040204" pitchFamily="34" charset="0"/>
                <a:cs typeface="Verdana" panose="020B0604030504040204" pitchFamily="34" charset="0"/>
              </a:rPr>
              <a:t>besprenging</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met de as </a:t>
            </a:r>
            <a:r>
              <a:rPr lang="nl-NL" sz="2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der vaars hen, die verontreinigd zijn, heiligt, zodat zij naar het vlees gereinigd worden, </a:t>
            </a:r>
            <a:r>
              <a:rPr lang="nl-NL" sz="2000" baseline="30000" dirty="0">
                <a:solidFill>
                  <a:srgbClr val="FFFF00"/>
                </a:solidFill>
                <a:latin typeface="Verdana" panose="020B0604030504040204" pitchFamily="34" charset="0"/>
                <a:ea typeface="Verdana" panose="020B0604030504040204" pitchFamily="34" charset="0"/>
                <a:cs typeface="Verdana" panose="020B0604030504040204" pitchFamily="34" charset="0"/>
              </a:rPr>
              <a:t>14</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hoeveel te meer zal het bloed van Christus,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die door de eeuwige Geest Zichzelf als een smetteloos offer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God gebracht heeft, ons bewustzijn reinigen van dode werken, om de levende God te dienen?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daarom is Hij de middelaar van een nieuw verbond, opdat, nu Hij de dood had ondergaan om te bevrijden van de overtredingen onder het eerste verbond, de geroepenen de belofte der eeuwige erfenis ontvangen zouden.</a:t>
            </a:r>
          </a:p>
        </p:txBody>
      </p:sp>
      <p:pic>
        <p:nvPicPr>
          <p:cNvPr id="3" name="Picture 2" descr="Afbeeldingsresultaat voor propitiatory">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55" b="47723"/>
          <a:stretch/>
        </p:blipFill>
        <p:spPr bwMode="auto">
          <a:xfrm>
            <a:off x="-2" y="4681596"/>
            <a:ext cx="9144000" cy="2203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fbeeldingsresultaat voor blood no backgrou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0997" y="4985448"/>
            <a:ext cx="2045152" cy="177036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6876256" y="4437112"/>
            <a:ext cx="2195736" cy="2031325"/>
          </a:xfrm>
          <a:prstGeom prst="rect">
            <a:avLst/>
          </a:prstGeom>
          <a:noFill/>
          <a:ln>
            <a:solidFill>
              <a:srgbClr val="FFFF00"/>
            </a:solidFill>
          </a:ln>
        </p:spPr>
        <p:txBody>
          <a:bodyPr wrap="square">
            <a:spAutoFit/>
          </a:bodyPr>
          <a:lstStyle/>
          <a:p>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Kal </a:t>
            </a:r>
            <a:r>
              <a:rPr lang="nl-NL"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wachomer</a:t>
            </a:r>
            <a:endPar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Licht en zwaar</a:t>
            </a:r>
          </a:p>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Wanneer iets van lichtere waarde waar is, hoeveel te meer iets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zwaarders</a:t>
            </a:r>
            <a:endParaRPr lang="nl-NL"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179512" y="4976008"/>
            <a:ext cx="2088232" cy="1477328"/>
          </a:xfrm>
          <a:prstGeom prst="rect">
            <a:avLst/>
          </a:prstGeom>
          <a:noFill/>
          <a:ln>
            <a:solidFill>
              <a:srgbClr val="FFFF00"/>
            </a:solidFill>
          </a:ln>
        </p:spPr>
        <p:txBody>
          <a:bodyPr wrap="square">
            <a:spAutoFit/>
          </a:bodyPr>
          <a:lstStyle/>
          <a:p>
            <a:r>
              <a:rPr lang="nl-NL"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LET OP!</a:t>
            </a:r>
          </a:p>
          <a:p>
            <a:r>
              <a:rPr lang="nl-NL"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Het bloed van bokken en stieren brengt verge</a:t>
            </a:r>
            <a:r>
              <a:rPr lang="nl-NL"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ving!</a:t>
            </a:r>
            <a:endParaRPr lang="nl-NL" b="1"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5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man in mu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3" y="-27384"/>
            <a:ext cx="9236023" cy="59131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6512" y="-27384"/>
            <a:ext cx="9252000" cy="1569660"/>
          </a:xfrm>
          <a:prstGeom prst="rect">
            <a:avLst/>
          </a:prstGeom>
          <a:solidFill>
            <a:srgbClr val="000000">
              <a:alpha val="50196"/>
            </a:srgbClr>
          </a:solidFill>
        </p:spPr>
        <p:txBody>
          <a:bodyPr wrap="square" rtlCol="0">
            <a:spAutoFit/>
          </a:bodyPr>
          <a:lstStyle/>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Hij overbrugde de afstand</a:t>
            </a:r>
            <a:endParaRPr lang="nl-NL" sz="4800" b="1" dirty="0">
              <a:solidFill>
                <a:schemeClr val="bg1"/>
              </a:solidFill>
              <a:latin typeface="Trajan Pro" pitchFamily="18" charset="0"/>
              <a:ea typeface="Verdana" panose="020B0604030504040204" pitchFamily="34" charset="0"/>
              <a:cs typeface="Verdana" panose="020B0604030504040204" pitchFamily="34" charset="0"/>
            </a:endParaRPr>
          </a:p>
        </p:txBody>
      </p:sp>
      <p:sp>
        <p:nvSpPr>
          <p:cNvPr id="4" name="Tekstvak 3"/>
          <p:cNvSpPr txBox="1"/>
          <p:nvPr/>
        </p:nvSpPr>
        <p:spPr>
          <a:xfrm>
            <a:off x="-36512" y="1700808"/>
            <a:ext cx="9216000" cy="830997"/>
          </a:xfrm>
          <a:prstGeom prst="rect">
            <a:avLst/>
          </a:prstGeom>
          <a:solidFill>
            <a:srgbClr val="000000">
              <a:alpha val="50196"/>
            </a:srgbClr>
          </a:solidFill>
        </p:spPr>
        <p:txBody>
          <a:bodyPr wrap="square" rtlCol="0">
            <a:spAutoFit/>
          </a:bodyPr>
          <a:lstStyle/>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Hij herstelde de relatie</a:t>
            </a:r>
            <a:endParaRPr lang="nl-NL" sz="4800" b="1" dirty="0">
              <a:solidFill>
                <a:schemeClr val="bg1"/>
              </a:solidFill>
              <a:latin typeface="Trajan Pro" pitchFamily="18" charset="0"/>
              <a:ea typeface="Verdana" panose="020B0604030504040204" pitchFamily="34" charset="0"/>
              <a:cs typeface="Verdana" panose="020B0604030504040204" pitchFamily="34" charset="0"/>
            </a:endParaRPr>
          </a:p>
        </p:txBody>
      </p:sp>
      <p:sp>
        <p:nvSpPr>
          <p:cNvPr id="5" name="Tekstvak 4"/>
          <p:cNvSpPr txBox="1"/>
          <p:nvPr/>
        </p:nvSpPr>
        <p:spPr>
          <a:xfrm>
            <a:off x="-46893" y="2708920"/>
            <a:ext cx="9252000" cy="3046988"/>
          </a:xfrm>
          <a:prstGeom prst="rect">
            <a:avLst/>
          </a:prstGeom>
          <a:solidFill>
            <a:srgbClr val="000000">
              <a:alpha val="50196"/>
            </a:srgbClr>
          </a:solidFill>
        </p:spPr>
        <p:txBody>
          <a:bodyPr wrap="square" rtlCol="0">
            <a:spAutoFit/>
          </a:bodyPr>
          <a:lstStyle/>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Ieder jaar opnieuw </a:t>
            </a:r>
          </a:p>
          <a:p>
            <a:pPr algn="ctr"/>
            <a:r>
              <a:rPr lang="nl-NL" sz="4800" b="1" dirty="0" err="1" smtClean="0">
                <a:solidFill>
                  <a:schemeClr val="bg1"/>
                </a:solidFill>
                <a:latin typeface="Trajan Pro" pitchFamily="18" charset="0"/>
                <a:ea typeface="Verdana" panose="020B0604030504040204" pitchFamily="34" charset="0"/>
                <a:cs typeface="Verdana" panose="020B0604030504040204" pitchFamily="34" charset="0"/>
              </a:rPr>
              <a:t>jom</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 </a:t>
            </a:r>
            <a:r>
              <a:rPr lang="nl-NL" sz="4800" b="1" dirty="0" err="1" smtClean="0">
                <a:solidFill>
                  <a:schemeClr val="bg1"/>
                </a:solidFill>
                <a:latin typeface="Trajan Pro" pitchFamily="18" charset="0"/>
                <a:ea typeface="Verdana" panose="020B0604030504040204" pitchFamily="34" charset="0"/>
                <a:cs typeface="Verdana" panose="020B0604030504040204" pitchFamily="34" charset="0"/>
              </a:rPr>
              <a:t>hakippoerim</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 </a:t>
            </a:r>
          </a:p>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op de 10</a:t>
            </a:r>
            <a:r>
              <a:rPr lang="nl-NL" sz="4800" b="1" baseline="30000" dirty="0" smtClean="0">
                <a:solidFill>
                  <a:schemeClr val="bg1"/>
                </a:solidFill>
                <a:latin typeface="Trajan Pro" pitchFamily="18" charset="0"/>
                <a:ea typeface="Verdana" panose="020B0604030504040204" pitchFamily="34" charset="0"/>
                <a:cs typeface="Verdana" panose="020B0604030504040204" pitchFamily="34" charset="0"/>
              </a:rPr>
              <a:t>e</a:t>
            </a: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 </a:t>
            </a:r>
            <a:r>
              <a:rPr lang="nl-NL" sz="4800" b="1" dirty="0" err="1" smtClean="0">
                <a:solidFill>
                  <a:schemeClr val="bg1"/>
                </a:solidFill>
                <a:latin typeface="Trajan Pro" pitchFamily="18" charset="0"/>
                <a:ea typeface="Verdana" panose="020B0604030504040204" pitchFamily="34" charset="0"/>
                <a:cs typeface="Verdana" panose="020B0604030504040204" pitchFamily="34" charset="0"/>
              </a:rPr>
              <a:t>etaniem</a:t>
            </a:r>
            <a:endParaRPr lang="nl-NL" sz="4800" b="1" dirty="0" smtClean="0">
              <a:solidFill>
                <a:schemeClr val="bg1"/>
              </a:solidFill>
              <a:latin typeface="Trajan Pro" pitchFamily="18" charset="0"/>
              <a:ea typeface="Verdana" panose="020B0604030504040204" pitchFamily="34" charset="0"/>
              <a:cs typeface="Verdana" panose="020B0604030504040204" pitchFamily="34" charset="0"/>
            </a:endParaRPr>
          </a:p>
          <a:p>
            <a:pPr algn="ctr"/>
            <a:r>
              <a:rPr lang="nl-NL" sz="4800" b="1" dirty="0" smtClean="0">
                <a:solidFill>
                  <a:schemeClr val="bg1"/>
                </a:solidFill>
                <a:latin typeface="Trajan Pro" pitchFamily="18" charset="0"/>
                <a:ea typeface="Verdana" panose="020B0604030504040204" pitchFamily="34" charset="0"/>
                <a:cs typeface="Verdana" panose="020B0604030504040204" pitchFamily="34" charset="0"/>
              </a:rPr>
              <a:t>In het najaar</a:t>
            </a:r>
            <a:endParaRPr lang="nl-NL" sz="4800" b="1" dirty="0">
              <a:solidFill>
                <a:schemeClr val="bg1"/>
              </a:solidFill>
              <a:latin typeface="Trajan Pro"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03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pharaoh open hand grace"/>
          <p:cNvPicPr>
            <a:picLocks noChangeAspect="1" noChangeArrowheads="1"/>
          </p:cNvPicPr>
          <p:nvPr/>
        </p:nvPicPr>
        <p:blipFill rotWithShape="1">
          <a:blip r:embed="rId2">
            <a:extLst>
              <a:ext uri="{28A0092B-C50C-407E-A947-70E740481C1C}">
                <a14:useLocalDpi xmlns:a14="http://schemas.microsoft.com/office/drawing/2010/main" val="0"/>
              </a:ext>
            </a:extLst>
          </a:blip>
          <a:srcRect t="3968"/>
          <a:stretch/>
        </p:blipFill>
        <p:spPr bwMode="auto">
          <a:xfrm flipH="1">
            <a:off x="-1" y="0"/>
            <a:ext cx="9220105" cy="589215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2" y="-27384"/>
            <a:ext cx="9216000" cy="707886"/>
          </a:xfrm>
          <a:prstGeom prst="rect">
            <a:avLst/>
          </a:prstGeom>
          <a:solidFill>
            <a:srgbClr val="000000">
              <a:alpha val="50196"/>
            </a:srgbClr>
          </a:solidFill>
        </p:spPr>
        <p:txBody>
          <a:bodyPr wrap="square" anchor="ctr">
            <a:spAutoFit/>
          </a:bodyPr>
          <a:lstStyle/>
          <a:p>
            <a:pPr algn="ctr"/>
            <a:r>
              <a:rPr lang="nl-NL" sz="4000" b="1" dirty="0" smtClean="0">
                <a:solidFill>
                  <a:prstClr val="white"/>
                </a:solidFill>
              </a:rPr>
              <a:t>HIJ stak zijn rechterhand uit</a:t>
            </a:r>
            <a:endParaRPr lang="nl-NL" sz="4000" b="1" dirty="0">
              <a:solidFill>
                <a:prstClr val="white"/>
              </a:solidFill>
            </a:endParaRPr>
          </a:p>
        </p:txBody>
      </p:sp>
    </p:spTree>
    <p:extLst>
      <p:ext uri="{BB962C8B-B14F-4D97-AF65-F5344CB8AC3E}">
        <p14:creationId xmlns:p14="http://schemas.microsoft.com/office/powerpoint/2010/main" val="129258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764704"/>
            <a:ext cx="9180000" cy="1938992"/>
          </a:xfrm>
          <a:prstGeom prst="rect">
            <a:avLst/>
          </a:prstGeom>
          <a:solidFill>
            <a:srgbClr val="000000">
              <a:alpha val="49804"/>
            </a:srgbClr>
          </a:solidFill>
        </p:spPr>
        <p:style>
          <a:lnRef idx="0">
            <a:schemeClr val="dk1"/>
          </a:lnRef>
          <a:fillRef idx="3">
            <a:schemeClr val="dk1"/>
          </a:fillRef>
          <a:effectRef idx="3">
            <a:schemeClr val="dk1"/>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Het openingsfeest: Jom Teroeah – “Rosj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haSjanna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Numeri 29: </a:t>
            </a:r>
            <a:r>
              <a:rPr lang="nl-NL" sz="2000" baseline="30000" dirty="0" smtClean="0">
                <a:latin typeface="Verdana" panose="020B0604030504040204" pitchFamily="34" charset="0"/>
                <a:ea typeface="Verdana" panose="020B0604030504040204" pitchFamily="34" charset="0"/>
                <a:cs typeface="Verdana" panose="020B0604030504040204" pitchFamily="34" charset="0"/>
              </a:rPr>
              <a:t>1</a:t>
            </a:r>
            <a:r>
              <a:rPr lang="nl-NL" sz="2000" dirty="0">
                <a:latin typeface="Verdana" panose="020B0604030504040204" pitchFamily="34" charset="0"/>
                <a:ea typeface="Verdana" panose="020B0604030504040204" pitchFamily="34" charset="0"/>
                <a:cs typeface="Verdana" panose="020B0604030504040204" pitchFamily="34" charset="0"/>
              </a:rPr>
              <a:t> En in de zevende </a:t>
            </a:r>
            <a:r>
              <a:rPr lang="nl-NL" sz="2000" dirty="0" smtClean="0">
                <a:latin typeface="Verdana" panose="020B0604030504040204" pitchFamily="34" charset="0"/>
                <a:ea typeface="Verdana" panose="020B0604030504040204" pitchFamily="34" charset="0"/>
                <a:cs typeface="Verdana" panose="020B0604030504040204" pitchFamily="34" charset="0"/>
              </a:rPr>
              <a:t>maand (</a:t>
            </a:r>
            <a:r>
              <a:rPr lang="he-IL" sz="2000" dirty="0"/>
              <a:t>וּבַחֹדֶשׁ </a:t>
            </a:r>
            <a:r>
              <a:rPr lang="he-IL" sz="2000" dirty="0" smtClean="0"/>
              <a:t>הַשְּׁבִיעִי</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oewahchodesj</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hasjeviji</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op de eerste dag der </a:t>
            </a:r>
            <a:r>
              <a:rPr lang="nl-NL" sz="2000" dirty="0" smtClean="0">
                <a:latin typeface="Verdana" panose="020B0604030504040204" pitchFamily="34" charset="0"/>
                <a:ea typeface="Verdana" panose="020B0604030504040204" pitchFamily="34" charset="0"/>
                <a:cs typeface="Verdana" panose="020B0604030504040204" pitchFamily="34" charset="0"/>
              </a:rPr>
              <a:t>maand (</a:t>
            </a:r>
            <a:r>
              <a:rPr lang="he-IL" sz="2000" dirty="0"/>
              <a:t>בְּאֶחָד לַחֹדֶשׁ</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be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echad</a:t>
            </a:r>
            <a:r>
              <a:rPr lang="nl-NL" sz="2000" dirty="0" smtClean="0">
                <a:latin typeface="Verdana" panose="020B0604030504040204" pitchFamily="34" charset="0"/>
                <a:ea typeface="Verdana" panose="020B0604030504040204" pitchFamily="34" charset="0"/>
                <a:cs typeface="Verdana" panose="020B0604030504040204" pitchFamily="34" charset="0"/>
              </a:rPr>
              <a:t> la </a:t>
            </a:r>
            <a:r>
              <a:rPr lang="nl-NL" sz="2000" dirty="0" err="1" smtClean="0">
                <a:latin typeface="Verdana" panose="020B0604030504040204" pitchFamily="34" charset="0"/>
                <a:ea typeface="Verdana" panose="020B0604030504040204" pitchFamily="34" charset="0"/>
                <a:cs typeface="Verdana" panose="020B0604030504040204" pitchFamily="34" charset="0"/>
              </a:rPr>
              <a:t>chodesj</a:t>
            </a:r>
            <a:r>
              <a:rPr lang="nl-NL" sz="2000" dirty="0" smtClean="0">
                <a:latin typeface="Verdana" panose="020B0604030504040204" pitchFamily="34" charset="0"/>
                <a:ea typeface="Verdana" panose="020B0604030504040204" pitchFamily="34" charset="0"/>
                <a:cs typeface="Verdana" panose="020B0604030504040204" pitchFamily="34" charset="0"/>
              </a:rPr>
              <a:t>),zult </a:t>
            </a:r>
            <a:r>
              <a:rPr lang="nl-NL" sz="2000" dirty="0">
                <a:latin typeface="Verdana" panose="020B0604030504040204" pitchFamily="34" charset="0"/>
                <a:ea typeface="Verdana" panose="020B0604030504040204" pitchFamily="34" charset="0"/>
                <a:cs typeface="Verdana" panose="020B0604030504040204" pitchFamily="34" charset="0"/>
              </a:rPr>
              <a:t>gij een heilige samenkomst hebben, gij zult generlei slaafse arbeid verrichten, het zal een </a:t>
            </a:r>
            <a:r>
              <a:rPr lang="nl-NL" sz="2000" dirty="0" err="1">
                <a:latin typeface="Verdana" panose="020B0604030504040204" pitchFamily="34" charset="0"/>
                <a:ea typeface="Verdana" panose="020B0604030504040204" pitchFamily="34" charset="0"/>
                <a:cs typeface="Verdana" panose="020B0604030504040204" pitchFamily="34" charset="0"/>
              </a:rPr>
              <a:t>jubeldag</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he-IL" sz="2000" dirty="0"/>
              <a:t>יוֹם תְּרוּעָה</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jom</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teroeah</a:t>
            </a:r>
            <a:r>
              <a:rPr lang="nl-NL" sz="2000" dirty="0" smtClean="0">
                <a:latin typeface="Verdana" panose="020B0604030504040204" pitchFamily="34" charset="0"/>
                <a:ea typeface="Verdana" panose="020B0604030504040204" pitchFamily="34" charset="0"/>
                <a:cs typeface="Verdana" panose="020B0604030504040204" pitchFamily="34" charset="0"/>
              </a:rPr>
              <a:t>) voor </a:t>
            </a:r>
            <a:r>
              <a:rPr lang="nl-NL" sz="2000" dirty="0">
                <a:latin typeface="Verdana" panose="020B0604030504040204" pitchFamily="34" charset="0"/>
                <a:ea typeface="Verdana" panose="020B0604030504040204" pitchFamily="34" charset="0"/>
                <a:cs typeface="Verdana" panose="020B0604030504040204" pitchFamily="34" charset="0"/>
              </a:rPr>
              <a:t>u </a:t>
            </a:r>
            <a:r>
              <a:rPr lang="nl-NL" sz="2000" dirty="0" smtClean="0">
                <a:latin typeface="Verdana" panose="020B0604030504040204" pitchFamily="34" charset="0"/>
                <a:ea typeface="Verdana" panose="020B0604030504040204" pitchFamily="34" charset="0"/>
                <a:cs typeface="Verdana" panose="020B0604030504040204" pitchFamily="34" charset="0"/>
              </a:rPr>
              <a:t>zijn.  (Zie ook Lev.23).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3718" y="2780928"/>
            <a:ext cx="9216000" cy="1384995"/>
          </a:xfrm>
          <a:prstGeom prst="rect">
            <a:avLst/>
          </a:prstGeom>
          <a:solidFill>
            <a:srgbClr val="000000">
              <a:alpha val="49804"/>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Over Jom Teroeah </a:t>
            </a:r>
          </a:p>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geen enkele uitleg   </a:t>
            </a:r>
          </a:p>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t.a.v. de inhoud!</a:t>
            </a:r>
            <a:endParaRPr lang="nl-NL"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0" y="4221088"/>
            <a:ext cx="9144000" cy="1631216"/>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Steeds een uitleg over de inhoud.</a:t>
            </a: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Matsot</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Exodus, begin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gersteoogst</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Sjavoeot</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begin tarweoogst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Jom ha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Kipoerim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verzoening</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Soekot: woestijntocht, fruitoogst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0" y="0"/>
            <a:ext cx="9216000" cy="707886"/>
          </a:xfrm>
          <a:prstGeom prst="rect">
            <a:avLst/>
          </a:prstGeom>
          <a:solidFill>
            <a:srgbClr val="000000">
              <a:alpha val="49804"/>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4000" b="1" dirty="0" smtClean="0">
                <a:solidFill>
                  <a:schemeClr val="bg1"/>
                </a:solidFill>
                <a:latin typeface="Trajan Pro" pitchFamily="18" charset="0"/>
                <a:ea typeface="Verdana" panose="020B0604030504040204" pitchFamily="34" charset="0"/>
                <a:cs typeface="Verdana" panose="020B0604030504040204" pitchFamily="34" charset="0"/>
              </a:rPr>
              <a:t>De najaarsfeesten</a:t>
            </a:r>
            <a:endParaRPr lang="nl-NL" sz="4000" dirty="0">
              <a:solidFill>
                <a:schemeClr val="bg1"/>
              </a:solidFill>
              <a:latin typeface="Trajan Pro"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57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7384"/>
            <a:ext cx="9144000" cy="1938992"/>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Jom Teroeah - Rosj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haSjanna</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Leviticus 23: </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de Here sprak tot Mozes: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Spreek tot de Israëlieten: In de zevende maand, op de eerste der maand, zult gij een rustdag hebben, aangekondigd door bazuingeschal, een heilige samenkomst.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Generlei slaafse arbeid zult gij verrichten en gij zult de Here een vuuroffer brengen.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5496" y="2289066"/>
            <a:ext cx="9144000" cy="707886"/>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Schepper Zelf roept om aandacht!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Jom Teroeah!</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3718" y="1876762"/>
            <a:ext cx="9216000" cy="400110"/>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GEEN UITLEG!</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descr="Afbeeldingsresultaat voor shofar">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66" b="99758" l="0" r="100000"/>
                    </a14:imgEffect>
                  </a14:imgLayer>
                </a14:imgProps>
              </a:ext>
              <a:ext uri="{28A0092B-C50C-407E-A947-70E740481C1C}">
                <a14:useLocalDpi xmlns:a14="http://schemas.microsoft.com/office/drawing/2010/main" val="0"/>
              </a:ext>
            </a:extLst>
          </a:blip>
          <a:srcRect t="35541"/>
          <a:stretch/>
        </p:blipFill>
        <p:spPr bwMode="auto">
          <a:xfrm rot="19865825" flipH="1">
            <a:off x="4327203" y="2208833"/>
            <a:ext cx="5491974" cy="354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3000" fill="hold"/>
                                        <p:tgtEl>
                                          <p:spTgt spid="2052"/>
                                        </p:tgtEl>
                                        <p:attrNameLst>
                                          <p:attrName>ppt_w</p:attrName>
                                        </p:attrNameLst>
                                      </p:cBhvr>
                                      <p:tavLst>
                                        <p:tav tm="0">
                                          <p:val>
                                            <p:fltVal val="0"/>
                                          </p:val>
                                        </p:tav>
                                        <p:tav tm="100000">
                                          <p:val>
                                            <p:strVal val="#ppt_w"/>
                                          </p:val>
                                        </p:tav>
                                      </p:tavLst>
                                    </p:anim>
                                    <p:anim calcmode="lin" valueType="num">
                                      <p:cBhvr>
                                        <p:cTn id="25" dur="3000" fill="hold"/>
                                        <p:tgtEl>
                                          <p:spTgt spid="2052"/>
                                        </p:tgtEl>
                                        <p:attrNameLst>
                                          <p:attrName>ppt_h</p:attrName>
                                        </p:attrNameLst>
                                      </p:cBhvr>
                                      <p:tavLst>
                                        <p:tav tm="0">
                                          <p:val>
                                            <p:fltVal val="0"/>
                                          </p:val>
                                        </p:tav>
                                        <p:tav tm="100000">
                                          <p:val>
                                            <p:strVal val="#ppt_h"/>
                                          </p:val>
                                        </p:tav>
                                      </p:tavLst>
                                    </p:anim>
                                    <p:anim calcmode="lin" valueType="num">
                                      <p:cBhvr>
                                        <p:cTn id="26" dur="3000" fill="hold"/>
                                        <p:tgtEl>
                                          <p:spTgt spid="2052"/>
                                        </p:tgtEl>
                                        <p:attrNameLst>
                                          <p:attrName>style.rotation</p:attrName>
                                        </p:attrNameLst>
                                      </p:cBhvr>
                                      <p:tavLst>
                                        <p:tav tm="0">
                                          <p:val>
                                            <p:fltVal val="360"/>
                                          </p:val>
                                        </p:tav>
                                        <p:tav tm="100000">
                                          <p:val>
                                            <p:fltVal val="0"/>
                                          </p:val>
                                        </p:tav>
                                      </p:tavLst>
                                    </p:anim>
                                    <p:animEffect transition="in" filter="fade">
                                      <p:cBhvr>
                                        <p:cTn id="27" dur="3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7384"/>
            <a:ext cx="9144000" cy="1938992"/>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Jom Teroeah - Rosj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haSjanna</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Leviticus 23: </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de Here sprak tot Mozes: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Spreek tot de Israëlieten: In de zevende maand, op de eerste der maand, zult gij een rustdag hebben, aangekondigd door bazuingeschal, een heilige samenkomst.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Generlei slaafse arbeid zult gij verrichten en gij zult de Here een vuuroffer brengen.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5496" y="2348880"/>
            <a:ext cx="9144000" cy="707886"/>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Schepper Zelf roept om aandacht!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Jom Teroeah!</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35496" y="3068960"/>
            <a:ext cx="9144000" cy="1938992"/>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he-IL" sz="2000" b="1" dirty="0" smtClean="0"/>
              <a:t>תְּרוּעָה</a:t>
            </a:r>
            <a:endParaRPr lang="nl-NL" sz="2000" b="1" dirty="0" smtClean="0"/>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teroeah</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he-IL" sz="2000" b="1" dirty="0" smtClean="0"/>
              <a:t>ר֫וּעַ</a:t>
            </a:r>
            <a:endParaRPr lang="nl-NL" sz="2000" b="1" dirty="0" smtClean="0"/>
          </a:p>
          <a:p>
            <a:pPr algn="ct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roea</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Juichen, luid roepen, strijdkreet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Schreeuw om aandacht</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5496" y="5013175"/>
            <a:ext cx="9144000" cy="828000"/>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nchor="ctr">
            <a:spAutoFit/>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aankondiging van Jom Kippoer !</a:t>
            </a:r>
            <a:endParaRPr lang="nl-NL"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3718" y="1916832"/>
            <a:ext cx="9144000" cy="400110"/>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GEEN UITLEG!</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8966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7384"/>
            <a:ext cx="9144000" cy="1938992"/>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Jozua 6:5 </a:t>
            </a:r>
            <a:r>
              <a:rPr lang="nl-NL" sz="2000" dirty="0">
                <a:latin typeface="Verdana" panose="020B0604030504040204" pitchFamily="34" charset="0"/>
                <a:ea typeface="Verdana" panose="020B0604030504040204" pitchFamily="34" charset="0"/>
                <a:cs typeface="Verdana" panose="020B0604030504040204" pitchFamily="34" charset="0"/>
              </a:rPr>
              <a:t>G</a:t>
            </a:r>
            <a:r>
              <a:rPr lang="nl-NL" sz="2000" dirty="0" smtClean="0">
                <a:latin typeface="Verdana" panose="020B0604030504040204" pitchFamily="34" charset="0"/>
                <a:ea typeface="Verdana" panose="020B0604030504040204" pitchFamily="34" charset="0"/>
                <a:cs typeface="Verdana" panose="020B0604030504040204" pitchFamily="34" charset="0"/>
              </a:rPr>
              <a:t>eschieden </a:t>
            </a:r>
            <a:r>
              <a:rPr lang="nl-NL" sz="2000" dirty="0">
                <a:latin typeface="Verdana" panose="020B0604030504040204" pitchFamily="34" charset="0"/>
                <a:ea typeface="Verdana" panose="020B0604030504040204" pitchFamily="34" charset="0"/>
                <a:cs typeface="Verdana" panose="020B0604030504040204" pitchFamily="34" charset="0"/>
              </a:rPr>
              <a:t>zal het: </a:t>
            </a:r>
            <a:r>
              <a:rPr lang="nl-NL" sz="2000" dirty="0" smtClean="0">
                <a:latin typeface="Verdana" panose="020B0604030504040204" pitchFamily="34" charset="0"/>
                <a:ea typeface="Verdana" panose="020B0604030504040204" pitchFamily="34" charset="0"/>
                <a:cs typeface="Verdana" panose="020B0604030504040204" pitchFamily="34" charset="0"/>
              </a:rPr>
              <a:t>wanneer </a:t>
            </a:r>
            <a:r>
              <a:rPr lang="nl-NL" sz="2000" dirty="0">
                <a:latin typeface="Verdana" panose="020B0604030504040204" pitchFamily="34" charset="0"/>
                <a:ea typeface="Verdana" panose="020B0604030504040204" pitchFamily="34" charset="0"/>
                <a:cs typeface="Verdana" panose="020B0604030504040204" pitchFamily="34" charset="0"/>
              </a:rPr>
              <a:t>langgerekt geblazen wordt </a:t>
            </a:r>
            <a:r>
              <a:rPr lang="nl-NL" sz="2000" dirty="0" smtClean="0">
                <a:latin typeface="Verdana" panose="020B0604030504040204" pitchFamily="34" charset="0"/>
                <a:ea typeface="Verdana" panose="020B0604030504040204" pitchFamily="34" charset="0"/>
                <a:cs typeface="Verdana" panose="020B0604030504040204" pitchFamily="34" charset="0"/>
              </a:rPr>
              <a:t>op </a:t>
            </a:r>
            <a:r>
              <a:rPr lang="nl-NL" sz="2000" dirty="0">
                <a:latin typeface="Verdana" panose="020B0604030504040204" pitchFamily="34" charset="0"/>
                <a:ea typeface="Verdana" panose="020B0604030504040204" pitchFamily="34" charset="0"/>
                <a:cs typeface="Verdana" panose="020B0604030504040204" pitchFamily="34" charset="0"/>
              </a:rPr>
              <a:t>de hoorn van de </a:t>
            </a:r>
            <a:r>
              <a:rPr lang="nl-NL" sz="2000" dirty="0" err="1">
                <a:latin typeface="Verdana" panose="020B0604030504040204" pitchFamily="34" charset="0"/>
                <a:ea typeface="Verdana" panose="020B0604030504040204" pitchFamily="34" charset="0"/>
                <a:cs typeface="Verdana" panose="020B0604030504040204" pitchFamily="34" charset="0"/>
              </a:rPr>
              <a:t>joveelram</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wanneer </a:t>
            </a:r>
            <a:r>
              <a:rPr lang="nl-NL" sz="2000" dirty="0">
                <a:latin typeface="Verdana" panose="020B0604030504040204" pitchFamily="34" charset="0"/>
                <a:ea typeface="Verdana" panose="020B0604030504040204" pitchFamily="34" charset="0"/>
                <a:cs typeface="Verdana" panose="020B0604030504040204" pitchFamily="34" charset="0"/>
              </a:rPr>
              <a:t>ge hoort de stem van de ramshoorn, </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he-IL" sz="2000" b="1" dirty="0">
                <a:latin typeface="Verdana" panose="020B0604030504040204" pitchFamily="34" charset="0"/>
                <a:ea typeface="Verdana" panose="020B0604030504040204" pitchFamily="34" charset="0"/>
              </a:rPr>
              <a:t>קוֹל </a:t>
            </a:r>
            <a:r>
              <a:rPr lang="he-IL" sz="2000" b="1" dirty="0" smtClean="0">
                <a:latin typeface="Verdana" panose="020B0604030504040204" pitchFamily="34" charset="0"/>
                <a:ea typeface="Verdana" panose="020B0604030504040204" pitchFamily="34" charset="0"/>
              </a:rPr>
              <a:t>הַשּׁוֹפָר </a:t>
            </a:r>
            <a:r>
              <a:rPr lang="he-IL" sz="2000" b="1" dirty="0">
                <a:latin typeface="Verdana" panose="020B0604030504040204" pitchFamily="34" charset="0"/>
                <a:ea typeface="Verdana" panose="020B0604030504040204" pitchFamily="34" charset="0"/>
              </a:rPr>
              <a:t>יָ</a:t>
            </a:r>
            <a:r>
              <a:rPr lang="he-IL" sz="2000" b="1" dirty="0">
                <a:solidFill>
                  <a:srgbClr val="FFFF00"/>
                </a:solidFill>
                <a:latin typeface="Verdana" panose="020B0604030504040204" pitchFamily="34" charset="0"/>
                <a:ea typeface="Verdana" panose="020B0604030504040204" pitchFamily="34" charset="0"/>
              </a:rPr>
              <a:t>רִיע</a:t>
            </a:r>
            <a:r>
              <a:rPr lang="he-IL" sz="2000" b="1" dirty="0">
                <a:latin typeface="Verdana" panose="020B0604030504040204" pitchFamily="34" charset="0"/>
                <a:ea typeface="Verdana" panose="020B0604030504040204" pitchFamily="34" charset="0"/>
              </a:rPr>
              <a:t>וּ </a:t>
            </a:r>
            <a:r>
              <a:rPr lang="nl-NL" sz="2000" b="1" dirty="0" smtClean="0">
                <a:latin typeface="Verdana" panose="020B0604030504040204" pitchFamily="34" charset="0"/>
                <a:ea typeface="Verdana" panose="020B0604030504040204" pitchFamily="34" charset="0"/>
                <a:cs typeface="Verdana" panose="020B0604030504040204" pitchFamily="34" charset="0"/>
              </a:rPr>
              <a:t> – kol ha sjofar </a:t>
            </a:r>
            <a:r>
              <a:rPr lang="nl-NL" sz="20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jarioe</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zullen ze schallen, </a:t>
            </a:r>
            <a:r>
              <a:rPr lang="nl-NL" sz="2000" dirty="0" smtClean="0">
                <a:latin typeface="Verdana" panose="020B0604030504040204" pitchFamily="34" charset="0"/>
                <a:ea typeface="Verdana" panose="020B0604030504040204" pitchFamily="34" charset="0"/>
                <a:cs typeface="Verdana" panose="020B0604030504040204" pitchFamily="34" charset="0"/>
              </a:rPr>
              <a:t>heel </a:t>
            </a:r>
            <a:r>
              <a:rPr lang="nl-NL" sz="2000" dirty="0">
                <a:latin typeface="Verdana" panose="020B0604030504040204" pitchFamily="34" charset="0"/>
                <a:ea typeface="Verdana" panose="020B0604030504040204" pitchFamily="34" charset="0"/>
                <a:cs typeface="Verdana" panose="020B0604030504040204" pitchFamily="34" charset="0"/>
              </a:rPr>
              <a:t>de gemeente, </a:t>
            </a:r>
            <a:r>
              <a:rPr lang="nl-NL" sz="2000" dirty="0" smtClean="0">
                <a:latin typeface="Verdana" panose="020B0604030504040204" pitchFamily="34" charset="0"/>
                <a:ea typeface="Verdana" panose="020B0604030504040204" pitchFamily="34" charset="0"/>
                <a:cs typeface="Verdana" panose="020B0604030504040204" pitchFamily="34" charset="0"/>
              </a:rPr>
              <a:t>met </a:t>
            </a:r>
            <a:r>
              <a:rPr lang="nl-NL" sz="2000" dirty="0">
                <a:latin typeface="Verdana" panose="020B0604030504040204" pitchFamily="34" charset="0"/>
                <a:ea typeface="Verdana" panose="020B0604030504040204" pitchFamily="34" charset="0"/>
                <a:cs typeface="Verdana" panose="020B0604030504040204" pitchFamily="34" charset="0"/>
              </a:rPr>
              <a:t>groot geschal; </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he-IL" sz="2000" b="1" dirty="0" smtClean="0">
                <a:latin typeface="Verdana" panose="020B0604030504040204" pitchFamily="34" charset="0"/>
                <a:ea typeface="Verdana" panose="020B0604030504040204" pitchFamily="34" charset="0"/>
              </a:rPr>
              <a:t>כָל-הָעָם </a:t>
            </a:r>
            <a:r>
              <a:rPr lang="he-IL" sz="2000" b="1" dirty="0">
                <a:latin typeface="Verdana" panose="020B0604030504040204" pitchFamily="34" charset="0"/>
                <a:ea typeface="Verdana" panose="020B0604030504040204" pitchFamily="34" charset="0"/>
              </a:rPr>
              <a:t>תְּ</a:t>
            </a:r>
            <a:r>
              <a:rPr lang="he-IL" sz="2000" b="1" dirty="0">
                <a:solidFill>
                  <a:srgbClr val="FFFF00"/>
                </a:solidFill>
                <a:latin typeface="Verdana" panose="020B0604030504040204" pitchFamily="34" charset="0"/>
                <a:ea typeface="Verdana" panose="020B0604030504040204" pitchFamily="34" charset="0"/>
              </a:rPr>
              <a:t>רוּעָ</a:t>
            </a:r>
            <a:r>
              <a:rPr lang="he-IL" sz="2000" b="1" dirty="0">
                <a:latin typeface="Verdana" panose="020B0604030504040204" pitchFamily="34" charset="0"/>
                <a:ea typeface="Verdana" panose="020B0604030504040204" pitchFamily="34" charset="0"/>
              </a:rPr>
              <a:t>ה</a:t>
            </a:r>
            <a:r>
              <a:rPr lang="nl-NL" sz="2000" b="1" dirty="0" smtClean="0">
                <a:latin typeface="Verdana" panose="020B0604030504040204" pitchFamily="34" charset="0"/>
                <a:ea typeface="Verdana" panose="020B0604030504040204" pitchFamily="34" charset="0"/>
                <a:cs typeface="Verdana" panose="020B0604030504040204" pitchFamily="34" charset="0"/>
              </a:rPr>
              <a:t> – kol ha </a:t>
            </a:r>
            <a:r>
              <a:rPr lang="nl-NL" sz="2000" b="1" dirty="0" err="1" smtClean="0">
                <a:latin typeface="Verdana" panose="020B0604030504040204" pitchFamily="34" charset="0"/>
                <a:ea typeface="Verdana" panose="020B0604030504040204" pitchFamily="34" charset="0"/>
                <a:cs typeface="Verdana" panose="020B0604030504040204" pitchFamily="34" charset="0"/>
              </a:rPr>
              <a:t>am</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teroeah</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in elkaar vallen zal dan de muur van de stad </a:t>
            </a:r>
            <a:r>
              <a:rPr lang="nl-NL" sz="2000" dirty="0" smtClean="0">
                <a:latin typeface="Verdana" panose="020B0604030504040204" pitchFamily="34" charset="0"/>
                <a:ea typeface="Verdana" panose="020B0604030504040204" pitchFamily="34" charset="0"/>
                <a:cs typeface="Verdana" panose="020B0604030504040204" pitchFamily="34" charset="0"/>
              </a:rPr>
              <a:t>en </a:t>
            </a:r>
            <a:r>
              <a:rPr lang="nl-NL" sz="2000" dirty="0">
                <a:latin typeface="Verdana" panose="020B0604030504040204" pitchFamily="34" charset="0"/>
                <a:ea typeface="Verdana" panose="020B0604030504040204" pitchFamily="34" charset="0"/>
                <a:cs typeface="Verdana" panose="020B0604030504040204" pitchFamily="34" charset="0"/>
              </a:rPr>
              <a:t>opklimmen zullen ze, de gemeente, </a:t>
            </a:r>
            <a:r>
              <a:rPr lang="nl-NL" sz="2000" dirty="0" smtClean="0">
                <a:latin typeface="Verdana" panose="020B0604030504040204" pitchFamily="34" charset="0"/>
                <a:ea typeface="Verdana" panose="020B0604030504040204" pitchFamily="34" charset="0"/>
                <a:cs typeface="Verdana" panose="020B0604030504040204" pitchFamily="34" charset="0"/>
              </a:rPr>
              <a:t>ieder </a:t>
            </a:r>
            <a:r>
              <a:rPr lang="nl-NL" sz="2000" dirty="0">
                <a:latin typeface="Verdana" panose="020B0604030504040204" pitchFamily="34" charset="0"/>
                <a:ea typeface="Verdana" panose="020B0604030504040204" pitchFamily="34" charset="0"/>
                <a:cs typeface="Verdana" panose="020B0604030504040204" pitchFamily="34" charset="0"/>
              </a:rPr>
              <a:t>recht voor zich uit</a:t>
            </a:r>
            <a:r>
              <a:rPr lang="nl-NL" sz="2000" dirty="0" smtClean="0">
                <a:latin typeface="Verdana" panose="020B0604030504040204" pitchFamily="34" charset="0"/>
                <a:ea typeface="Verdana" panose="020B0604030504040204" pitchFamily="34" charset="0"/>
                <a:cs typeface="Verdana" panose="020B0604030504040204" pitchFamily="34" charset="0"/>
              </a:rPr>
              <a:t>! (NV)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6512" y="1988840"/>
            <a:ext cx="9216000" cy="1200329"/>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he-IL" sz="3200" b="1" dirty="0" smtClean="0">
                <a:solidFill>
                  <a:srgbClr val="FFFF00"/>
                </a:solidFill>
              </a:rPr>
              <a:t>ר֫וּעַ</a:t>
            </a:r>
            <a:endParaRPr lang="nl-NL" sz="3200" b="1" dirty="0" smtClean="0">
              <a:solidFill>
                <a:srgbClr val="FFFF00"/>
              </a:solidFill>
            </a:endParaRPr>
          </a:p>
          <a:p>
            <a:pPr algn="ct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roea</a:t>
            </a:r>
            <a:endPar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Zowel het roepen van de sjofar als van een grote menigte</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6512" y="3717031"/>
            <a:ext cx="9216000" cy="1512000"/>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nchor="ctr">
            <a:spAutoFit/>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DUS, DE SJOFAR ROEPT, SCHREEUWT</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947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7384"/>
            <a:ext cx="9144000" cy="1323439"/>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40:3 </a:t>
            </a:r>
            <a:r>
              <a:rPr lang="nl-NL" sz="2000" dirty="0">
                <a:latin typeface="Verdana" panose="020B0604030504040204" pitchFamily="34" charset="0"/>
                <a:ea typeface="Verdana" panose="020B0604030504040204" pitchFamily="34" charset="0"/>
                <a:cs typeface="Verdana" panose="020B0604030504040204" pitchFamily="34" charset="0"/>
              </a:rPr>
              <a:t>Stem van een </a:t>
            </a:r>
            <a:r>
              <a:rPr lang="nl-NL" sz="2000" dirty="0" smtClean="0">
                <a:latin typeface="Verdana" panose="020B0604030504040204" pitchFamily="34" charset="0"/>
                <a:ea typeface="Verdana" panose="020B0604030504040204" pitchFamily="34" charset="0"/>
                <a:cs typeface="Verdana" panose="020B0604030504040204" pitchFamily="34" charset="0"/>
              </a:rPr>
              <a:t>roepende (</a:t>
            </a:r>
            <a:r>
              <a:rPr lang="he-IL" sz="2000" dirty="0"/>
              <a:t>קוֹל קוֹרֵא</a:t>
            </a:r>
            <a:r>
              <a:rPr lang="nl-NL" sz="2000" dirty="0" smtClean="0">
                <a:latin typeface="Verdana" panose="020B0604030504040204" pitchFamily="34" charset="0"/>
                <a:ea typeface="Verdana" panose="020B0604030504040204" pitchFamily="34" charset="0"/>
                <a:cs typeface="Verdana" panose="020B0604030504040204" pitchFamily="34" charset="0"/>
              </a:rPr>
              <a:t> – </a:t>
            </a:r>
            <a:r>
              <a:rPr lang="nl-NL" sz="2000" dirty="0" err="1" smtClean="0">
                <a:latin typeface="Verdana" panose="020B0604030504040204" pitchFamily="34" charset="0"/>
                <a:ea typeface="Verdana" panose="020B0604030504040204" pitchFamily="34" charset="0"/>
                <a:cs typeface="Verdana" panose="020B0604030504040204" pitchFamily="34" charset="0"/>
              </a:rPr>
              <a:t>qol</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q</a:t>
            </a:r>
            <a:r>
              <a:rPr lang="nl-NL" sz="2000" dirty="0" err="1" smtClean="0">
                <a:latin typeface="Verdana" panose="020B0604030504040204" pitchFamily="34" charset="0"/>
                <a:ea typeface="Verdana" panose="020B0604030504040204" pitchFamily="34" charset="0"/>
                <a:cs typeface="Verdana" panose="020B0604030504040204" pitchFamily="34" charset="0"/>
              </a:rPr>
              <a:t>oré</a:t>
            </a:r>
            <a:r>
              <a:rPr lang="nl-NL" sz="2000" dirty="0" smtClean="0">
                <a:latin typeface="Verdana" panose="020B0604030504040204" pitchFamily="34" charset="0"/>
                <a:ea typeface="Verdana" panose="020B0604030504040204" pitchFamily="34" charset="0"/>
                <a:cs typeface="Verdana" panose="020B0604030504040204" pitchFamily="34" charset="0"/>
              </a:rPr>
              <a:t> ): in </a:t>
            </a:r>
            <a:r>
              <a:rPr lang="nl-NL" sz="2000" dirty="0">
                <a:latin typeface="Verdana" panose="020B0604030504040204" pitchFamily="34" charset="0"/>
                <a:ea typeface="Verdana" panose="020B0604030504040204" pitchFamily="34" charset="0"/>
                <a:cs typeface="Verdana" panose="020B0604030504040204" pitchFamily="34" charset="0"/>
              </a:rPr>
              <a:t>de woestijn,- </a:t>
            </a:r>
            <a:r>
              <a:rPr lang="nl-NL" sz="2000" dirty="0" smtClean="0">
                <a:latin typeface="Verdana" panose="020B0604030504040204" pitchFamily="34" charset="0"/>
                <a:ea typeface="Verdana" panose="020B0604030504040204" pitchFamily="34" charset="0"/>
                <a:cs typeface="Verdana" panose="020B0604030504040204" pitchFamily="34" charset="0"/>
              </a:rPr>
              <a:t>bereidt </a:t>
            </a:r>
            <a:r>
              <a:rPr lang="nl-NL" sz="2000" dirty="0">
                <a:latin typeface="Verdana" panose="020B0604030504040204" pitchFamily="34" charset="0"/>
                <a:ea typeface="Verdana" panose="020B0604030504040204" pitchFamily="34" charset="0"/>
                <a:cs typeface="Verdana" panose="020B0604030504040204" pitchFamily="34" charset="0"/>
              </a:rPr>
              <a:t>de weg van de </a:t>
            </a:r>
            <a:r>
              <a:rPr lang="nl-NL" sz="2000" dirty="0" smtClean="0">
                <a:latin typeface="Verdana" panose="020B0604030504040204" pitchFamily="34" charset="0"/>
                <a:ea typeface="Verdana" panose="020B0604030504040204" pitchFamily="34" charset="0"/>
                <a:cs typeface="Verdana" panose="020B0604030504040204" pitchFamily="34" charset="0"/>
              </a:rPr>
              <a:t>Ene (</a:t>
            </a:r>
            <a:r>
              <a:rPr lang="he-IL" sz="2000" dirty="0"/>
              <a:t>פַּנּוּ דֶּרֶךְ יְהוָה</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panoe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derech</a:t>
            </a:r>
            <a:r>
              <a:rPr lang="nl-NL" sz="2000" dirty="0" smtClean="0">
                <a:latin typeface="Verdana" panose="020B0604030504040204" pitchFamily="34" charset="0"/>
                <a:ea typeface="Verdana" panose="020B0604030504040204" pitchFamily="34" charset="0"/>
                <a:cs typeface="Verdana" panose="020B0604030504040204" pitchFamily="34" charset="0"/>
              </a:rPr>
              <a:t> JHWH); effent </a:t>
            </a:r>
            <a:r>
              <a:rPr lang="nl-NL" sz="2000" dirty="0">
                <a:latin typeface="Verdana" panose="020B0604030504040204" pitchFamily="34" charset="0"/>
                <a:ea typeface="Verdana" panose="020B0604030504040204" pitchFamily="34" charset="0"/>
                <a:cs typeface="Verdana" panose="020B0604030504040204" pitchFamily="34" charset="0"/>
              </a:rPr>
              <a:t>recht </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he-IL" sz="2000" dirty="0"/>
              <a:t>יַשְּׁרוּ</a:t>
            </a:r>
            <a:r>
              <a:rPr lang="nl-NL" sz="2000" dirty="0" smtClean="0">
                <a:latin typeface="Verdana" panose="020B0604030504040204" pitchFamily="34" charset="0"/>
                <a:ea typeface="Verdana" panose="020B0604030504040204" pitchFamily="34" charset="0"/>
                <a:cs typeface="Verdana" panose="020B0604030504040204" pitchFamily="34" charset="0"/>
              </a:rPr>
              <a:t> - </a:t>
            </a:r>
            <a:r>
              <a:rPr lang="nl-NL" sz="2000" dirty="0" err="1" smtClean="0">
                <a:latin typeface="Verdana" panose="020B0604030504040204" pitchFamily="34" charset="0"/>
                <a:ea typeface="Verdana" panose="020B0604030504040204" pitchFamily="34" charset="0"/>
                <a:cs typeface="Verdana" panose="020B0604030504040204" pitchFamily="34" charset="0"/>
              </a:rPr>
              <a:t>jasroe</a:t>
            </a:r>
            <a:r>
              <a:rPr lang="nl-NL" sz="2000" dirty="0" smtClean="0">
                <a:latin typeface="Verdana" panose="020B0604030504040204" pitchFamily="34" charset="0"/>
                <a:ea typeface="Verdana" panose="020B0604030504040204" pitchFamily="34" charset="0"/>
                <a:cs typeface="Verdana" panose="020B0604030504040204" pitchFamily="34" charset="0"/>
              </a:rPr>
              <a:t> ) door </a:t>
            </a:r>
            <a:r>
              <a:rPr lang="nl-NL" sz="2000" dirty="0">
                <a:latin typeface="Verdana" panose="020B0604030504040204" pitchFamily="34" charset="0"/>
                <a:ea typeface="Verdana" panose="020B0604030504040204" pitchFamily="34" charset="0"/>
                <a:cs typeface="Verdana" panose="020B0604030504040204" pitchFamily="34" charset="0"/>
              </a:rPr>
              <a:t>de steppe </a:t>
            </a:r>
            <a:r>
              <a:rPr lang="nl-NL" sz="2000" dirty="0" smtClean="0">
                <a:latin typeface="Verdana" panose="020B0604030504040204" pitchFamily="34" charset="0"/>
                <a:ea typeface="Verdana" panose="020B0604030504040204" pitchFamily="34" charset="0"/>
                <a:cs typeface="Verdana" panose="020B0604030504040204" pitchFamily="34" charset="0"/>
              </a:rPr>
              <a:t>een </a:t>
            </a:r>
            <a:r>
              <a:rPr lang="nl-NL" sz="2000" dirty="0">
                <a:latin typeface="Verdana" panose="020B0604030504040204" pitchFamily="34" charset="0"/>
                <a:ea typeface="Verdana" panose="020B0604030504040204" pitchFamily="34" charset="0"/>
                <a:cs typeface="Verdana" panose="020B0604030504040204" pitchFamily="34" charset="0"/>
              </a:rPr>
              <a:t>heirbaan voor onze God!- </a:t>
            </a:r>
            <a:r>
              <a:rPr lang="nl-NL" sz="2000" dirty="0" smtClean="0">
                <a:latin typeface="Verdana" panose="020B0604030504040204" pitchFamily="34" charset="0"/>
                <a:ea typeface="Verdana" panose="020B0604030504040204" pitchFamily="34" charset="0"/>
                <a:cs typeface="Verdana" panose="020B0604030504040204" pitchFamily="34" charset="0"/>
              </a:rPr>
              <a:t>(NV)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11578" y="1772816"/>
            <a:ext cx="9144000" cy="1938992"/>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he-IL" sz="2000" dirty="0">
                <a:latin typeface="Verdana" panose="020B0604030504040204" pitchFamily="34" charset="0"/>
                <a:ea typeface="Verdana" panose="020B0604030504040204" pitchFamily="34" charset="0"/>
              </a:rPr>
              <a:t>דֶּרֶךְ יְהוָה</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Derech</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JHWH</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Torah</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119:1 </a:t>
            </a: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Welzalig </a:t>
            </a:r>
            <a:r>
              <a:rPr lang="nl-NL" sz="2000" dirty="0">
                <a:latin typeface="Verdana" panose="020B0604030504040204" pitchFamily="34" charset="0"/>
                <a:ea typeface="Verdana" panose="020B0604030504040204" pitchFamily="34" charset="0"/>
                <a:cs typeface="Verdana" panose="020B0604030504040204" pitchFamily="34" charset="0"/>
              </a:rPr>
              <a:t>zij, die onberispelijk van wandel zijn,</a:t>
            </a:r>
          </a:p>
          <a:p>
            <a:pPr algn="ctr"/>
            <a:r>
              <a:rPr lang="nl-NL" sz="2000" dirty="0">
                <a:latin typeface="Verdana" panose="020B0604030504040204" pitchFamily="34" charset="0"/>
                <a:ea typeface="Verdana" panose="020B0604030504040204" pitchFamily="34" charset="0"/>
                <a:cs typeface="Verdana" panose="020B0604030504040204" pitchFamily="34" charset="0"/>
              </a:rPr>
              <a:t>die in de wet des Heren gaan</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5496" y="3794264"/>
            <a:ext cx="9144000" cy="1938992"/>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he-IL" sz="2000" dirty="0" smtClean="0">
                <a:latin typeface="Verdana" panose="020B0604030504040204" pitchFamily="34" charset="0"/>
                <a:ea typeface="Verdana" panose="020B0604030504040204" pitchFamily="34" charset="0"/>
              </a:rPr>
              <a:t>יַשְּׁרו</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Jasroe</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he-IL" sz="2000" dirty="0">
                <a:latin typeface="Verdana" panose="020B0604030504040204" pitchFamily="34" charset="0"/>
                <a:ea typeface="Verdana" panose="020B0604030504040204" pitchFamily="34" charset="0"/>
              </a:rPr>
              <a:t>יָשַׁר</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jasjar</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Recht, het juiste, oprecht</a:t>
            </a: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Gods Recht is de kern van Torah</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614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rown jewish">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9" t="12524" r="409" b="7033"/>
          <a:stretch/>
        </p:blipFill>
        <p:spPr bwMode="auto">
          <a:xfrm>
            <a:off x="-36513" y="-27384"/>
            <a:ext cx="9431983" cy="590465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6512" y="-27384"/>
            <a:ext cx="9216000" cy="1569660"/>
          </a:xfrm>
          <a:prstGeom prst="rect">
            <a:avLst/>
          </a:prstGeom>
          <a:solidFill>
            <a:srgbClr val="000000">
              <a:alpha val="50196"/>
            </a:srgbClr>
          </a:solidFill>
        </p:spPr>
        <p:style>
          <a:lnRef idx="0">
            <a:schemeClr val="dk1"/>
          </a:lnRef>
          <a:fillRef idx="3">
            <a:schemeClr val="dk1"/>
          </a:fillRef>
          <a:effectRef idx="3">
            <a:schemeClr val="dk1"/>
          </a:effectRef>
          <a:fontRef idx="minor">
            <a:schemeClr val="lt1"/>
          </a:fontRef>
        </p:style>
        <p:txBody>
          <a:bodyPr wrap="square" anchor="ctr">
            <a:spAutoFit/>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Dus Jom </a:t>
            </a:r>
            <a:r>
              <a:rPr lang="nl-NL"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haTeroeah</a:t>
            </a: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roept:</a:t>
            </a:r>
          </a:p>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Maak je klaar voor Jom Kippoer!</a:t>
            </a:r>
          </a:p>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Maak je klaar, want de Koning komt!</a:t>
            </a:r>
            <a:endParaRPr lang="nl-NL"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512" y="1484784"/>
            <a:ext cx="9180000" cy="5324535"/>
          </a:xfrm>
          <a:prstGeom prst="rect">
            <a:avLst/>
          </a:prstGeom>
          <a:solidFill>
            <a:srgbClr val="000000">
              <a:alpha val="50196"/>
            </a:srgbClr>
          </a:solidFill>
        </p:spPr>
        <p:txBody>
          <a:bodyPr wrap="square">
            <a:spAutoFit/>
          </a:bodyPr>
          <a:lstStyle/>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AVinoe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Malkenoe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Onze VADER onze KONING</a:t>
            </a:r>
          </a:p>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kolenoe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Luister naar onze stem.</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AVinoe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Malkenoe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Onze VADER onze Koning</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chatanoe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lefanecha</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Wij hebben gezondigd tegenover U </a:t>
            </a:r>
          </a:p>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AVinoe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Malkenoe</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Onze VADER onze koning</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chamol</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alenoe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Heb mededogen met ons</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al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olalenoe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vetapenoe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Met ons en met onze kinderen</a:t>
            </a: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viniu Malken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1560" y="2132856"/>
            <a:ext cx="1080120" cy="1080120"/>
          </a:xfrm>
          <a:prstGeom prst="rect">
            <a:avLst/>
          </a:prstGeom>
        </p:spPr>
      </p:pic>
    </p:spTree>
    <p:extLst>
      <p:ext uri="{BB962C8B-B14F-4D97-AF65-F5344CB8AC3E}">
        <p14:creationId xmlns:p14="http://schemas.microsoft.com/office/powerpoint/2010/main" val="34531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247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5"/>
                </p:tgtEl>
              </p:cMediaNode>
            </p:audio>
          </p:childTnLst>
        </p:cTn>
      </p:par>
    </p:tnLst>
    <p:bldLst>
      <p:bldP spid="2" grpId="0" animBg="1"/>
      <p:bldP spid="4"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5472</TotalTime>
  <Words>1109</Words>
  <Application>Microsoft Office PowerPoint</Application>
  <PresentationFormat>Diavoorstelling (4:3)</PresentationFormat>
  <Paragraphs>152</Paragraphs>
  <Slides>30</Slides>
  <Notes>1</Notes>
  <HiddenSlides>0</HiddenSlides>
  <MMClips>1</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cp:lastModifiedBy>
  <cp:revision>98</cp:revision>
  <dcterms:created xsi:type="dcterms:W3CDTF">2016-10-04T05:35:21Z</dcterms:created>
  <dcterms:modified xsi:type="dcterms:W3CDTF">2016-10-12T05:29:59Z</dcterms:modified>
</cp:coreProperties>
</file>