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  <p:sldId id="284" r:id="rId8"/>
    <p:sldId id="270" r:id="rId9"/>
    <p:sldId id="266" r:id="rId10"/>
    <p:sldId id="267" r:id="rId11"/>
    <p:sldId id="268" r:id="rId12"/>
    <p:sldId id="269" r:id="rId13"/>
    <p:sldId id="288" r:id="rId14"/>
    <p:sldId id="289" r:id="rId15"/>
    <p:sldId id="256" r:id="rId16"/>
    <p:sldId id="302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80" r:id="rId26"/>
    <p:sldId id="278" r:id="rId27"/>
    <p:sldId id="260" r:id="rId28"/>
    <p:sldId id="259" r:id="rId29"/>
    <p:sldId id="279" r:id="rId30"/>
    <p:sldId id="281" r:id="rId31"/>
    <p:sldId id="287" r:id="rId32"/>
    <p:sldId id="300" r:id="rId33"/>
    <p:sldId id="301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296" r:id="rId42"/>
    <p:sldId id="297" r:id="rId43"/>
    <p:sldId id="298" r:id="rId44"/>
    <p:sldId id="286" r:id="rId45"/>
    <p:sldId id="282" r:id="rId46"/>
    <p:sldId id="283" r:id="rId47"/>
    <p:sldId id="258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E8A7"/>
    <a:srgbClr val="FF9966"/>
    <a:srgbClr val="AE9B90"/>
    <a:srgbClr val="947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>
      <p:cViewPr varScale="1">
        <p:scale>
          <a:sx n="61" d="100"/>
          <a:sy n="61" d="100"/>
        </p:scale>
        <p:origin x="-8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1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7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2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07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3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40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7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6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6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20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059FB-D201-461A-8B8F-BD70BF388E57}" type="datetimeFigureOut">
              <a:rPr lang="nl-NL" smtClean="0"/>
              <a:t>15-2-2020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90A6F-CF48-43A9-83C8-66E6B901543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2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hebrew inscription &quot;cathedra of moses&quot;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-10215" b="7347"/>
          <a:stretch/>
        </p:blipFill>
        <p:spPr bwMode="auto">
          <a:xfrm>
            <a:off x="179512" y="3960331"/>
            <a:ext cx="3672408" cy="26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2915816" y="5027692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nl-NL" sz="9600" b="0" cap="none" spc="0" dirty="0" err="1" smtClean="0">
                <a:ln>
                  <a:noFill/>
                </a:ln>
                <a:solidFill>
                  <a:srgbClr val="AE9B9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J</a:t>
            </a:r>
            <a:r>
              <a:rPr lang="nl-NL" sz="3600" b="0" cap="none" spc="0" dirty="0" err="1" smtClean="0">
                <a:ln>
                  <a:noFill/>
                </a:ln>
                <a:solidFill>
                  <a:srgbClr val="AE9B9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etro</a:t>
            </a:r>
            <a:r>
              <a:rPr lang="nl-NL" sz="3600" b="0" cap="none" spc="0" baseline="0" dirty="0" smtClean="0">
                <a:ln>
                  <a:noFill/>
                </a:ln>
                <a:solidFill>
                  <a:srgbClr val="AE9B9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 en d</a:t>
            </a:r>
            <a:r>
              <a:rPr lang="nl-NL" sz="3600" b="0" cap="none" spc="0" dirty="0" smtClean="0">
                <a:ln>
                  <a:noFill/>
                </a:ln>
                <a:solidFill>
                  <a:srgbClr val="AE9B9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e Stoel van Mozes</a:t>
            </a:r>
            <a:endParaRPr lang="nl-NL" sz="3600" b="0" cap="none" spc="0" dirty="0">
              <a:ln>
                <a:noFill/>
              </a:ln>
              <a:solidFill>
                <a:srgbClr val="AE9B90"/>
              </a:solidFill>
              <a:effectLst/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2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aan.nl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04664"/>
            <a:ext cx="8579296" cy="3240360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Deut.5:1</a:t>
            </a:r>
          </a:p>
          <a:p>
            <a:pPr marL="0" indent="0" algn="ctr">
              <a:buNone/>
            </a:pPr>
            <a:r>
              <a:rPr lang="nl-NL" sz="2400" dirty="0" smtClean="0"/>
              <a:t>“Mozes</a:t>
            </a:r>
            <a:r>
              <a:rPr lang="nl-NL" sz="2400" dirty="0"/>
              <a:t>​ riep geheel Israël samen en zeide tot hen: </a:t>
            </a:r>
            <a:endParaRPr lang="nl-NL" sz="2400" dirty="0" smtClean="0"/>
          </a:p>
          <a:p>
            <a:pPr marL="0" indent="0" algn="ctr">
              <a:buNone/>
            </a:pPr>
            <a:r>
              <a:rPr lang="nl-NL" sz="2400" dirty="0" smtClean="0"/>
              <a:t>Hoor</a:t>
            </a:r>
            <a:r>
              <a:rPr lang="nl-NL" sz="2400" dirty="0"/>
              <a:t>, Israël</a:t>
            </a:r>
            <a:r>
              <a:rPr lang="nl-NL" sz="2400" dirty="0" smtClean="0"/>
              <a:t>,</a:t>
            </a:r>
          </a:p>
          <a:p>
            <a:pPr marL="0" indent="0" algn="ctr">
              <a:buNone/>
            </a:pPr>
            <a:r>
              <a:rPr lang="nl-NL" sz="2400" dirty="0" smtClean="0"/>
              <a:t> </a:t>
            </a:r>
            <a:r>
              <a:rPr lang="nl-NL" sz="2400" dirty="0"/>
              <a:t>de inzettingen en de verordeningen, </a:t>
            </a:r>
            <a:endParaRPr lang="nl-NL" sz="2400" dirty="0" smtClean="0"/>
          </a:p>
          <a:p>
            <a:pPr marL="0" indent="0" algn="ctr">
              <a:buNone/>
            </a:pPr>
            <a:r>
              <a:rPr lang="nl-NL" sz="2400" dirty="0" smtClean="0"/>
              <a:t>die </a:t>
            </a:r>
            <a:r>
              <a:rPr lang="nl-NL" sz="2400" dirty="0"/>
              <a:t>ik heden doe </a:t>
            </a:r>
            <a:r>
              <a:rPr lang="nl-NL" sz="2400" b="1" dirty="0" smtClean="0"/>
              <a:t>horen (</a:t>
            </a:r>
            <a:r>
              <a:rPr lang="he-IL" sz="2400" b="1" dirty="0" smtClean="0"/>
              <a:t>דִּבֵּר</a:t>
            </a:r>
            <a:r>
              <a:rPr lang="nl-NL" sz="2400" b="1" dirty="0" smtClean="0"/>
              <a:t>-</a:t>
            </a:r>
            <a:r>
              <a:rPr lang="nl-NL" sz="2400" b="1" dirty="0" err="1" smtClean="0"/>
              <a:t>dabar</a:t>
            </a:r>
            <a:r>
              <a:rPr lang="nl-NL" sz="2400" dirty="0" smtClean="0"/>
              <a:t>), </a:t>
            </a:r>
          </a:p>
          <a:p>
            <a:pPr marL="0" indent="0" algn="ctr">
              <a:buNone/>
            </a:pPr>
            <a:r>
              <a:rPr lang="nl-NL" sz="2400" dirty="0" smtClean="0"/>
              <a:t>opdat </a:t>
            </a:r>
            <a:r>
              <a:rPr lang="nl-NL" sz="2400" dirty="0"/>
              <a:t>gij ze </a:t>
            </a:r>
            <a:r>
              <a:rPr lang="nl-NL" sz="2400" b="1" dirty="0"/>
              <a:t>leert </a:t>
            </a:r>
            <a:r>
              <a:rPr lang="nl-NL" sz="2400" b="1" dirty="0" smtClean="0">
                <a:solidFill>
                  <a:srgbClr val="FFFF00"/>
                </a:solidFill>
              </a:rPr>
              <a:t>(</a:t>
            </a:r>
            <a:r>
              <a:rPr lang="he-IL" sz="4000" b="1" dirty="0" smtClean="0">
                <a:solidFill>
                  <a:srgbClr val="FFFF00"/>
                </a:solidFill>
                <a:cs typeface="+mj-cs"/>
              </a:rPr>
              <a:t>לָמַד</a:t>
            </a:r>
            <a:r>
              <a:rPr lang="nl-NL" sz="2400" b="1" dirty="0" smtClean="0">
                <a:solidFill>
                  <a:srgbClr val="FFFF00"/>
                </a:solidFill>
              </a:rPr>
              <a:t>-</a:t>
            </a:r>
            <a:r>
              <a:rPr lang="nl-NL" sz="2400" b="1" dirty="0" err="1" smtClean="0">
                <a:solidFill>
                  <a:srgbClr val="FFFF00"/>
                </a:solidFill>
              </a:rPr>
              <a:t>lamad</a:t>
            </a:r>
            <a:r>
              <a:rPr lang="nl-NL" sz="2400" b="1" dirty="0" smtClean="0">
                <a:solidFill>
                  <a:srgbClr val="FFFF00"/>
                </a:solidFill>
              </a:rPr>
              <a:t>)</a:t>
            </a:r>
            <a:r>
              <a:rPr lang="nl-NL" sz="40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nl-NL" sz="2400" dirty="0" smtClean="0"/>
              <a:t>en </a:t>
            </a:r>
            <a:r>
              <a:rPr lang="nl-NL" sz="2400" dirty="0"/>
              <a:t>naarstig </a:t>
            </a:r>
            <a:r>
              <a:rPr lang="nl-NL" sz="2400" b="1" dirty="0" smtClean="0"/>
              <a:t>onderhoudt (</a:t>
            </a:r>
            <a:r>
              <a:rPr lang="he-IL" sz="2400" b="1" dirty="0" smtClean="0"/>
              <a:t>עָשָׂה</a:t>
            </a:r>
            <a:r>
              <a:rPr lang="nl-NL" sz="2400" b="1" dirty="0" smtClean="0"/>
              <a:t>-</a:t>
            </a:r>
            <a:r>
              <a:rPr lang="nl-NL" sz="2400" b="1" dirty="0" err="1" smtClean="0"/>
              <a:t>asah</a:t>
            </a:r>
            <a:r>
              <a:rPr lang="nl-NL" sz="2400" b="1" dirty="0" smtClean="0"/>
              <a:t>)</a:t>
            </a: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397544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HOREN &amp; </a:t>
            </a:r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</a:t>
            </a: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&amp; DOEN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3" y="2564904"/>
            <a:ext cx="176847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JL-RECHTS 6"/>
          <p:cNvSpPr/>
          <p:nvPr/>
        </p:nvSpPr>
        <p:spPr>
          <a:xfrm>
            <a:off x="6660232" y="2852936"/>
            <a:ext cx="535781" cy="43204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04664"/>
            <a:ext cx="8579296" cy="2232248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Deut.5:5</a:t>
            </a:r>
          </a:p>
          <a:p>
            <a:pPr marL="0" indent="0" algn="ctr"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Mozes: “ik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stond te dien tijde 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tussen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de </a:t>
            </a:r>
            <a:r>
              <a:rPr lang="nl-NL" sz="2400" cap="small" dirty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 en u 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u het woord des </a:t>
            </a:r>
            <a:r>
              <a:rPr lang="nl-NL" sz="2400" cap="small" dirty="0">
                <a:latin typeface="Verdana" panose="020B0604030504040204" pitchFamily="34" charset="0"/>
                <a:ea typeface="Verdana" panose="020B0604030504040204" pitchFamily="34" charset="0"/>
              </a:rPr>
              <a:t>Heren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 </a:t>
            </a:r>
            <a:r>
              <a:rPr lang="nl-NL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</a:t>
            </a:r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delen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2" name="Rechthoek 1"/>
          <p:cNvSpPr/>
          <p:nvPr/>
        </p:nvSpPr>
        <p:spPr>
          <a:xfrm>
            <a:off x="3635896" y="3474176"/>
            <a:ext cx="1925960" cy="225908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e-IL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נָגַד</a:t>
            </a:r>
            <a:endParaRPr lang="nl-NL" sz="4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nl-NL" sz="2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nagad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nl-NL" sz="20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vertellen </a:t>
            </a:r>
          </a:p>
          <a:p>
            <a:pPr lvl="0" algn="ctr">
              <a:spcBef>
                <a:spcPct val="20000"/>
              </a:spcBef>
            </a:pPr>
            <a:r>
              <a:rPr lang="nl-NL" sz="20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berichten </a:t>
            </a:r>
          </a:p>
          <a:p>
            <a:pPr lvl="0" algn="ctr">
              <a:spcBef>
                <a:spcPct val="20000"/>
              </a:spcBef>
            </a:pPr>
            <a:r>
              <a:rPr lang="nl-NL" sz="20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meedelen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99592" y="2823319"/>
            <a:ext cx="763284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Mozes deelde het volk dit mondeling mee!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91880" y="2365723"/>
            <a:ext cx="1925960" cy="188974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e-IL" sz="4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זָכַר</a:t>
            </a:r>
            <a:endParaRPr lang="nl-NL" sz="40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nl-NL" sz="24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zachar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nl-NL" sz="20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l-NL" sz="20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erinneren</a:t>
            </a:r>
          </a:p>
          <a:p>
            <a:pPr algn="ctr">
              <a:spcBef>
                <a:spcPct val="20000"/>
              </a:spcBef>
            </a:pPr>
            <a:r>
              <a:rPr lang="nl-NL" sz="20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NL" sz="20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enken aan</a:t>
            </a:r>
          </a:p>
        </p:txBody>
      </p:sp>
      <p:sp>
        <p:nvSpPr>
          <p:cNvPr id="4" name="Rechthoek 3"/>
          <p:cNvSpPr/>
          <p:nvPr/>
        </p:nvSpPr>
        <p:spPr>
          <a:xfrm>
            <a:off x="6822504" y="2365723"/>
            <a:ext cx="1925960" cy="14465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e-IL" sz="4000" b="1" dirty="0" smtClean="0">
                <a:cs typeface="+mj-cs"/>
              </a:rPr>
              <a:t>תּוֹרָה</a:t>
            </a:r>
            <a:r>
              <a:rPr lang="he-IL" sz="4000" dirty="0" smtClean="0"/>
              <a:t> </a:t>
            </a:r>
            <a:r>
              <a:rPr lang="nl-NL" sz="24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torah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nl-NL" sz="20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onderwijzing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528" y="2348880"/>
            <a:ext cx="2933815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cs typeface="+mj-cs"/>
              </a:rPr>
              <a:t>מֹשֶׁה רַבֵּנוּ</a:t>
            </a:r>
            <a:endParaRPr lang="nl-NL" sz="4000" b="1" dirty="0" smtClean="0">
              <a:cs typeface="+mj-cs"/>
            </a:endParaRPr>
          </a:p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Mosje </a:t>
            </a:r>
            <a:r>
              <a:rPr lang="nl-NL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rabbenoe</a:t>
            </a:r>
            <a:endParaRPr lang="nl-NL" sz="2400" b="1" dirty="0" smtClean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Mozes onze leraar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8"/>
          <a:stretch/>
        </p:blipFill>
        <p:spPr bwMode="auto">
          <a:xfrm>
            <a:off x="216758" y="188641"/>
            <a:ext cx="8639175" cy="15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16758" y="1772816"/>
            <a:ext cx="87477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 x wordt de naam van Mozes genoemd in  het NT</a:t>
            </a:r>
            <a:endParaRPr lang="nl-NL" sz="23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1" y="4365104"/>
            <a:ext cx="55911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zus op de berg der verheerlijk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48" y="-123454"/>
            <a:ext cx="6106880" cy="4488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1052736"/>
            <a:ext cx="3038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Matth.17:3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zie,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hun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verschenen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Mozes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​ en ​Elia,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met Hem spraken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&quot;holding hands&quot; no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963" y1="45778" x2="25926" y2="44741"/>
                        <a14:foregroundMark x1="24907" y1="43852" x2="1389" y2="23407"/>
                        <a14:foregroundMark x1="30000" y1="35111" x2="1204" y2="10370"/>
                      </a14:backgroundRemoval>
                    </a14:imgEffect>
                    <a14:imgEffect>
                      <a14:brightnessContrast bright="-7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 bwMode="auto">
          <a:xfrm>
            <a:off x="0" y="404664"/>
            <a:ext cx="9144000" cy="51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51520" y="606167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Openb.15:3 “En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zij zingen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lied van 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Mozes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knecht Gods, </a:t>
            </a:r>
            <a:endParaRPr lang="nl-NL" sz="2000" b="1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 lied van het Lam, </a:t>
            </a:r>
            <a:endParaRPr lang="nl-NL" sz="2000" b="1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zeggende:Groot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en wonderbaar zijn uw werken,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Here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God, Almachtige;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rechtvaardig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en waarachtig zijn uw wegen,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Gij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Koning der volkeren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!”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4462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32856"/>
            <a:ext cx="21161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40768"/>
            <a:ext cx="85661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5" y="2564904"/>
            <a:ext cx="27733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4462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76872"/>
            <a:ext cx="21161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5" y="2708920"/>
            <a:ext cx="27733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0377" y="1412776"/>
            <a:ext cx="8413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Joh.17:25.26 “Rechtvaardige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Vader, de wereld kent U niet, maar Ik ken U, en dezen weten, dat Gij Mij gezonden hebt; </a:t>
            </a:r>
            <a:r>
              <a:rPr lang="nl-NL" sz="20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26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en Ik heb hun uw naam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bekend gemaakt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en Ik zal hem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bekend maken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opdat de ​liefde, waarmede Gij Mij liefgehad hebt, in hen zij en Ik in hen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4462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01233" y="1514649"/>
            <a:ext cx="826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17 Mozes' bruidsvader zegt tot hem: dat is géén goede zaak, zoals jij doende bent!- 18 je zult eraan bezwijken, zowel jijzelf als deze gemeente die bij je is; want deze zaak is te zwaar voor je, dat kun je niet alleen doen;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707904" y="306896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IS ER ZWAAR?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0" y="4536239"/>
            <a:ext cx="1265632" cy="14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707904" y="35730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MOZES ZIT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07904" y="404745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ZIJN  MONDELINGE UITLEG!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4462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" y="1514649"/>
            <a:ext cx="827881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-2738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268760"/>
            <a:ext cx="837723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64" y="4180207"/>
            <a:ext cx="4932000" cy="162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3728" y="395969"/>
            <a:ext cx="51132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40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Alija – Levie </a:t>
            </a:r>
            <a:b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Sjemot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(Exodus)18:13-23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5485" y="166741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“13 Het geschiedt de volgende morgen: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Mozes houdt zitting </a:t>
            </a: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om recht te spreken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over de gemeente;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de gemeente staat </a:t>
            </a: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bóvenop Mozes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van de ochtend tot de avond.”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kern="0" dirty="0" smtClean="0">
                <a:latin typeface="Verdana" pitchFamily="34" charset="0"/>
              </a:rPr>
              <a:t>(NV)</a:t>
            </a:r>
            <a:endParaRPr kumimoji="0" lang="nl-NL" sz="18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3717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/>
        </p:nvSpPr>
        <p:spPr>
          <a:xfrm>
            <a:off x="1187624" y="44624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Alija 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Sjemot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(Exodus)18:13-23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01233" y="1514649"/>
            <a:ext cx="8262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20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Jetro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22 zij zullen rechtspreken over de gemeente te allen tijde; zo zal het wezen: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elke grote zaak brengen ze bij jou en elke kleine zaak berechten zijzelf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; maak het jezelf lichter, laten zij met jou méé dragen!- 23 als je deze zaak zo doet en God heeft het geboden, dan </a:t>
            </a:r>
            <a:r>
              <a:rPr lang="nl-NL" sz="20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zul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je staande kunnen blijven en zal ook heel deze gemeente op zijn plaats aankomen in vrede!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17972" y="3884855"/>
            <a:ext cx="548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latin typeface="Verdana" pitchFamily="34" charset="0"/>
              </a:rPr>
              <a:t>24 Mozes hoort naar de stem van zijn bruidsvader; hij dóet al wat die heeft gezegd. 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23422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4248" y="332656"/>
            <a:ext cx="8262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Numeri 11:16,17</a:t>
            </a:r>
            <a:r>
              <a:rPr lang="nl-NL" sz="20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”Toen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zeide de </a:t>
            </a:r>
            <a:r>
              <a:rPr lang="nl-NL" sz="2000" i="1" cap="small" dirty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tot ​Mozes: Vergader Mij uit de ​oudsten​ van Israël zeventig mannen, van wie gij weet, dat zij ​oudsten​ en opzieners van het volk zijn, en breng hen naar de ​tent der samenkomst, opdat zij zich daar bij u opstellen. 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zal Ik nederdalen en daar met u spreken en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deel van de Geest die op u is, nemen en op hen leggen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opdat zij met u de last van het volk dragen, en gij die niet alleen behoeft te dragen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3068960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MOZES DELEGEERT </a:t>
            </a:r>
          </a:p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DE GEEST DIE MOZES LEIDT </a:t>
            </a:r>
          </a:p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IS OOK OP HEN!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220072" y="3933056"/>
            <a:ext cx="331236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 waren </a:t>
            </a:r>
          </a:p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GEESTVERVULDE </a:t>
            </a:r>
          </a:p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mensen!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akg-images.com/Docs/AKG/Media/TR3_WATERMARKED/9/1/f/7/AKG4163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05298"/>
            <a:ext cx="4757738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0648"/>
            <a:ext cx="85169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akg-images.com/Docs/AKG/Media/TR3_WATERMARKED/9/1/f/7/AKG4163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05298"/>
            <a:ext cx="4757738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4046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WAT HOUDT DIT ZITTING HOUDEN </a:t>
            </a:r>
          </a:p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OM RECHT TE SPREKEN IN?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39552" y="1340768"/>
            <a:ext cx="8286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Jesaja 51:4 “Luistert naar Mij, mijn volk, en mijn natie, neig uw oor tot Mij. Want </a:t>
            </a:r>
            <a:r>
              <a:rPr lang="nl-NL" sz="2000" b="1" i="1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een wet zal van Mij uitgaan </a:t>
            </a:r>
            <a:r>
              <a:rPr lang="nl-NL" sz="2000" b="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b="1" i="1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mijn recht zal Ik stellen </a:t>
            </a:r>
            <a:r>
              <a:rPr lang="nl-NL" sz="2000" b="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tot een licht der volken.”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fbeeldingsresultaat voor salomon judg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31" y="1268760"/>
            <a:ext cx="4001633" cy="33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4248" y="476672"/>
            <a:ext cx="85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Recht spreken was later de taak van de koning denk hierbij aan het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Salomonsoordeel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(1 Kon.3). </a:t>
            </a:r>
          </a:p>
        </p:txBody>
      </p:sp>
      <p:sp>
        <p:nvSpPr>
          <p:cNvPr id="5" name="Rechthoek 4"/>
          <p:cNvSpPr/>
          <p:nvPr/>
        </p:nvSpPr>
        <p:spPr>
          <a:xfrm>
            <a:off x="467544" y="1876762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Staat dit in Torah?</a:t>
            </a:r>
            <a:endParaRPr lang="nl-N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7544" y="2845385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Nee,……..</a:t>
            </a:r>
          </a:p>
          <a:p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it is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Salomo’s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interpretatie van Torah.</a:t>
            </a:r>
            <a:endParaRPr lang="nl-N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033874" y="5013176"/>
            <a:ext cx="6012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Ex.20:17 “Gij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zult niet begeren uws naasten huis; gij zult niet begeren uws naasten vrouw, noch zijn dienstknecht, noch zijn dienstmaagd, noch zijn rund, noch zijn ezel, noch iets dat van uw naaste is.</a:t>
            </a:r>
          </a:p>
        </p:txBody>
      </p:sp>
    </p:spTree>
    <p:extLst>
      <p:ext uri="{BB962C8B-B14F-4D97-AF65-F5344CB8AC3E}">
        <p14:creationId xmlns:p14="http://schemas.microsoft.com/office/powerpoint/2010/main" val="38204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4248" y="476672"/>
            <a:ext cx="85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Kon.10:9</a:t>
            </a: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Koningin van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Sjeba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“Geprezen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zij de Here, uw God,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zulk een welgevallen aan u had,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Hij u op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​troon​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Israël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geplaatst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heeft!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Omdat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de Here Israël voor altoos liefheeft,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heeft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Hij u tot koning aangesteld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recht en ​gerechtigheid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​ te oefenen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00" y="3717032"/>
            <a:ext cx="33782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2" y="3031217"/>
            <a:ext cx="38465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Ook in de Psalmen zien we dat </a:t>
            </a:r>
            <a:endParaRPr lang="nl-NL" sz="24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troon, </a:t>
            </a:r>
            <a:endParaRPr lang="nl-NL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zetel, </a:t>
            </a:r>
            <a:endParaRPr lang="nl-NL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stoel </a:t>
            </a:r>
            <a:endParaRPr lang="nl-NL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nl-NL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verbonden met richten, </a:t>
            </a:r>
            <a:endParaRPr lang="nl-NL" sz="24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nl-NL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recht </a:t>
            </a:r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spreken.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41" y="2851736"/>
            <a:ext cx="4454523" cy="2881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2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5656" y="764704"/>
            <a:ext cx="5976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stoel van Mozes </a:t>
            </a:r>
          </a:p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staat voor </a:t>
            </a:r>
          </a:p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autoriteit van Mozes</a:t>
            </a:r>
          </a:p>
          <a:p>
            <a:pPr algn="ctr"/>
            <a:r>
              <a:rPr lang="nl-NL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gedelegeerde autoriteit van God zelf</a:t>
            </a:r>
            <a:endParaRPr lang="nl-NL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027026" y="4077072"/>
            <a:ext cx="5721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Ex.4:20 </a:t>
            </a:r>
          </a:p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“ook nam </a:t>
            </a:r>
            <a:r>
              <a:rPr lang="nl-NL" sz="2000" b="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Mozes</a:t>
            </a:r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de staf Gods in zijn </a:t>
            </a:r>
            <a:r>
              <a:rPr lang="nl-NL" sz="2000" b="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hand”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1600" y="2616972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Ex.4:12 </a:t>
            </a:r>
          </a:p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“Nu dan, ga heen. </a:t>
            </a:r>
          </a:p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Ik zal met uw mond zijn en u leren, </a:t>
            </a:r>
          </a:p>
          <a:p>
            <a:pPr algn="ctr"/>
            <a:r>
              <a:rPr lang="nl-NL" sz="20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wat gij spreken moet.”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seat of moses de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498888" cy="36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563888" y="42210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stoel van Mozes</a:t>
            </a:r>
          </a:p>
          <a:p>
            <a:r>
              <a:rPr lang="nl-NL" dirty="0" smtClean="0"/>
              <a:t>Synagoge van Delos (Griekenland)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42210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stoel van Mozes</a:t>
            </a:r>
          </a:p>
          <a:p>
            <a:r>
              <a:rPr lang="nl-NL" dirty="0" smtClean="0"/>
              <a:t>Synagoge van </a:t>
            </a:r>
            <a:r>
              <a:rPr lang="nl-NL" dirty="0" err="1" smtClean="0"/>
              <a:t>Hammat</a:t>
            </a:r>
            <a:r>
              <a:rPr lang="nl-NL" dirty="0" smtClean="0"/>
              <a:t> Tiberias</a:t>
            </a:r>
            <a:endParaRPr lang="nl-NL" dirty="0"/>
          </a:p>
        </p:txBody>
      </p:sp>
      <p:pic>
        <p:nvPicPr>
          <p:cNvPr id="22530" name="Picture 2" descr="Afbeeldingsresultaat voor hammat tiberias  &quot;seat of mos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4825018" cy="3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3728" y="395969"/>
            <a:ext cx="51132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40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Alija – Levie </a:t>
            </a:r>
            <a:b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Sjemot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(Exodus)18:13-23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91" y="2366423"/>
            <a:ext cx="20304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83" y="3126775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6535"/>
            <a:ext cx="82057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Afbeeldingsresultaat voor sitting white background cl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5318" r="27993" b="12349"/>
          <a:stretch/>
        </p:blipFill>
        <p:spPr bwMode="auto">
          <a:xfrm>
            <a:off x="648671" y="3212976"/>
            <a:ext cx="1979113" cy="3789040"/>
          </a:xfrm>
          <a:prstGeom prst="rect">
            <a:avLst/>
          </a:prstGeom>
          <a:noFill/>
          <a:effectLst>
            <a:outerShdw blurRad="50800" dist="342900" dir="936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63" y="2886943"/>
            <a:ext cx="18780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77046" y="47667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Matth.23:1,2 </a:t>
            </a:r>
          </a:p>
          <a:p>
            <a:pPr algn="ctr"/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Toen sprak ​Jezus​ tot de scharen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tot zijn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discipelen, zeggende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r>
              <a:rPr lang="nl-NL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schriftgeleerden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​ en de ​Farizeeën​ hebben zich gezet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​stoel van ​Mozes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5828"/>
            <a:ext cx="40052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Afbeeldingsresultaat voor kathedraal whit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3258"/>
            <a:ext cx="5436096" cy="34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Afbeeldingsresultaat voor &quot;bishop's chair&quot; whit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50"/>
          <a:stretch/>
        </p:blipFill>
        <p:spPr bwMode="auto">
          <a:xfrm>
            <a:off x="7577240" y="2474337"/>
            <a:ext cx="1296750" cy="1917841"/>
          </a:xfrm>
          <a:prstGeom prst="rect">
            <a:avLst/>
          </a:prstGeom>
          <a:solidFill>
            <a:schemeClr val="tx1">
              <a:lumMod val="50000"/>
            </a:schemeClr>
          </a:solidFill>
          <a:extLst/>
        </p:spPr>
      </p:pic>
      <p:sp>
        <p:nvSpPr>
          <p:cNvPr id="2" name="Rechthoek 1"/>
          <p:cNvSpPr/>
          <p:nvPr/>
        </p:nvSpPr>
        <p:spPr>
          <a:xfrm>
            <a:off x="377046" y="2107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Matth.23:2 “De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​Schriftgeleerden​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de  Farizeeën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​ zijn gezeten op de ​stoel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van ​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Mozes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;” (SV)</a:t>
            </a:r>
            <a:endParaRPr lang="nl-NL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33097" y="40466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Matth.23:3</a:t>
            </a:r>
            <a:r>
              <a:rPr lang="nl-NL" sz="20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20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”Alles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dan, wat zij u ook zeggen, </a:t>
            </a:r>
            <a:endParaRPr lang="nl-NL" sz="2000" b="1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doet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 en onderhoudt dat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,” </a:t>
            </a:r>
            <a:endParaRPr lang="nl-NL" sz="2000" b="1" i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79512" y="134076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doet niet naar hun werken,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zij zeggen het wel, maar doen het niet. 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528" y="2996952"/>
            <a:ext cx="849694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Matth.23:4 </a:t>
            </a:r>
          </a:p>
          <a:p>
            <a:pPr algn="ctr"/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”Zij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binden zware lasten bijeen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leggen die op de schouders der mensen,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zelf willen zij ze met hun vinger niet verroeren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21328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HUN LEER, HUN ONDERWIJS IS GOED, </a:t>
            </a:r>
          </a:p>
          <a:p>
            <a:pPr algn="ctr"/>
            <a:r>
              <a:rPr lang="nl-NL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 NIET HUN DADEN</a:t>
            </a:r>
            <a:endParaRPr lang="nl-NL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7407"/>
            <a:ext cx="20113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Is mondeling onderwijs over Torah nodig?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nl-NL" sz="2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400" b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3528" y="96853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B.V. HET 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VIJFDE WOORD</a:t>
            </a:r>
          </a:p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“Eer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 uw 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vader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 en uw 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moeder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opdat uw dagen verlengd worden in het land dat de </a:t>
            </a:r>
            <a:r>
              <a:rPr lang="nl-NL" sz="2000" cap="small" dirty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uw God, u geven zal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 (Ex.20:12) 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788024" y="2206605"/>
            <a:ext cx="4248472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”Ieder </a:t>
            </a:r>
            <a:r>
              <a:rPr lang="nl-NL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zal voor zijn moeder en zijn vader ​ontzag​ </a:t>
            </a:r>
            <a:r>
              <a:rPr lang="nl-NL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hebben.” </a:t>
            </a:r>
            <a:r>
              <a:rPr lang="nl-NL" sz="12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(Lev.19:3)</a:t>
            </a:r>
            <a:endParaRPr lang="nl-NL" sz="1200" i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95536" y="20608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Wat is eren?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95536" y="245282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Vader eerst of moeder eerst?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95536" y="285293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Wat als je vader een bruut is?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95536" y="324491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Wat als je moeder een hoer is?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80365" y="364502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Wat wanneer je ze niet eert?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555776" y="4042720"/>
            <a:ext cx="4356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-----------------------------?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951820" y="4469050"/>
            <a:ext cx="4356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7. -----------------------------?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239852" y="4901098"/>
            <a:ext cx="4356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8. -----------------------------?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 legde ook Torah uit net als de rabbi’s uit de Talmoed </a:t>
            </a:r>
          </a:p>
          <a:p>
            <a:pPr algn="ctr"/>
            <a:endParaRPr lang="nl-NL" sz="2400" b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3528" y="1365736"/>
            <a:ext cx="849694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Want ​Mozes​ heeft gezegd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Eer uw vader en uw moeder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en: Wie vader of moeder vervloekt, zal de dood sterven. </a:t>
            </a:r>
            <a:endParaRPr lang="nl-NL" sz="2000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000" baseline="30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gij zegt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: Indien een mens tot zijn vader of moeder zegt: Het is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korban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dat is, offergave, al wat gij van mij hadt kunnen trekken, 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laat gij hem niet toe ook nog maar iets voor zijn vader of moeder te doen. 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zo maakt gij het woord Gods krachteloos door uw overlevering, die gij overgeleverd hebt. En dergelijke dingen doet gij vele.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(Marcus 7:11-13) 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1520" y="900584"/>
            <a:ext cx="4248472" cy="30367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3</a:t>
            </a:r>
            <a:r>
              <a:rPr lang="nl-NL" sz="14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meest genoemde rabbi in de Talmoed):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de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maat </a:t>
            </a:r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waarmee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 meet, zal hem worden </a:t>
            </a:r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gemeten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.“ 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(Sanhedrin 100a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80012" y="900584"/>
            <a:ext cx="4140460" cy="461664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“Oordeelt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niet,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opdat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gij niet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geoordeeld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wordt; </a:t>
            </a:r>
            <a:endParaRPr lang="nl-NL" sz="2000" baseline="30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het oordeel, waarmede gij oordeelt, </a:t>
            </a:r>
            <a:endParaRPr lang="nl-NL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zult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gij geoordeeld worden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met de maat,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waarmede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gij meet,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zal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u gemeten worden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(Matth.7:1,2) 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979368"/>
            <a:ext cx="4248472" cy="33137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Gamaliël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Beribbi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(3</a:t>
            </a:r>
            <a:r>
              <a:rPr lang="nl-NL" sz="14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eeuw)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“Hij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die barmhartig is voor anderen,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zal barmhartigheid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ontvangen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van de hemel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Shabbat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151b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979368"/>
            <a:ext cx="4140460" cy="307776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Zalig de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barmhartigen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want hun zal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barmhartigheid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​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geschieden.”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(Matth.5:7) 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1163067"/>
            <a:ext cx="4248472" cy="26981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Abaye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(stierf 338 na Chr.) 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Laat uw ja ja zijn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uw nee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nee.”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(Baba 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Metzia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49a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1163067"/>
            <a:ext cx="4140460" cy="276998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Laat het ja,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gij zegt, ja zijn,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het neen,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neen”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(Matth.5:37) 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870967"/>
            <a:ext cx="4248472" cy="29136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Johanan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(Bar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Napha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algn="ctr"/>
            <a:r>
              <a:rPr lang="nl-NL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199-279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A.D)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“Men zegt,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haal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splinter uit je oog,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hij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zal antwoorden: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Verwijder de balk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uit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je eigen oog."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(Baba 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Bathra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15b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870967"/>
            <a:ext cx="4140460" cy="50783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 ziet gij de splinter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het oog van uw broeder, maar de balk in uw eigen oog bemerkt gij niet? </a:t>
            </a:r>
            <a:endParaRPr lang="nl-NL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Hoe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zult gij dan tot uw broeder zeggen: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Laat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mij de splinter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uit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uw oog wegdoen,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terwijl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zie,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balk in uw oog is? </a:t>
            </a:r>
            <a:endParaRPr lang="nl-NL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Huichelaar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doe eerst de balk uit uw oog weg,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dan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zult gij scherp kunnen zien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splinter uit het oog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uw broeder weg te doen.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(Matth.7:3-5)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717078"/>
            <a:ext cx="4248472" cy="338554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Eliëzer</a:t>
            </a:r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(stierf 117 na Chr.)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Wie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stuk brood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zijn mand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heeft 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zegt: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Wat zal ik morgen eten?" behoort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tot hen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die klein in geloof zijn.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Sotha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48b uit de Talmoed)</a:t>
            </a:r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717078"/>
            <a:ext cx="4140460" cy="49244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Maakt u dan niet bezorgd, zeggende: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zullen wij eten,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wat zullen wij drinken,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waarmede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zullen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wij ons kleden? </a:t>
            </a:r>
            <a:endParaRPr lang="nl-NL" sz="2000" baseline="30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naar al deze dingen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het zoeken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heidenen uit.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Want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uw hemelse Vader weet, dat gij dit alles behoeft.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(Matth.6:31,32)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835546"/>
            <a:ext cx="4248472" cy="338554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Tarfon</a:t>
            </a:r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(c.a. 120 na Chr.)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dag is kort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het werk is veel;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werklieden zijn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traag,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maar de beloning is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groot;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heer des huizes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volhardend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."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Aboth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2:15 uit de Talmoed) </a:t>
            </a:r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835546"/>
            <a:ext cx="4140460" cy="307776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oogst is wel groot,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maar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arbeiders zijn er weinig. </a:t>
            </a:r>
            <a:endParaRPr lang="nl-NL" sz="2000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Bidt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​ daarom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​Heer​ van de oogst,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Hij arbeiders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uitzende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zijn oogst.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(Matth.9:37,38)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3728" y="395969"/>
            <a:ext cx="51132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NL" sz="40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Alija – Levie </a:t>
            </a:r>
            <a:b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Sjemot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(Exodus)18:13-23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09479"/>
            <a:ext cx="20669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800"/>
            <a:ext cx="64801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927685"/>
            <a:ext cx="4248472" cy="32213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Juda</a:t>
            </a:r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(c.a. 299 na Chr.)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“Net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zoals ik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gratis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onderwijs,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zo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moet u ook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gratis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lesgeven.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Bekoroth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29a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927685"/>
            <a:ext cx="4140460" cy="276998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Om niet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hebt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gij het ontvangen,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geeft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het om niet.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(Matth.10:8)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907554"/>
            <a:ext cx="4248472" cy="338554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Jeremia</a:t>
            </a: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 stierf 250 na Chr.)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Hij die zichzelf vernedert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voor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Torah in deze wereld wordt vergroot in de volgende; en hij die zichzelf tot een dienaar van de Torah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deze wereld maakt,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wordt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in de volgende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vrij"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Metzia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85b uit de Talmoed)</a:t>
            </a:r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2020" y="907554"/>
            <a:ext cx="4140460" cy="24622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Al wie zichzelf zal verhogen, zal vernederd worden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al wie zichzelf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zal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vernederen,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zal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verhoogd worden.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(Matth.23:12)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1039283"/>
            <a:ext cx="4248472" cy="26981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Abbahu</a:t>
            </a:r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279-310 na Chr.)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“Wees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liever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een vervolgde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dan een vervolger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(Baba 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Kamma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93a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1154" y="999306"/>
            <a:ext cx="4140460" cy="307776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Zalig de vervolgden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der ​gerechtigheid​ wil,</a:t>
            </a:r>
          </a:p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want hunner is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Koninkrijk der hemelen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(Matth.5:10)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1039283"/>
            <a:ext cx="4248472" cy="29136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Jonathan ben Joseph</a:t>
            </a:r>
          </a:p>
          <a:p>
            <a:pPr algn="ctr"/>
            <a:r>
              <a:rPr lang="nl-NL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(na de verwoesting van de tempel)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“De sabbat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is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gegeven 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aan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uw handen,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niet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u aan zijn handen.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" 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Yoma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85a uit de Talmoed) </a:t>
            </a:r>
          </a:p>
          <a:p>
            <a:pPr algn="ctr"/>
            <a:endParaRPr lang="nl-NL" sz="1400" i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1154" y="999306"/>
            <a:ext cx="4140460" cy="307776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Rabbi Jesjoea</a:t>
            </a:r>
          </a:p>
          <a:p>
            <a:pPr algn="ctr"/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​sabbat​ is gemaakt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mens,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niet de mens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​sabbat. 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algn="ctr"/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(Marcus.2:27)</a:t>
            </a:r>
          </a:p>
          <a:p>
            <a:pPr algn="ctr"/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WIE HEEFT WIE BEÏNVLOED?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77113" y="76470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Matth.19:28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“Jezus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zeide tot hen: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Voorwaar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Ik zeg u,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gij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die Mij gevolgd zijt,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zult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in de wedergeboorte,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wanneer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Zoon des mensen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op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troon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zijner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heerlijkheid zal zitten,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ook </a:t>
            </a:r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 twaalf tronen zitten </a:t>
            </a:r>
          </a:p>
          <a:p>
            <a:pPr algn="ctr"/>
            <a:r>
              <a:rPr lang="nl-NL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twaalf stammen van Israël te richten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77113" y="764704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Openb.20:12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ik zag de doden,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groten en de kleinen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staande voor de troon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er werden boeken geopend.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nog een ander boek werd geopend,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het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(boek) des levens;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de doden werden geoordeeld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op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grond van hetgeen in de boeken geschreven stond, 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naar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hun werken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OMLAAG 4"/>
          <p:cNvSpPr/>
          <p:nvPr/>
        </p:nvSpPr>
        <p:spPr>
          <a:xfrm>
            <a:off x="899592" y="260648"/>
            <a:ext cx="7542417" cy="5472608"/>
          </a:xfrm>
          <a:prstGeom prst="downArrow">
            <a:avLst>
              <a:gd name="adj1" fmla="val 67604"/>
              <a:gd name="adj2" fmla="val 50000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77113" y="260648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Openb. 22:1 </a:t>
            </a:r>
          </a:p>
          <a:p>
            <a:pPr algn="ctr"/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“En 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hij toonde mij een rivier van water des levens, </a:t>
            </a:r>
            <a:endParaRPr lang="nl-NL" sz="24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helder 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als kristal, </a:t>
            </a:r>
            <a:endParaRPr lang="nl-NL" sz="24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 </a:t>
            </a:r>
            <a:r>
              <a:rPr lang="nl-NL" sz="2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troon van God </a:t>
            </a:r>
            <a:endParaRPr lang="nl-NL" sz="2400" b="1" i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van het Lam</a:t>
            </a:r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7744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Joël 3:18 </a:t>
            </a:r>
          </a:p>
          <a:p>
            <a:pPr algn="ctr"/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“een 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bron zal ontspringen </a:t>
            </a:r>
            <a:endParaRPr lang="nl-NL" sz="24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uit </a:t>
            </a:r>
            <a:r>
              <a:rPr lang="nl-NL" sz="2400" i="1" dirty="0">
                <a:latin typeface="Verdana" panose="020B0604030504040204" pitchFamily="34" charset="0"/>
                <a:ea typeface="Verdana" panose="020B0604030504040204" pitchFamily="34" charset="0"/>
              </a:rPr>
              <a:t>het ​huis​ des </a:t>
            </a:r>
            <a:r>
              <a:rPr lang="nl-NL" sz="2400" i="1" cap="small" dirty="0" smtClean="0">
                <a:latin typeface="Verdana" panose="020B0604030504040204" pitchFamily="34" charset="0"/>
                <a:ea typeface="Verdana" panose="020B0604030504040204" pitchFamily="34" charset="0"/>
              </a:rPr>
              <a:t>Heren”</a:t>
            </a:r>
            <a:endParaRPr lang="nl-NL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843808" y="3429000"/>
            <a:ext cx="3777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Jes.2:3 </a:t>
            </a: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uit Sion </a:t>
            </a:r>
          </a:p>
          <a:p>
            <a:pPr algn="ctr"/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zal </a:t>
            </a:r>
            <a:r>
              <a:rPr lang="nl-NL" sz="20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 wet </a:t>
            </a:r>
            <a:r>
              <a:rPr lang="nl-NL" sz="20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uitgaan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des </a:t>
            </a:r>
            <a:r>
              <a:rPr lang="nl-NL" sz="2000" i="1" cap="small" dirty="0">
                <a:latin typeface="Verdana" panose="020B0604030504040204" pitchFamily="34" charset="0"/>
                <a:ea typeface="Verdana" panose="020B0604030504040204" pitchFamily="34" charset="0"/>
              </a:rPr>
              <a:t>Heren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 woord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uit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</a:rPr>
              <a:t>Jeruzalem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15616" y="198884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Gerard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J.Wijtsma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Messiaanse Gemeente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“Mayaan Yeshua”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www.mayaan.nl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03" y="2420888"/>
            <a:ext cx="4740824" cy="30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7544" y="6926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rechter zit </a:t>
            </a:r>
          </a:p>
          <a:p>
            <a:endParaRPr lang="nl-NL" sz="2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 gedaagde staat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0" y="4536239"/>
            <a:ext cx="1265632" cy="14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420588" y="2290227"/>
            <a:ext cx="8352928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nl-NL" sz="2000" i="1" dirty="0" smtClean="0">
                <a:latin typeface="Verdana" pitchFamily="34" charset="0"/>
              </a:rPr>
              <a:t>(B&amp;S) </a:t>
            </a:r>
          </a:p>
          <a:p>
            <a:pPr lvl="0" algn="ctr">
              <a:spcBef>
                <a:spcPct val="20000"/>
              </a:spcBef>
            </a:pPr>
            <a:r>
              <a:rPr lang="nl-NL" sz="2000" i="1" dirty="0" smtClean="0">
                <a:latin typeface="Verdana" pitchFamily="34" charset="0"/>
              </a:rPr>
              <a:t>“Waarom </a:t>
            </a:r>
            <a:r>
              <a:rPr lang="nl-NL" sz="2000" b="1" i="1" dirty="0" smtClean="0">
                <a:solidFill>
                  <a:srgbClr val="00B0F0"/>
                </a:solidFill>
                <a:latin typeface="Verdana" pitchFamily="34" charset="0"/>
              </a:rPr>
              <a:t>zit</a:t>
            </a:r>
            <a:r>
              <a:rPr lang="nl-NL" sz="2000" i="1" dirty="0" smtClean="0">
                <a:latin typeface="Verdana" pitchFamily="34" charset="0"/>
              </a:rPr>
              <a:t> jij op jezelf </a:t>
            </a:r>
          </a:p>
          <a:p>
            <a:pPr lvl="0" algn="ctr">
              <a:spcBef>
                <a:spcPct val="20000"/>
              </a:spcBef>
            </a:pPr>
            <a:r>
              <a:rPr lang="nl-NL" sz="2000" i="1" dirty="0" smtClean="0">
                <a:latin typeface="Verdana" pitchFamily="34" charset="0"/>
              </a:rPr>
              <a:t>stelt het hele volk zich op bij jou van ochtend tot avond?”</a:t>
            </a:r>
            <a:endParaRPr lang="nl-NL" sz="2000" i="1" dirty="0">
              <a:latin typeface="Verdana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63" y="3429000"/>
            <a:ext cx="20304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0648"/>
            <a:ext cx="84248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67544" y="476672"/>
            <a:ext cx="8352000" cy="1508105"/>
          </a:xfrm>
          <a:prstGeom prst="rect">
            <a:avLst/>
          </a:prstGeom>
          <a:ln>
            <a:solidFill>
              <a:srgbClr val="AE9B9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nl-NL" sz="2000" dirty="0" smtClean="0">
                <a:solidFill>
                  <a:prstClr val="white"/>
                </a:solidFill>
                <a:latin typeface="Verdana" pitchFamily="34" charset="0"/>
              </a:rPr>
              <a:t>ANTWOORD: (Ex.18:15”) </a:t>
            </a:r>
          </a:p>
          <a:p>
            <a:pPr lvl="0" algn="ctr">
              <a:spcBef>
                <a:spcPct val="20000"/>
              </a:spcBef>
            </a:pPr>
            <a:r>
              <a:rPr lang="nl-NL" sz="2000" dirty="0" smtClean="0">
                <a:solidFill>
                  <a:prstClr val="white"/>
                </a:solidFill>
                <a:latin typeface="Verdana" pitchFamily="34" charset="0"/>
              </a:rPr>
              <a:t>“Mozes </a:t>
            </a:r>
            <a:r>
              <a:rPr lang="nl-NL" sz="2000" dirty="0">
                <a:solidFill>
                  <a:prstClr val="white"/>
                </a:solidFill>
                <a:latin typeface="Verdana" pitchFamily="34" charset="0"/>
              </a:rPr>
              <a:t>zegt tot zijn bruidsvader: </a:t>
            </a:r>
            <a:endParaRPr lang="nl-NL" sz="2000" dirty="0" smtClean="0">
              <a:solidFill>
                <a:prstClr val="white"/>
              </a:solidFill>
              <a:latin typeface="Verdana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nl-NL" sz="2000" dirty="0" smtClean="0">
                <a:solidFill>
                  <a:prstClr val="white"/>
                </a:solidFill>
                <a:latin typeface="Verdana" pitchFamily="34" charset="0"/>
              </a:rPr>
              <a:t>omdat </a:t>
            </a:r>
            <a:r>
              <a:rPr lang="nl-NL" sz="2000" dirty="0">
                <a:solidFill>
                  <a:prstClr val="white"/>
                </a:solidFill>
                <a:latin typeface="Verdana" pitchFamily="34" charset="0"/>
              </a:rPr>
              <a:t>de gemeente bij mij komt </a:t>
            </a:r>
            <a:endParaRPr lang="nl-NL" sz="2000" dirty="0" smtClean="0">
              <a:solidFill>
                <a:prstClr val="white"/>
              </a:solidFill>
              <a:latin typeface="Verdana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nl-NL" sz="2000" b="1" i="1" dirty="0" smtClean="0">
                <a:solidFill>
                  <a:srgbClr val="FFFF00"/>
                </a:solidFill>
                <a:latin typeface="Verdana" pitchFamily="34" charset="0"/>
              </a:rPr>
              <a:t>om</a:t>
            </a:r>
            <a:r>
              <a:rPr lang="nl-NL" sz="20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nl-NL" sz="2000" b="1" dirty="0">
                <a:solidFill>
                  <a:srgbClr val="FFFF00"/>
                </a:solidFill>
                <a:latin typeface="Verdana" pitchFamily="34" charset="0"/>
              </a:rPr>
              <a:t>raad te vragen aan God</a:t>
            </a:r>
            <a:r>
              <a:rPr lang="nl-NL" sz="2000" dirty="0" smtClean="0">
                <a:solidFill>
                  <a:prstClr val="white"/>
                </a:solidFill>
                <a:latin typeface="Verdana" pitchFamily="34" charset="0"/>
              </a:rPr>
              <a:t>;”</a:t>
            </a:r>
            <a:endParaRPr lang="nl-NL" sz="2000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0" y="4536239"/>
            <a:ext cx="1265632" cy="14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63" y="3645024"/>
            <a:ext cx="13541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14509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060848"/>
            <a:ext cx="53832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ursuingholiness.net/wp-content/uploads/2018/07/threshingfl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47" y="1275184"/>
            <a:ext cx="5304167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9" y="476670"/>
            <a:ext cx="1476000" cy="174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3697"/>
            <a:ext cx="14509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140647" y="786190"/>
            <a:ext cx="550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rgbClr val="FFE8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DORSEN: HET ZOEKEN NAAR GRAANKORRELS</a:t>
            </a:r>
            <a:endParaRPr lang="nl-NL" sz="1600" b="1" dirty="0">
              <a:solidFill>
                <a:srgbClr val="FFE8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45989" y="476670"/>
            <a:ext cx="1549747" cy="33123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563887" y="4941168"/>
            <a:ext cx="507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“Ik </a:t>
            </a:r>
            <a:r>
              <a:rPr lang="nl-NL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zoek 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e-I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דּרשׁ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darasj</a:t>
            </a:r>
            <a:r>
              <a:rPr lang="nl-NL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met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mijn ganse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r>
              <a:rPr lang="nl-NL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hart,laat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</a:rPr>
              <a:t>mij niet van uw geboden afdwalen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.”(Ps.119:10)</a:t>
            </a:r>
            <a:endParaRPr lang="nl-NL" b="0" i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s-na.ssl-images-amazon.com/images/I/41k%2BgBtNlbL._SX29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68" y="199342"/>
            <a:ext cx="2547757" cy="42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61" y="226218"/>
            <a:ext cx="1921723" cy="2736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718"/>
            <a:ext cx="14509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3062" y="1988840"/>
            <a:ext cx="185600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Een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darasj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is het zoeken naar antwoorden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32" y="3182822"/>
            <a:ext cx="3312252" cy="2550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1471</Words>
  <Application>Microsoft Office PowerPoint</Application>
  <PresentationFormat>Diavoorstelling (4:3)</PresentationFormat>
  <Paragraphs>380</Paragraphs>
  <Slides>47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 Wijtsma</dc:creator>
  <cp:lastModifiedBy>Gerard Wijtsma</cp:lastModifiedBy>
  <cp:revision>125</cp:revision>
  <dcterms:created xsi:type="dcterms:W3CDTF">2020-02-11T11:09:55Z</dcterms:created>
  <dcterms:modified xsi:type="dcterms:W3CDTF">2020-02-15T06:07:00Z</dcterms:modified>
</cp:coreProperties>
</file>