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1" r:id="rId3"/>
    <p:sldMasterId id="2147483702" r:id="rId4"/>
    <p:sldMasterId id="2147483741" r:id="rId5"/>
    <p:sldMasterId id="2147483758" r:id="rId6"/>
  </p:sldMasterIdLst>
  <p:notesMasterIdLst>
    <p:notesMasterId r:id="rId40"/>
  </p:notesMasterIdLst>
  <p:handoutMasterIdLst>
    <p:handoutMasterId r:id="rId41"/>
  </p:handoutMasterIdLst>
  <p:sldIdLst>
    <p:sldId id="259" r:id="rId7"/>
    <p:sldId id="311" r:id="rId8"/>
    <p:sldId id="257" r:id="rId9"/>
    <p:sldId id="309" r:id="rId10"/>
    <p:sldId id="312" r:id="rId11"/>
    <p:sldId id="293" r:id="rId12"/>
    <p:sldId id="297" r:id="rId13"/>
    <p:sldId id="298" r:id="rId14"/>
    <p:sldId id="299" r:id="rId15"/>
    <p:sldId id="313" r:id="rId16"/>
    <p:sldId id="302" r:id="rId17"/>
    <p:sldId id="300" r:id="rId18"/>
    <p:sldId id="283" r:id="rId19"/>
    <p:sldId id="278" r:id="rId20"/>
    <p:sldId id="303" r:id="rId21"/>
    <p:sldId id="314" r:id="rId22"/>
    <p:sldId id="282" r:id="rId23"/>
    <p:sldId id="290" r:id="rId24"/>
    <p:sldId id="280" r:id="rId25"/>
    <p:sldId id="274" r:id="rId26"/>
    <p:sldId id="291" r:id="rId27"/>
    <p:sldId id="308" r:id="rId28"/>
    <p:sldId id="315" r:id="rId29"/>
    <p:sldId id="258" r:id="rId30"/>
    <p:sldId id="279" r:id="rId31"/>
    <p:sldId id="271" r:id="rId32"/>
    <p:sldId id="261" r:id="rId33"/>
    <p:sldId id="292" r:id="rId34"/>
    <p:sldId id="306" r:id="rId35"/>
    <p:sldId id="316" r:id="rId36"/>
    <p:sldId id="304" r:id="rId37"/>
    <p:sldId id="317" r:id="rId38"/>
    <p:sldId id="310" r:id="rId3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292"/>
    <a:srgbClr val="553907"/>
    <a:srgbClr val="FFCC66"/>
    <a:srgbClr val="FFFF99"/>
    <a:srgbClr val="D18C11"/>
    <a:srgbClr val="F3C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94673" autoAdjust="0"/>
  </p:normalViewPr>
  <p:slideViewPr>
    <p:cSldViewPr>
      <p:cViewPr>
        <p:scale>
          <a:sx n="66" d="100"/>
          <a:sy n="66" d="100"/>
        </p:scale>
        <p:origin x="-8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12" y="-10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7B779-EE83-4745-B77A-6BF035309F0A}" type="datetimeFigureOut">
              <a:rPr lang="nl-NL" smtClean="0"/>
              <a:t>6-2-2017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4B0C4C-0CF5-4FDE-991E-6C4AF980FBEC}" type="slidenum">
              <a:rPr lang="nl-NL" smtClean="0"/>
              <a:t>‹nr.›</a:t>
            </a:fld>
            <a:endParaRPr lang="nl-NL"/>
          </a:p>
        </p:txBody>
      </p:sp>
    </p:spTree>
    <p:extLst>
      <p:ext uri="{BB962C8B-B14F-4D97-AF65-F5344CB8AC3E}">
        <p14:creationId xmlns:p14="http://schemas.microsoft.com/office/powerpoint/2010/main" val="382359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37FBC-40B1-4529-8A3A-7ED6FBE66AAD}" type="datetimeFigureOut">
              <a:rPr lang="nl-NL" smtClean="0"/>
              <a:t>6-2-2017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34111-099C-4BD1-A6B4-B82F8EFF8AAC}" type="slidenum">
              <a:rPr lang="nl-NL" smtClean="0"/>
              <a:t>‹nr.›</a:t>
            </a:fld>
            <a:endParaRPr lang="nl-NL"/>
          </a:p>
        </p:txBody>
      </p:sp>
    </p:spTree>
    <p:extLst>
      <p:ext uri="{BB962C8B-B14F-4D97-AF65-F5344CB8AC3E}">
        <p14:creationId xmlns:p14="http://schemas.microsoft.com/office/powerpoint/2010/main" val="361117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2E34111-099C-4BD1-A6B4-B82F8EFF8AAC}" type="slidenum">
              <a:rPr lang="nl-NL" smtClean="0"/>
              <a:t>14</a:t>
            </a:fld>
            <a:endParaRPr lang="nl-NL"/>
          </a:p>
        </p:txBody>
      </p:sp>
    </p:spTree>
    <p:extLst>
      <p:ext uri="{BB962C8B-B14F-4D97-AF65-F5344CB8AC3E}">
        <p14:creationId xmlns:p14="http://schemas.microsoft.com/office/powerpoint/2010/main" val="238418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2E34111-099C-4BD1-A6B4-B82F8EFF8AAC}" type="slidenum">
              <a:rPr lang="nl-NL" smtClean="0"/>
              <a:t>20</a:t>
            </a:fld>
            <a:endParaRPr lang="nl-NL"/>
          </a:p>
        </p:txBody>
      </p:sp>
    </p:spTree>
    <p:extLst>
      <p:ext uri="{BB962C8B-B14F-4D97-AF65-F5344CB8AC3E}">
        <p14:creationId xmlns:p14="http://schemas.microsoft.com/office/powerpoint/2010/main" val="238418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2E34111-099C-4BD1-A6B4-B82F8EFF8AAC}" type="slidenum">
              <a:rPr lang="nl-NL" smtClean="0"/>
              <a:t>31</a:t>
            </a:fld>
            <a:endParaRPr lang="nl-NL"/>
          </a:p>
        </p:txBody>
      </p:sp>
    </p:spTree>
    <p:extLst>
      <p:ext uri="{BB962C8B-B14F-4D97-AF65-F5344CB8AC3E}">
        <p14:creationId xmlns:p14="http://schemas.microsoft.com/office/powerpoint/2010/main" val="100552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2E34111-099C-4BD1-A6B4-B82F8EFF8AAC}" type="slidenum">
              <a:rPr lang="nl-NL" smtClean="0"/>
              <a:t>32</a:t>
            </a:fld>
            <a:endParaRPr lang="nl-NL"/>
          </a:p>
        </p:txBody>
      </p:sp>
    </p:spTree>
    <p:extLst>
      <p:ext uri="{BB962C8B-B14F-4D97-AF65-F5344CB8AC3E}">
        <p14:creationId xmlns:p14="http://schemas.microsoft.com/office/powerpoint/2010/main" val="100552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t>6-2-2017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t>‹nr.›</a:t>
            </a:fld>
            <a:endParaRPr lang="nl-NL"/>
          </a:p>
        </p:txBody>
      </p:sp>
    </p:spTree>
    <p:extLst>
      <p:ext uri="{BB962C8B-B14F-4D97-AF65-F5344CB8AC3E}">
        <p14:creationId xmlns:p14="http://schemas.microsoft.com/office/powerpoint/2010/main" val="33283409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t>6-2-2017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t>‹nr.›</a:t>
            </a:fld>
            <a:endParaRPr lang="nl-NL"/>
          </a:p>
        </p:txBody>
      </p:sp>
    </p:spTree>
    <p:extLst>
      <p:ext uri="{BB962C8B-B14F-4D97-AF65-F5344CB8AC3E}">
        <p14:creationId xmlns:p14="http://schemas.microsoft.com/office/powerpoint/2010/main" val="39671170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t>6-2-2017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t>‹nr.›</a:t>
            </a:fld>
            <a:endParaRPr lang="nl-NL"/>
          </a:p>
        </p:txBody>
      </p:sp>
    </p:spTree>
    <p:extLst>
      <p:ext uri="{BB962C8B-B14F-4D97-AF65-F5344CB8AC3E}">
        <p14:creationId xmlns:p14="http://schemas.microsoft.com/office/powerpoint/2010/main" val="30179106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t>6-2-2017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t>‹nr.›</a:t>
            </a:fld>
            <a:endParaRPr lang="nl-NL"/>
          </a:p>
        </p:txBody>
      </p:sp>
    </p:spTree>
    <p:extLst>
      <p:ext uri="{BB962C8B-B14F-4D97-AF65-F5344CB8AC3E}">
        <p14:creationId xmlns:p14="http://schemas.microsoft.com/office/powerpoint/2010/main" val="8207657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007412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928800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83947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54835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1209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6357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9715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t>6-2-2017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t>‹nr.›</a:t>
            </a:fld>
            <a:endParaRPr lang="nl-NL"/>
          </a:p>
        </p:txBody>
      </p:sp>
    </p:spTree>
    <p:extLst>
      <p:ext uri="{BB962C8B-B14F-4D97-AF65-F5344CB8AC3E}">
        <p14:creationId xmlns:p14="http://schemas.microsoft.com/office/powerpoint/2010/main" val="21096486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81055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99385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36181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08207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304063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39667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97708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77226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76384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4939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7DD7C74-9096-4BA9-AF11-BEAD8A956972}" type="datetimeFigureOut">
              <a:rPr lang="nl-NL" smtClean="0"/>
              <a:t>6-2-2017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t>‹nr.›</a:t>
            </a:fld>
            <a:endParaRPr lang="nl-NL"/>
          </a:p>
        </p:txBody>
      </p:sp>
    </p:spTree>
    <p:extLst>
      <p:ext uri="{BB962C8B-B14F-4D97-AF65-F5344CB8AC3E}">
        <p14:creationId xmlns:p14="http://schemas.microsoft.com/office/powerpoint/2010/main" val="29782537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28303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28332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79541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32426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01662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627705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675181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314567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979059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54754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7DD7C74-9096-4BA9-AF11-BEAD8A956972}" type="datetimeFigureOut">
              <a:rPr lang="nl-NL" smtClean="0"/>
              <a:t>6-2-2017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t>‹nr.›</a:t>
            </a:fld>
            <a:endParaRPr lang="nl-NL"/>
          </a:p>
        </p:txBody>
      </p:sp>
    </p:spTree>
    <p:extLst>
      <p:ext uri="{BB962C8B-B14F-4D97-AF65-F5344CB8AC3E}">
        <p14:creationId xmlns:p14="http://schemas.microsoft.com/office/powerpoint/2010/main" val="413290183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38649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436200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142291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743326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2253224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63593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91635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0811905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28974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3462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7DD7C74-9096-4BA9-AF11-BEAD8A956972}" type="datetimeFigureOut">
              <a:rPr lang="nl-NL" smtClean="0"/>
              <a:t>6-2-2017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4F7F9C-DD0E-487D-B9FD-8D8E9B44341E}" type="slidenum">
              <a:rPr lang="nl-NL" smtClean="0"/>
              <a:t>‹nr.›</a:t>
            </a:fld>
            <a:endParaRPr lang="nl-NL"/>
          </a:p>
        </p:txBody>
      </p:sp>
    </p:spTree>
    <p:extLst>
      <p:ext uri="{BB962C8B-B14F-4D97-AF65-F5344CB8AC3E}">
        <p14:creationId xmlns:p14="http://schemas.microsoft.com/office/powerpoint/2010/main" val="20521066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022972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655114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65915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86955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271374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769969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719052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259243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057495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64125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7DD7C74-9096-4BA9-AF11-BEAD8A956972}" type="datetimeFigureOut">
              <a:rPr lang="nl-NL" smtClean="0"/>
              <a:t>6-2-2017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4F7F9C-DD0E-487D-B9FD-8D8E9B44341E}" type="slidenum">
              <a:rPr lang="nl-NL" smtClean="0"/>
              <a:t>‹nr.›</a:t>
            </a:fld>
            <a:endParaRPr lang="nl-NL"/>
          </a:p>
        </p:txBody>
      </p:sp>
    </p:spTree>
    <p:extLst>
      <p:ext uri="{BB962C8B-B14F-4D97-AF65-F5344CB8AC3E}">
        <p14:creationId xmlns:p14="http://schemas.microsoft.com/office/powerpoint/2010/main" val="254611640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453158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8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72845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153411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9012346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352126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351034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8907213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7278413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3385007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684787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DD7C74-9096-4BA9-AF11-BEAD8A956972}" type="datetimeFigureOut">
              <a:rPr lang="nl-NL" smtClean="0"/>
              <a:t>6-2-2017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4F7F9C-DD0E-487D-B9FD-8D8E9B44341E}" type="slidenum">
              <a:rPr lang="nl-NL" smtClean="0"/>
              <a:t>‹nr.›</a:t>
            </a:fld>
            <a:endParaRPr lang="nl-NL"/>
          </a:p>
        </p:txBody>
      </p:sp>
    </p:spTree>
    <p:extLst>
      <p:ext uri="{BB962C8B-B14F-4D97-AF65-F5344CB8AC3E}">
        <p14:creationId xmlns:p14="http://schemas.microsoft.com/office/powerpoint/2010/main" val="58950064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6152256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2641322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4190742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6494286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293538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207657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268767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512401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9780797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876199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DD7C74-9096-4BA9-AF11-BEAD8A956972}" type="datetimeFigureOut">
              <a:rPr lang="nl-NL" smtClean="0"/>
              <a:t>6-2-2017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t>‹nr.›</a:t>
            </a:fld>
            <a:endParaRPr lang="nl-NL"/>
          </a:p>
        </p:txBody>
      </p:sp>
    </p:spTree>
    <p:extLst>
      <p:ext uri="{BB962C8B-B14F-4D97-AF65-F5344CB8AC3E}">
        <p14:creationId xmlns:p14="http://schemas.microsoft.com/office/powerpoint/2010/main" val="175113470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1672012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0694641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9769577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0268786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8670391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057656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5151834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0396467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767999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338820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DD7C74-9096-4BA9-AF11-BEAD8A956972}" type="datetimeFigureOut">
              <a:rPr lang="nl-NL" smtClean="0"/>
              <a:t>6-2-2017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4F7F9C-DD0E-487D-B9FD-8D8E9B44341E}" type="slidenum">
              <a:rPr lang="nl-NL" smtClean="0"/>
              <a:t>‹nr.›</a:t>
            </a:fld>
            <a:endParaRPr lang="nl-NL"/>
          </a:p>
        </p:txBody>
      </p:sp>
    </p:spTree>
    <p:extLst>
      <p:ext uri="{BB962C8B-B14F-4D97-AF65-F5344CB8AC3E}">
        <p14:creationId xmlns:p14="http://schemas.microsoft.com/office/powerpoint/2010/main" val="160807084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182022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805521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98FEEC4-9D2C-4667-9E40-CC807CE8678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536771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3.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microsoft.com/office/2007/relationships/hdphoto" Target="../media/hdphoto2.wdp"/><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2.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microsoft.com/office/2007/relationships/hdphoto" Target="../media/hdphoto1.wdp"/><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image" Target="../media/image1.jpe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microsoft.com/office/2007/relationships/hdphoto" Target="../media/hdphoto2.wdp"/><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2.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microsoft.com/office/2007/relationships/hdphoto" Target="../media/hdphoto1.wdp"/><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image" Target="../media/image1.jpeg"/><Relationship Id="rId2" Type="http://schemas.openxmlformats.org/officeDocument/2006/relationships/slideLayout" Target="../slideLayouts/slideLayout64.xml"/><Relationship Id="rId16" Type="http://schemas.openxmlformats.org/officeDocument/2006/relationships/theme" Target="../theme/theme5.xml"/><Relationship Id="rId20" Type="http://schemas.microsoft.com/office/2007/relationships/hdphoto" Target="../media/hdphoto2.wdp"/><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2.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microsoft.com/office/2007/relationships/hdphoto" Target="../media/hdphoto1.wdp"/><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1.jpeg"/><Relationship Id="rId2" Type="http://schemas.openxmlformats.org/officeDocument/2006/relationships/slideLayout" Target="../slideLayouts/slideLayout79.xml"/><Relationship Id="rId16" Type="http://schemas.openxmlformats.org/officeDocument/2006/relationships/theme" Target="../theme/theme6.xml"/><Relationship Id="rId20" Type="http://schemas.microsoft.com/office/2007/relationships/hdphoto" Target="../media/hdphoto2.wdp"/><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2.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sharpenSoften amount="10000"/>
                    </a14:imgEffect>
                    <a14:imgEffect>
                      <a14:brightnessContrast bright="1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7C74-9096-4BA9-AF11-BEAD8A956972}" type="datetimeFigureOut">
              <a:rPr lang="nl-NL" smtClean="0"/>
              <a:t>8-2-2017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F7F9C-DD0E-487D-B9FD-8D8E9B44341E}" type="slidenum">
              <a:rPr lang="nl-NL" smtClean="0"/>
              <a:t>‹nr.›</a:t>
            </a:fld>
            <a:endParaRPr lang="nl-NL"/>
          </a:p>
        </p:txBody>
      </p:sp>
      <p:pic>
        <p:nvPicPr>
          <p:cNvPr id="8" name="Picture 5"/>
          <p:cNvPicPr>
            <a:picLocks noChangeAspect="1" noChangeArrowheads="1"/>
          </p:cNvPicPr>
          <p:nvPr userDrawn="1"/>
        </p:nvPicPr>
        <p:blipFill>
          <a:blip r:embed="rId16">
            <a:extLst>
              <a:ext uri="{BEBA8EAE-BF5A-486C-A8C5-ECC9F3942E4B}">
                <a14:imgProps xmlns:a14="http://schemas.microsoft.com/office/drawing/2010/main">
                  <a14:imgLayer r:embed="rId17">
                    <a14:imgEffect>
                      <a14:backgroundRemoval t="3135" b="97492" l="0" r="97353"/>
                    </a14:imgEffect>
                  </a14:imgLayer>
                </a14:imgProps>
              </a:ext>
              <a:ext uri="{28A0092B-C50C-407E-A947-70E740481C1C}">
                <a14:useLocalDpi xmlns:a14="http://schemas.microsoft.com/office/drawing/2010/main" val="0"/>
              </a:ext>
            </a:extLst>
          </a:blip>
          <a:srcRect/>
          <a:stretch>
            <a:fillRect/>
          </a:stretch>
        </p:blipFill>
        <p:spPr bwMode="auto">
          <a:xfrm>
            <a:off x="4424996" y="2636912"/>
            <a:ext cx="4528152" cy="4248472"/>
          </a:xfrm>
          <a:prstGeom prst="rect">
            <a:avLst/>
          </a:prstGeom>
          <a:noFill/>
          <a:ln>
            <a:noFill/>
          </a:ln>
          <a:effectLst>
            <a:outerShdw blurRad="304800" dist="228600" sx="113000" sy="113000" algn="t" rotWithShape="0">
              <a:prstClr val="black">
                <a:alpha val="5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userDrawn="1"/>
        </p:nvSpPr>
        <p:spPr>
          <a:xfrm>
            <a:off x="1115616" y="116632"/>
            <a:ext cx="6912768" cy="1015663"/>
          </a:xfrm>
          <a:prstGeom prst="rect">
            <a:avLst/>
          </a:prstGeom>
          <a:noFill/>
        </p:spPr>
        <p:txBody>
          <a:bodyPr wrap="square" rtlCol="0">
            <a:spAutoFit/>
          </a:bodyPr>
          <a:lstStyle/>
          <a:p>
            <a:pPr algn="ctr"/>
            <a:r>
              <a:rPr lang="nl-NL" sz="4000" b="1" dirty="0" smtClean="0">
                <a:latin typeface="Trajan Pro" pitchFamily="18" charset="0"/>
              </a:rPr>
              <a:t>De Sjabbat,</a:t>
            </a:r>
            <a:r>
              <a:rPr lang="nl-NL" sz="4000" b="1" baseline="0" dirty="0" smtClean="0">
                <a:latin typeface="Trajan Pro" pitchFamily="18" charset="0"/>
              </a:rPr>
              <a:t> </a:t>
            </a:r>
            <a:r>
              <a:rPr lang="nl-NL" sz="4000" b="1" baseline="0" dirty="0" err="1" smtClean="0">
                <a:latin typeface="Trajan Pro" pitchFamily="18" charset="0"/>
              </a:rPr>
              <a:t>God’s</a:t>
            </a:r>
            <a:r>
              <a:rPr lang="nl-NL" sz="4000" b="1" baseline="0" dirty="0" smtClean="0">
                <a:latin typeface="Trajan Pro" pitchFamily="18" charset="0"/>
              </a:rPr>
              <a:t> </a:t>
            </a:r>
            <a:r>
              <a:rPr lang="nl-NL" sz="4000" b="1" baseline="0" dirty="0" err="1" smtClean="0">
                <a:latin typeface="Trajan Pro" pitchFamily="18" charset="0"/>
              </a:rPr>
              <a:t>kado</a:t>
            </a:r>
            <a:r>
              <a:rPr lang="nl-NL" sz="4000" b="1" baseline="0" dirty="0" smtClean="0">
                <a:latin typeface="Trajan Pro" pitchFamily="18" charset="0"/>
              </a:rPr>
              <a:t> </a:t>
            </a:r>
          </a:p>
          <a:p>
            <a:pPr algn="ctr"/>
            <a:r>
              <a:rPr lang="nl-NL" sz="2000" b="1" baseline="0" dirty="0" smtClean="0">
                <a:latin typeface="Trajan Pro" pitchFamily="18" charset="0"/>
              </a:rPr>
              <a:t>voor zijn gemeente</a:t>
            </a:r>
            <a:endParaRPr lang="nl-NL" sz="2000" b="1" dirty="0">
              <a:latin typeface="Trajan Pro" pitchFamily="18" charset="0"/>
            </a:endParaRPr>
          </a:p>
        </p:txBody>
      </p:sp>
    </p:spTree>
    <p:extLst>
      <p:ext uri="{BB962C8B-B14F-4D97-AF65-F5344CB8AC3E}">
        <p14:creationId xmlns:p14="http://schemas.microsoft.com/office/powerpoint/2010/main" val="334321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7"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10000"/>
                    </a14:imgEffect>
                    <a14:imgEffect>
                      <a14:brightnessContrast bright="1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7C74-9096-4BA9-AF11-BEAD8A956972}" type="datetimeFigureOut">
              <a:rPr lang="nl-NL" smtClean="0">
                <a:solidFill>
                  <a:prstClr val="black">
                    <a:tint val="75000"/>
                  </a:prstClr>
                </a:solidFill>
              </a:rPr>
              <a:pPr/>
              <a:t>8-2-2017</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sp>
        <p:nvSpPr>
          <p:cNvPr id="8" name="Tekstvak 7"/>
          <p:cNvSpPr txBox="1"/>
          <p:nvPr userDrawn="1"/>
        </p:nvSpPr>
        <p:spPr>
          <a:xfrm>
            <a:off x="1115616" y="116632"/>
            <a:ext cx="6912768" cy="1015663"/>
          </a:xfrm>
          <a:prstGeom prst="rect">
            <a:avLst/>
          </a:prstGeom>
          <a:noFill/>
        </p:spPr>
        <p:txBody>
          <a:bodyPr wrap="square" rtlCol="0">
            <a:spAutoFit/>
          </a:bodyPr>
          <a:lstStyle/>
          <a:p>
            <a:pPr algn="ctr"/>
            <a:r>
              <a:rPr lang="nl-NL" sz="4000" b="1" dirty="0" smtClean="0">
                <a:latin typeface="Trajan Pro" pitchFamily="18" charset="0"/>
              </a:rPr>
              <a:t>De Sjabbat,</a:t>
            </a:r>
            <a:r>
              <a:rPr lang="nl-NL" sz="4000" b="1" baseline="0" dirty="0" smtClean="0">
                <a:latin typeface="Trajan Pro" pitchFamily="18" charset="0"/>
              </a:rPr>
              <a:t> </a:t>
            </a:r>
            <a:r>
              <a:rPr lang="nl-NL" sz="4000" b="1" baseline="0" dirty="0" err="1" smtClean="0">
                <a:latin typeface="Trajan Pro" pitchFamily="18" charset="0"/>
              </a:rPr>
              <a:t>God’s</a:t>
            </a:r>
            <a:r>
              <a:rPr lang="nl-NL" sz="4000" b="1" baseline="0" dirty="0" smtClean="0">
                <a:latin typeface="Trajan Pro" pitchFamily="18" charset="0"/>
              </a:rPr>
              <a:t> </a:t>
            </a:r>
            <a:r>
              <a:rPr lang="nl-NL" sz="4000" b="1" baseline="0" dirty="0" err="1" smtClean="0">
                <a:latin typeface="Trajan Pro" pitchFamily="18" charset="0"/>
              </a:rPr>
              <a:t>kado</a:t>
            </a:r>
            <a:r>
              <a:rPr lang="nl-NL" sz="4000" b="1" baseline="0" dirty="0" smtClean="0">
                <a:latin typeface="Trajan Pro" pitchFamily="18" charset="0"/>
              </a:rPr>
              <a:t> </a:t>
            </a:r>
          </a:p>
          <a:p>
            <a:pPr algn="ctr"/>
            <a:r>
              <a:rPr lang="nl-NL" sz="2000" b="1" baseline="0" dirty="0" smtClean="0">
                <a:latin typeface="Trajan Pro" pitchFamily="18" charset="0"/>
              </a:rPr>
              <a:t>voor zijn gemeente</a:t>
            </a:r>
            <a:endParaRPr lang="nl-NL" sz="2000" b="1" dirty="0">
              <a:latin typeface="Trajan Pro" pitchFamily="18" charset="0"/>
            </a:endParaRPr>
          </a:p>
        </p:txBody>
      </p:sp>
    </p:spTree>
    <p:extLst>
      <p:ext uri="{BB962C8B-B14F-4D97-AF65-F5344CB8AC3E}">
        <p14:creationId xmlns:p14="http://schemas.microsoft.com/office/powerpoint/2010/main" val="1047743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extLst>
              <a:ext uri="{BEBA8EAE-BF5A-486C-A8C5-ECC9F3942E4B}">
                <a14:imgProps xmlns:a14="http://schemas.microsoft.com/office/drawing/2010/main">
                  <a14:imgLayer r:embed="rId23">
                    <a14:imgEffect>
                      <a14:sharpenSoften amount="10000"/>
                    </a14:imgEffect>
                    <a14:imgEffect>
                      <a14:brightnessContrast bright="1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7C74-9096-4BA9-AF11-BEAD8A956972}" type="datetimeFigureOut">
              <a:rPr lang="nl-NL" smtClean="0">
                <a:solidFill>
                  <a:prstClr val="black">
                    <a:tint val="75000"/>
                  </a:prstClr>
                </a:solidFill>
              </a:rPr>
              <a:pPr/>
              <a:t>8-2-2017</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pic>
        <p:nvPicPr>
          <p:cNvPr id="8" name="Picture 5"/>
          <p:cNvPicPr>
            <a:picLocks noChangeAspect="1" noChangeArrowheads="1"/>
          </p:cNvPicPr>
          <p:nvPr userDrawn="1"/>
        </p:nvPicPr>
        <p:blipFill>
          <a:blip r:embed="rId24">
            <a:extLst>
              <a:ext uri="{BEBA8EAE-BF5A-486C-A8C5-ECC9F3942E4B}">
                <a14:imgProps xmlns:a14="http://schemas.microsoft.com/office/drawing/2010/main">
                  <a14:imgLayer r:embed="rId25">
                    <a14:imgEffect>
                      <a14:backgroundRemoval t="3135" b="97492" l="0" r="97353"/>
                    </a14:imgEffect>
                  </a14:imgLayer>
                </a14:imgProps>
              </a:ext>
              <a:ext uri="{28A0092B-C50C-407E-A947-70E740481C1C}">
                <a14:useLocalDpi xmlns:a14="http://schemas.microsoft.com/office/drawing/2010/main" val="0"/>
              </a:ext>
            </a:extLst>
          </a:blip>
          <a:srcRect/>
          <a:stretch>
            <a:fillRect/>
          </a:stretch>
        </p:blipFill>
        <p:spPr bwMode="auto">
          <a:xfrm>
            <a:off x="4424996" y="2636912"/>
            <a:ext cx="4528152" cy="4248472"/>
          </a:xfrm>
          <a:prstGeom prst="rect">
            <a:avLst/>
          </a:prstGeom>
          <a:noFill/>
          <a:ln>
            <a:noFill/>
          </a:ln>
          <a:effectLst>
            <a:outerShdw blurRad="304800" dist="228600" sx="113000" sy="113000" algn="t" rotWithShape="0">
              <a:prstClr val="black">
                <a:alpha val="5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p:cNvSpPr txBox="1"/>
          <p:nvPr userDrawn="1"/>
        </p:nvSpPr>
        <p:spPr>
          <a:xfrm>
            <a:off x="1115616" y="116632"/>
            <a:ext cx="6912768" cy="1015663"/>
          </a:xfrm>
          <a:prstGeom prst="rect">
            <a:avLst/>
          </a:prstGeom>
          <a:noFill/>
        </p:spPr>
        <p:txBody>
          <a:bodyPr wrap="square" rtlCol="0">
            <a:spAutoFit/>
          </a:bodyPr>
          <a:lstStyle/>
          <a:p>
            <a:pPr algn="ctr"/>
            <a:r>
              <a:rPr lang="nl-NL" sz="4000" b="1" dirty="0" smtClean="0">
                <a:latin typeface="Trajan Pro" pitchFamily="18" charset="0"/>
              </a:rPr>
              <a:t>De Sjabbat,</a:t>
            </a:r>
            <a:r>
              <a:rPr lang="nl-NL" sz="4000" b="1" baseline="0" dirty="0" smtClean="0">
                <a:latin typeface="Trajan Pro" pitchFamily="18" charset="0"/>
              </a:rPr>
              <a:t> </a:t>
            </a:r>
            <a:r>
              <a:rPr lang="nl-NL" sz="4000" b="1" baseline="0" dirty="0" err="1" smtClean="0">
                <a:latin typeface="Trajan Pro" pitchFamily="18" charset="0"/>
              </a:rPr>
              <a:t>God’s</a:t>
            </a:r>
            <a:r>
              <a:rPr lang="nl-NL" sz="4000" b="1" baseline="0" dirty="0" smtClean="0">
                <a:latin typeface="Trajan Pro" pitchFamily="18" charset="0"/>
              </a:rPr>
              <a:t> </a:t>
            </a:r>
            <a:r>
              <a:rPr lang="nl-NL" sz="4000" b="1" baseline="0" dirty="0" err="1" smtClean="0">
                <a:latin typeface="Trajan Pro" pitchFamily="18" charset="0"/>
              </a:rPr>
              <a:t>kado</a:t>
            </a:r>
            <a:r>
              <a:rPr lang="nl-NL" sz="4000" b="1" baseline="0" dirty="0" smtClean="0">
                <a:latin typeface="Trajan Pro" pitchFamily="18" charset="0"/>
              </a:rPr>
              <a:t> </a:t>
            </a:r>
          </a:p>
          <a:p>
            <a:pPr algn="ctr"/>
            <a:r>
              <a:rPr lang="nl-NL" sz="2000" b="1" baseline="0" dirty="0" smtClean="0">
                <a:latin typeface="Trajan Pro" pitchFamily="18" charset="0"/>
              </a:rPr>
              <a:t>voor zijn gemeente</a:t>
            </a:r>
            <a:endParaRPr lang="nl-NL" sz="2000" b="1" dirty="0">
              <a:latin typeface="Trajan Pro" pitchFamily="18" charset="0"/>
            </a:endParaRPr>
          </a:p>
        </p:txBody>
      </p:sp>
    </p:spTree>
    <p:extLst>
      <p:ext uri="{BB962C8B-B14F-4D97-AF65-F5344CB8AC3E}">
        <p14:creationId xmlns:p14="http://schemas.microsoft.com/office/powerpoint/2010/main" val="80054907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extLst>
              <a:ext uri="{BEBA8EAE-BF5A-486C-A8C5-ECC9F3942E4B}">
                <a14:imgProps xmlns:a14="http://schemas.microsoft.com/office/drawing/2010/main">
                  <a14:imgLayer r:embed="rId22">
                    <a14:imgEffect>
                      <a14:sharpenSoften amount="10000"/>
                    </a14:imgEffect>
                    <a14:imgEffect>
                      <a14:brightnessContrast bright="1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7C74-9096-4BA9-AF11-BEAD8A956972}" type="datetimeFigureOut">
              <a:rPr lang="nl-NL" smtClean="0">
                <a:solidFill>
                  <a:prstClr val="black">
                    <a:tint val="75000"/>
                  </a:prstClr>
                </a:solidFill>
              </a:rPr>
              <a:pPr/>
              <a:t>8-2-2017</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pic>
        <p:nvPicPr>
          <p:cNvPr id="8" name="Picture 5"/>
          <p:cNvPicPr>
            <a:picLocks noChangeAspect="1" noChangeArrowheads="1"/>
          </p:cNvPicPr>
          <p:nvPr userDrawn="1"/>
        </p:nvPicPr>
        <p:blipFill>
          <a:blip r:embed="rId23">
            <a:extLst>
              <a:ext uri="{BEBA8EAE-BF5A-486C-A8C5-ECC9F3942E4B}">
                <a14:imgProps xmlns:a14="http://schemas.microsoft.com/office/drawing/2010/main">
                  <a14:imgLayer r:embed="rId24">
                    <a14:imgEffect>
                      <a14:backgroundRemoval t="3135" b="97492" l="0" r="97353"/>
                    </a14:imgEffect>
                  </a14:imgLayer>
                </a14:imgProps>
              </a:ext>
              <a:ext uri="{28A0092B-C50C-407E-A947-70E740481C1C}">
                <a14:useLocalDpi xmlns:a14="http://schemas.microsoft.com/office/drawing/2010/main" val="0"/>
              </a:ext>
            </a:extLst>
          </a:blip>
          <a:srcRect/>
          <a:stretch>
            <a:fillRect/>
          </a:stretch>
        </p:blipFill>
        <p:spPr bwMode="auto">
          <a:xfrm>
            <a:off x="4424996" y="2636912"/>
            <a:ext cx="4528152" cy="4248472"/>
          </a:xfrm>
          <a:prstGeom prst="rect">
            <a:avLst/>
          </a:prstGeom>
          <a:noFill/>
          <a:ln>
            <a:noFill/>
          </a:ln>
          <a:effectLst>
            <a:outerShdw blurRad="304800" dist="228600" sx="113000" sy="113000" algn="t" rotWithShape="0">
              <a:prstClr val="black">
                <a:alpha val="5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p:cNvSpPr txBox="1"/>
          <p:nvPr userDrawn="1"/>
        </p:nvSpPr>
        <p:spPr>
          <a:xfrm>
            <a:off x="1115616" y="116632"/>
            <a:ext cx="6912768" cy="1015663"/>
          </a:xfrm>
          <a:prstGeom prst="rect">
            <a:avLst/>
          </a:prstGeom>
          <a:noFill/>
        </p:spPr>
        <p:txBody>
          <a:bodyPr wrap="square" rtlCol="0">
            <a:spAutoFit/>
          </a:bodyPr>
          <a:lstStyle/>
          <a:p>
            <a:pPr algn="ctr"/>
            <a:r>
              <a:rPr lang="nl-NL" sz="4000" b="1" dirty="0" smtClean="0">
                <a:latin typeface="Trajan Pro" pitchFamily="18" charset="0"/>
              </a:rPr>
              <a:t>De Sjabbat,</a:t>
            </a:r>
            <a:r>
              <a:rPr lang="nl-NL" sz="4000" b="1" baseline="0" dirty="0" smtClean="0">
                <a:latin typeface="Trajan Pro" pitchFamily="18" charset="0"/>
              </a:rPr>
              <a:t> </a:t>
            </a:r>
            <a:r>
              <a:rPr lang="nl-NL" sz="4000" b="1" baseline="0" dirty="0" err="1" smtClean="0">
                <a:latin typeface="Trajan Pro" pitchFamily="18" charset="0"/>
              </a:rPr>
              <a:t>God’s</a:t>
            </a:r>
            <a:r>
              <a:rPr lang="nl-NL" sz="4000" b="1" baseline="0" dirty="0" smtClean="0">
                <a:latin typeface="Trajan Pro" pitchFamily="18" charset="0"/>
              </a:rPr>
              <a:t> </a:t>
            </a:r>
            <a:r>
              <a:rPr lang="nl-NL" sz="4000" b="1" baseline="0" dirty="0" err="1" smtClean="0">
                <a:latin typeface="Trajan Pro" pitchFamily="18" charset="0"/>
              </a:rPr>
              <a:t>kado</a:t>
            </a:r>
            <a:r>
              <a:rPr lang="nl-NL" sz="4000" b="1" baseline="0" dirty="0" smtClean="0">
                <a:latin typeface="Trajan Pro" pitchFamily="18" charset="0"/>
              </a:rPr>
              <a:t> </a:t>
            </a:r>
          </a:p>
          <a:p>
            <a:pPr algn="ctr"/>
            <a:r>
              <a:rPr lang="nl-NL" sz="2000" b="1" baseline="0" dirty="0" smtClean="0">
                <a:latin typeface="Trajan Pro" pitchFamily="18" charset="0"/>
              </a:rPr>
              <a:t>voor zijn gemeente</a:t>
            </a:r>
            <a:endParaRPr lang="nl-NL" sz="2000" b="1" dirty="0">
              <a:latin typeface="Trajan Pro" pitchFamily="18" charset="0"/>
            </a:endParaRPr>
          </a:p>
        </p:txBody>
      </p:sp>
    </p:spTree>
    <p:extLst>
      <p:ext uri="{BB962C8B-B14F-4D97-AF65-F5344CB8AC3E}">
        <p14:creationId xmlns:p14="http://schemas.microsoft.com/office/powerpoint/2010/main" val="2605304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extLst>
              <a:ext uri="{BEBA8EAE-BF5A-486C-A8C5-ECC9F3942E4B}">
                <a14:imgProps xmlns:a14="http://schemas.microsoft.com/office/drawing/2010/main">
                  <a14:imgLayer r:embed="rId18">
                    <a14:imgEffect>
                      <a14:sharpenSoften amount="10000"/>
                    </a14:imgEffect>
                    <a14:imgEffect>
                      <a14:brightnessContrast bright="1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7C74-9096-4BA9-AF11-BEAD8A956972}" type="datetimeFigureOut">
              <a:rPr lang="nl-NL" smtClean="0">
                <a:solidFill>
                  <a:prstClr val="black">
                    <a:tint val="75000"/>
                  </a:prstClr>
                </a:solidFill>
              </a:rPr>
              <a:pPr/>
              <a:t>6-2-2017</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pic>
        <p:nvPicPr>
          <p:cNvPr id="8" name="Picture 5"/>
          <p:cNvPicPr>
            <a:picLocks noChangeAspect="1" noChangeArrowheads="1"/>
          </p:cNvPicPr>
          <p:nvPr userDrawn="1"/>
        </p:nvPicPr>
        <p:blipFill>
          <a:blip r:embed="rId19">
            <a:extLst>
              <a:ext uri="{BEBA8EAE-BF5A-486C-A8C5-ECC9F3942E4B}">
                <a14:imgProps xmlns:a14="http://schemas.microsoft.com/office/drawing/2010/main">
                  <a14:imgLayer r:embed="rId20">
                    <a14:imgEffect>
                      <a14:backgroundRemoval t="3135" b="97492" l="0" r="97353"/>
                    </a14:imgEffect>
                  </a14:imgLayer>
                </a14:imgProps>
              </a:ext>
              <a:ext uri="{28A0092B-C50C-407E-A947-70E740481C1C}">
                <a14:useLocalDpi xmlns:a14="http://schemas.microsoft.com/office/drawing/2010/main" val="0"/>
              </a:ext>
            </a:extLst>
          </a:blip>
          <a:srcRect/>
          <a:stretch>
            <a:fillRect/>
          </a:stretch>
        </p:blipFill>
        <p:spPr bwMode="auto">
          <a:xfrm>
            <a:off x="4424996" y="2636912"/>
            <a:ext cx="4528152" cy="4248472"/>
          </a:xfrm>
          <a:prstGeom prst="rect">
            <a:avLst/>
          </a:prstGeom>
          <a:noFill/>
          <a:ln>
            <a:noFill/>
          </a:ln>
          <a:effectLst>
            <a:outerShdw blurRad="304800" dist="228600" sx="113000" sy="113000" algn="t" rotWithShape="0">
              <a:prstClr val="black">
                <a:alpha val="5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77593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extLst>
              <a:ext uri="{BEBA8EAE-BF5A-486C-A8C5-ECC9F3942E4B}">
                <a14:imgProps xmlns:a14="http://schemas.microsoft.com/office/drawing/2010/main">
                  <a14:imgLayer r:embed="rId18">
                    <a14:imgEffect>
                      <a14:sharpenSoften amount="10000"/>
                    </a14:imgEffect>
                    <a14:imgEffect>
                      <a14:brightnessContrast bright="1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7C74-9096-4BA9-AF11-BEAD8A956972}" type="datetimeFigureOut">
              <a:rPr lang="nl-NL" smtClean="0">
                <a:solidFill>
                  <a:prstClr val="black">
                    <a:tint val="75000"/>
                  </a:prstClr>
                </a:solidFill>
              </a:rPr>
              <a:pPr/>
              <a:t>8-2-2017</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F7F9C-DD0E-487D-B9FD-8D8E9B44341E}" type="slidenum">
              <a:rPr lang="nl-NL" smtClean="0">
                <a:solidFill>
                  <a:prstClr val="black">
                    <a:tint val="75000"/>
                  </a:prstClr>
                </a:solidFill>
              </a:rPr>
              <a:pPr/>
              <a:t>‹nr.›</a:t>
            </a:fld>
            <a:endParaRPr lang="nl-NL">
              <a:solidFill>
                <a:prstClr val="black">
                  <a:tint val="75000"/>
                </a:prstClr>
              </a:solidFill>
            </a:endParaRPr>
          </a:p>
        </p:txBody>
      </p:sp>
      <p:pic>
        <p:nvPicPr>
          <p:cNvPr id="8" name="Picture 5"/>
          <p:cNvPicPr>
            <a:picLocks noChangeAspect="1" noChangeArrowheads="1"/>
          </p:cNvPicPr>
          <p:nvPr userDrawn="1"/>
        </p:nvPicPr>
        <p:blipFill>
          <a:blip r:embed="rId19">
            <a:extLst>
              <a:ext uri="{BEBA8EAE-BF5A-486C-A8C5-ECC9F3942E4B}">
                <a14:imgProps xmlns:a14="http://schemas.microsoft.com/office/drawing/2010/main">
                  <a14:imgLayer r:embed="rId20">
                    <a14:imgEffect>
                      <a14:backgroundRemoval t="3135" b="97492" l="0" r="97353"/>
                    </a14:imgEffect>
                  </a14:imgLayer>
                </a14:imgProps>
              </a:ext>
              <a:ext uri="{28A0092B-C50C-407E-A947-70E740481C1C}">
                <a14:useLocalDpi xmlns:a14="http://schemas.microsoft.com/office/drawing/2010/main" val="0"/>
              </a:ext>
            </a:extLst>
          </a:blip>
          <a:srcRect/>
          <a:stretch>
            <a:fillRect/>
          </a:stretch>
        </p:blipFill>
        <p:spPr bwMode="auto">
          <a:xfrm>
            <a:off x="4424996" y="2636912"/>
            <a:ext cx="4528152" cy="4248472"/>
          </a:xfrm>
          <a:prstGeom prst="rect">
            <a:avLst/>
          </a:prstGeom>
          <a:noFill/>
          <a:ln>
            <a:noFill/>
          </a:ln>
          <a:effectLst>
            <a:outerShdw blurRad="304800" dist="228600" sx="113000" sy="113000" algn="t" rotWithShape="0">
              <a:prstClr val="black">
                <a:alpha val="5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userDrawn="1"/>
        </p:nvSpPr>
        <p:spPr>
          <a:xfrm>
            <a:off x="1115616" y="116632"/>
            <a:ext cx="6912768" cy="1015663"/>
          </a:xfrm>
          <a:prstGeom prst="rect">
            <a:avLst/>
          </a:prstGeom>
          <a:noFill/>
        </p:spPr>
        <p:txBody>
          <a:bodyPr wrap="square" rtlCol="0">
            <a:spAutoFit/>
          </a:bodyPr>
          <a:lstStyle/>
          <a:p>
            <a:pPr algn="ctr"/>
            <a:r>
              <a:rPr lang="nl-NL" sz="4000" b="1" dirty="0" smtClean="0">
                <a:latin typeface="Trajan Pro" pitchFamily="18" charset="0"/>
              </a:rPr>
              <a:t>De Sjabbat,</a:t>
            </a:r>
            <a:r>
              <a:rPr lang="nl-NL" sz="4000" b="1" baseline="0" dirty="0" smtClean="0">
                <a:latin typeface="Trajan Pro" pitchFamily="18" charset="0"/>
              </a:rPr>
              <a:t> </a:t>
            </a:r>
            <a:r>
              <a:rPr lang="nl-NL" sz="4000" b="1" baseline="0" dirty="0" err="1" smtClean="0">
                <a:latin typeface="Trajan Pro" pitchFamily="18" charset="0"/>
              </a:rPr>
              <a:t>God’s</a:t>
            </a:r>
            <a:r>
              <a:rPr lang="nl-NL" sz="4000" b="1" baseline="0" dirty="0" smtClean="0">
                <a:latin typeface="Trajan Pro" pitchFamily="18" charset="0"/>
              </a:rPr>
              <a:t> </a:t>
            </a:r>
            <a:r>
              <a:rPr lang="nl-NL" sz="4000" b="1" baseline="0" dirty="0" err="1" smtClean="0">
                <a:latin typeface="Trajan Pro" pitchFamily="18" charset="0"/>
              </a:rPr>
              <a:t>kado</a:t>
            </a:r>
            <a:r>
              <a:rPr lang="nl-NL" sz="4000" b="1" baseline="0" dirty="0" smtClean="0">
                <a:latin typeface="Trajan Pro" pitchFamily="18" charset="0"/>
              </a:rPr>
              <a:t> </a:t>
            </a:r>
          </a:p>
          <a:p>
            <a:pPr algn="ctr"/>
            <a:r>
              <a:rPr lang="nl-NL" sz="2000" b="1" baseline="0" dirty="0" smtClean="0">
                <a:latin typeface="Trajan Pro" pitchFamily="18" charset="0"/>
              </a:rPr>
              <a:t>voor zijn gemeente</a:t>
            </a:r>
            <a:endParaRPr lang="nl-NL" sz="2000" b="1" dirty="0">
              <a:latin typeface="Trajan Pro" pitchFamily="18" charset="0"/>
            </a:endParaRPr>
          </a:p>
        </p:txBody>
      </p:sp>
    </p:spTree>
    <p:extLst>
      <p:ext uri="{BB962C8B-B14F-4D97-AF65-F5344CB8AC3E}">
        <p14:creationId xmlns:p14="http://schemas.microsoft.com/office/powerpoint/2010/main" val="321996300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45.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nl/url?sa=i&amp;rct=j&amp;q=&amp;esrc=s&amp;source=images&amp;cd=&amp;cad=rja&amp;uact=8&amp;ved=0ahUKEwjhuPGKnd_RAhUENhoKHX7GBH4QjRwIBw&amp;url=http://wallpaperswide.com/old_clock-wallpapers.html&amp;bvm=bv.145063293,d.d2s&amp;psig=AFQjCNFHrmt7HpOE-gEjwHK2r3HsgL3Okw&amp;ust=1485500000130469"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nl/url?sa=i&amp;rct=j&amp;q=&amp;esrc=s&amp;source=images&amp;cd=&amp;cad=rja&amp;uact=8&amp;ved=0ahUKEwjdvIfz_-vRAhUBvxQKHWr3APwQjRwIBw&amp;url=http://www.christianbanners.com/lion-of-judah/&amp;bvm=bv.145822982,d.ZGg&amp;psig=AFQjCNHe-o_DPgSw8sYWy7VVOOokz7fzAg&amp;ust=1485938867530670" TargetMode="External"/><Relationship Id="rId1" Type="http://schemas.openxmlformats.org/officeDocument/2006/relationships/slideLayout" Target="../slideLayouts/slideLayout1.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nl/url?sa=i&amp;rct=j&amp;q=&amp;esrc=s&amp;source=images&amp;cd=&amp;cad=rja&amp;uact=8&amp;ved=0ahUKEwjmy6aZodvRAhXDLhoKHfh6C9UQjRwIBw&amp;url=https://www.familyeducation.com/life/fathers-day/top-10-fun-ways-spend-fathers-day-family&amp;bvm=bv.144686652,d.d2s&amp;psig=AFQjCNGPEp2AWCG61-H5eW0WfYfmFmKU4w&amp;ust=1485363645503886"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lexiconcordance.com/hebrew/9007.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nl/url?sa=i&amp;rct=j&amp;q=&amp;esrc=s&amp;source=images&amp;cd=&amp;cad=rja&amp;uact=8&amp;ved=0ahUKEwj7gtym7ILSAhWGCBoKHTmsAL8QjRwIBw&amp;url=https%3A%2F%2Fwww.pinterest.com%2Fferajewellery%2Fshackles-and-chains%2F&amp;bvm=bv.146496531,d.d2s&amp;psig=AFQjCNFISwhfyKoD0du1aWxbLj69JbBRHA&amp;ust=1486723897083163" TargetMode="External"/><Relationship Id="rId1" Type="http://schemas.openxmlformats.org/officeDocument/2006/relationships/slideLayout" Target="../slideLayouts/slideLayout90.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J4-LbqYfSAhVBVRoKHXI-BvkQjRwIBw&amp;url=http%3A%2F%2Fforward.com%2Fnews%2Fisrael%2F211419%2Fturning-shabbat-into-front-in-war-on-secular-jews%2F&amp;bvm=bv.146786187,d.d2s&amp;psig=AFQjCNFC2uuKX7KLyukRci3yIJ9XQBMwzA&amp;ust=148687779618087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google.nl/url?sa=i&amp;rct=j&amp;q=&amp;esrc=s&amp;source=images&amp;cd=&amp;cad=rja&amp;uact=8&amp;ved=0ahUKEwjtjcXo-_DRAhUBvxQKHdMEDVUQjRwIBw&amp;url=https://www.emaze.com/@AOTCZFOI/saimple&amp;bvm=bv.146073913,d.ZGg&amp;psig=AFQjCNGf59I6fpH2eTpmOyy_iYCvwo1cUQ&amp;ust=148610957216425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nl/url?sa=i&amp;rct=j&amp;q=&amp;esrc=s&amp;source=images&amp;cd=&amp;cad=rja&amp;uact=8&amp;ved=0ahUKEwimsN-ErP3RAhXCPRQKHTpWCfMQjRwIBw&amp;url=http%3A%2F%2Fblog.dubizzle.com%2Fuae%2Fhouse%2F693%2Fdubizzle-is-on-a-mission%2F&amp;bvm=bv.146094739,d.d24&amp;psig=AFQjCNGa4zq5sLlsy_U7ldgXuQmmqvBZrA&amp;ust=1486534582396786"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besjalach met jat.jpg"/>
          <p:cNvPicPr>
            <a:picLocks noChangeAspect="1"/>
          </p:cNvPicPr>
          <p:nvPr/>
        </p:nvPicPr>
        <p:blipFill>
          <a:blip r:embed="rId2" cstate="print"/>
          <a:stretch>
            <a:fillRect/>
          </a:stretch>
        </p:blipFill>
        <p:spPr>
          <a:xfrm>
            <a:off x="4572000" y="2276872"/>
            <a:ext cx="4392000" cy="4392000"/>
          </a:xfrm>
          <a:prstGeom prst="rect">
            <a:avLst/>
          </a:prstGeom>
          <a:noFill/>
          <a:ln>
            <a:noFill/>
          </a:ln>
          <a:scene3d>
            <a:camera prst="orthographicFront"/>
            <a:lightRig rig="threePt" dir="t"/>
          </a:scene3d>
          <a:sp3d>
            <a:bevelT prst="angle"/>
          </a:sp3d>
        </p:spPr>
      </p:pic>
      <p:sp>
        <p:nvSpPr>
          <p:cNvPr id="4" name="Rechthoek 3"/>
          <p:cNvSpPr/>
          <p:nvPr/>
        </p:nvSpPr>
        <p:spPr>
          <a:xfrm>
            <a:off x="2267744" y="1052736"/>
            <a:ext cx="4608513" cy="1107996"/>
          </a:xfrm>
          <a:prstGeom prst="rect">
            <a:avLst/>
          </a:prstGeom>
        </p:spPr>
        <p:txBody>
          <a:bodyPr wrap="square">
            <a:spAutoFit/>
          </a:bodyPr>
          <a:lstStyle/>
          <a:p>
            <a:pPr lvl="0" algn="ctr"/>
            <a:r>
              <a:rPr lang="he-IL" sz="4800" b="1" dirty="0">
                <a:latin typeface="Times New Roman" panose="02020603050405020304" pitchFamily="18" charset="0"/>
                <a:ea typeface="SimSun" panose="02010600030101010101" pitchFamily="2" charset="-122"/>
                <a:cs typeface="Times New Roman" panose="02020603050405020304" pitchFamily="18" charset="0"/>
              </a:rPr>
              <a:t>בְּשַׁלַּח</a:t>
            </a:r>
            <a:r>
              <a:rPr lang="nl-NL" sz="4800" b="1" kern="0" dirty="0" smtClean="0">
                <a:latin typeface="Times New Roman" panose="02020603050405020304" pitchFamily="18" charset="0"/>
                <a:ea typeface="SimSun" panose="02010600030101010101" pitchFamily="2" charset="-122"/>
                <a:cs typeface="Times New Roman" panose="02020603050405020304" pitchFamily="18" charset="0"/>
              </a:rPr>
              <a:t> </a:t>
            </a:r>
            <a:r>
              <a:rPr lang="he-IL" sz="4800" b="1" kern="0" dirty="0" smtClean="0">
                <a:latin typeface="Times New Roman" panose="02020603050405020304" pitchFamily="18" charset="0"/>
                <a:ea typeface="SimSun" panose="02010600030101010101" pitchFamily="2" charset="-122"/>
                <a:cs typeface="Times New Roman" panose="02020603050405020304" pitchFamily="18" charset="0"/>
              </a:rPr>
              <a:t>ּ</a:t>
            </a:r>
            <a:r>
              <a:rPr lang="nl-NL" sz="4800" b="1" kern="0" dirty="0" smtClean="0">
                <a:latin typeface="Times New Roman" panose="02020603050405020304" pitchFamily="18" charset="0"/>
                <a:ea typeface="SimSun" panose="02010600030101010101" pitchFamily="2" charset="-122"/>
                <a:cs typeface="Times New Roman" panose="02020603050405020304" pitchFamily="18" charset="0"/>
              </a:rPr>
              <a:t>- </a:t>
            </a:r>
            <a:r>
              <a:rPr kumimoji="0" lang="nl-NL" sz="4400" b="1" i="0" u="none" strike="noStrike" kern="0" cap="none" spc="0" normalizeH="0" baseline="0" noProof="0" dirty="0" err="1" smtClean="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Besjalach</a:t>
            </a:r>
            <a:endParaRPr kumimoji="0" lang="nl-NL" sz="4400" b="1" i="0" u="none" strike="noStrike" kern="0" cap="none" spc="0" normalizeH="0" baseline="0" noProof="0" dirty="0" smtClean="0">
              <a:ln>
                <a:noFill/>
              </a:ln>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lvl="0" algn="ctr"/>
            <a:r>
              <a:rPr lang="nl-NL" b="1" kern="0" dirty="0" smtClean="0">
                <a:latin typeface="Times New Roman" panose="02020603050405020304" pitchFamily="18" charset="0"/>
                <a:ea typeface="SimSun" panose="02010600030101010101" pitchFamily="2" charset="-122"/>
                <a:cs typeface="Times New Roman" panose="02020603050405020304" pitchFamily="18" charset="0"/>
              </a:rPr>
              <a:t>zond heen, </a:t>
            </a:r>
            <a:r>
              <a:rPr kumimoji="0" lang="nl-NL" b="1" i="0" u="none" strike="noStrike" kern="0" cap="none" spc="0" normalizeH="0" baseline="0" noProof="0" dirty="0" smtClean="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begeleidde</a:t>
            </a:r>
          </a:p>
        </p:txBody>
      </p:sp>
      <p:sp>
        <p:nvSpPr>
          <p:cNvPr id="5" name="Rechthoek 4"/>
          <p:cNvSpPr/>
          <p:nvPr/>
        </p:nvSpPr>
        <p:spPr>
          <a:xfrm>
            <a:off x="179512" y="2276872"/>
            <a:ext cx="4284025" cy="2196000"/>
          </a:xfrm>
          <a:prstGeom prst="rect">
            <a:avLst/>
          </a:prstGeom>
          <a:solidFill>
            <a:srgbClr val="FFCC66"/>
          </a:solidFill>
          <a:scene3d>
            <a:camera prst="orthographicFront"/>
            <a:lightRig rig="threePt" dir="t"/>
          </a:scene3d>
          <a:sp3d>
            <a:bevelT prst="angle"/>
          </a:sp3d>
        </p:spPr>
        <p:txBody>
          <a:bodyPr wrap="square">
            <a:spAutoFit/>
          </a:bodyPr>
          <a:lstStyle/>
          <a:p>
            <a:pPr algn="r"/>
            <a:r>
              <a:rPr lang="nl-NL" sz="2800" b="1" dirty="0" smtClean="0"/>
              <a:t>Ex.16:23</a:t>
            </a:r>
          </a:p>
          <a:p>
            <a:pPr algn="r"/>
            <a:r>
              <a:rPr lang="he-IL" sz="2800" b="1" dirty="0" smtClean="0"/>
              <a:t>שַׁבָּתוֹן </a:t>
            </a:r>
            <a:r>
              <a:rPr lang="he-IL" sz="2800" b="1" dirty="0"/>
              <a:t>שַׁבַּת-קֹדֶשׁ </a:t>
            </a:r>
            <a:r>
              <a:rPr lang="he-IL" sz="2800" b="1" dirty="0" smtClean="0"/>
              <a:t>לַיהוָה</a:t>
            </a:r>
            <a:endParaRPr lang="nl-NL" sz="2800" b="1" dirty="0" smtClean="0"/>
          </a:p>
          <a:p>
            <a:r>
              <a:rPr lang="nl-NL" sz="2000" b="1" dirty="0" err="1" smtClean="0"/>
              <a:t>Sjabatoon</a:t>
            </a:r>
            <a:r>
              <a:rPr lang="nl-NL" sz="2000" b="1" dirty="0" smtClean="0"/>
              <a:t> </a:t>
            </a:r>
            <a:r>
              <a:rPr lang="nl-NL" sz="2000" b="1" dirty="0" err="1" smtClean="0"/>
              <a:t>sjabat</a:t>
            </a:r>
            <a:r>
              <a:rPr lang="nl-NL" sz="2000" b="1" dirty="0" smtClean="0"/>
              <a:t> </a:t>
            </a:r>
            <a:r>
              <a:rPr lang="nl-NL" sz="2000" b="1" dirty="0" err="1" smtClean="0"/>
              <a:t>qodesj</a:t>
            </a:r>
            <a:r>
              <a:rPr lang="nl-NL" sz="2000" b="1" dirty="0" smtClean="0"/>
              <a:t> </a:t>
            </a:r>
            <a:r>
              <a:rPr lang="nl-NL" sz="2000" b="1" dirty="0" err="1" smtClean="0"/>
              <a:t>le</a:t>
            </a:r>
            <a:r>
              <a:rPr lang="nl-NL" sz="2000" b="1" dirty="0" smtClean="0"/>
              <a:t> JHWH</a:t>
            </a:r>
          </a:p>
          <a:p>
            <a:r>
              <a:rPr lang="nl-NL" sz="2000" i="1" dirty="0" smtClean="0"/>
              <a:t>Sabbat der Sabbatten heilig voor JHWH</a:t>
            </a:r>
          </a:p>
          <a:p>
            <a:endParaRPr lang="nl-NL" sz="2000" i="1" dirty="0"/>
          </a:p>
          <a:p>
            <a:r>
              <a:rPr lang="nl-NL" sz="2000" i="1" dirty="0" smtClean="0"/>
              <a:t>Accent op staken, eindigen, stoppen!</a:t>
            </a:r>
          </a:p>
          <a:p>
            <a:endParaRPr lang="nl-NL" sz="2000" b="1" dirty="0" smtClean="0"/>
          </a:p>
          <a:p>
            <a:endParaRPr lang="nl-NL" sz="2000" b="1" dirty="0" smtClean="0"/>
          </a:p>
          <a:p>
            <a:pPr algn="r"/>
            <a:endParaRPr lang="nl-NL" sz="2000" b="1" dirty="0"/>
          </a:p>
        </p:txBody>
      </p:sp>
      <p:sp>
        <p:nvSpPr>
          <p:cNvPr id="6" name="Rechthoek 5"/>
          <p:cNvSpPr/>
          <p:nvPr/>
        </p:nvSpPr>
        <p:spPr>
          <a:xfrm>
            <a:off x="181299" y="4586352"/>
            <a:ext cx="4284000" cy="2123658"/>
          </a:xfrm>
          <a:prstGeom prst="rect">
            <a:avLst/>
          </a:prstGeom>
          <a:solidFill>
            <a:srgbClr val="FFCC66"/>
          </a:solidFill>
          <a:scene3d>
            <a:camera prst="orthographicFront"/>
            <a:lightRig rig="threePt" dir="t"/>
          </a:scene3d>
          <a:sp3d>
            <a:bevelT prst="angle"/>
          </a:sp3d>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Matth.5:17 Meent niet dat ik ben gekomen om de Wet of de profeten los te laten; ik ben niet gekomen om los te laten maar om te </a:t>
            </a:r>
            <a:r>
              <a:rPr kumimoji="0" lang="nl-NL" sz="2000" b="1" i="0" u="none" strike="noStrike" kern="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vervullen</a:t>
            </a:r>
          </a:p>
          <a:p>
            <a:pPr marL="0" marR="0" lvl="0" indent="0" defTabSz="914400" eaLnBrk="1" fontAlgn="auto" latinLnBrk="0" hangingPunct="1">
              <a:lnSpc>
                <a:spcPct val="100000"/>
              </a:lnSpc>
              <a:spcBef>
                <a:spcPts val="0"/>
              </a:spcBef>
              <a:spcAft>
                <a:spcPts val="0"/>
              </a:spcAft>
              <a:buClrTx/>
              <a:buSzTx/>
              <a:buFontTx/>
              <a:buNone/>
              <a:tabLst/>
              <a:defRPr/>
            </a:pPr>
            <a:r>
              <a:rPr lang="nl-NL" sz="1600" i="1" kern="0" dirty="0" smtClean="0">
                <a:solidFill>
                  <a:prstClr val="black"/>
                </a:solidFill>
                <a:latin typeface="Verdana" pitchFamily="34" charset="0"/>
                <a:ea typeface="Verdana" pitchFamily="34" charset="0"/>
                <a:cs typeface="Verdana" pitchFamily="34" charset="0"/>
              </a:rPr>
              <a:t>[</a:t>
            </a:r>
            <a:r>
              <a:rPr lang="nl-NL" sz="1600" b="1" i="1" kern="0" dirty="0" err="1" smtClean="0">
                <a:solidFill>
                  <a:prstClr val="black"/>
                </a:solidFill>
                <a:latin typeface="Verdana" pitchFamily="34" charset="0"/>
                <a:ea typeface="Verdana" pitchFamily="34" charset="0"/>
                <a:cs typeface="Verdana" pitchFamily="34" charset="0"/>
              </a:rPr>
              <a:t>plerosai</a:t>
            </a:r>
            <a:r>
              <a:rPr lang="nl-NL" sz="1600" b="1" i="1" kern="0" dirty="0" smtClean="0">
                <a:solidFill>
                  <a:prstClr val="black"/>
                </a:solidFill>
                <a:latin typeface="Verdana" pitchFamily="34" charset="0"/>
                <a:ea typeface="Verdana" pitchFamily="34" charset="0"/>
                <a:cs typeface="Verdana" pitchFamily="34" charset="0"/>
              </a:rPr>
              <a:t> </a:t>
            </a:r>
            <a:r>
              <a:rPr lang="nl-NL" sz="1600" i="1" kern="0" dirty="0" smtClean="0">
                <a:solidFill>
                  <a:prstClr val="black"/>
                </a:solidFill>
                <a:latin typeface="Verdana" pitchFamily="34" charset="0"/>
                <a:ea typeface="Verdana" pitchFamily="34" charset="0"/>
                <a:cs typeface="Verdana" pitchFamily="34" charset="0"/>
              </a:rPr>
              <a:t>- compleet maken, vervullen, de volle betekenis geven]</a:t>
            </a:r>
            <a:endParaRPr kumimoji="0" lang="nl-NL" sz="1600" b="0" i="1"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848168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352" y="1231477"/>
            <a:ext cx="4726672" cy="3477875"/>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Jesaja 58:</a:t>
            </a:r>
            <a:endPar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nl-NL" sz="2000" i="1"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13</a:t>
            </a:r>
            <a:r>
              <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rPr>
              <a:t> Indien gij niet </a:t>
            </a:r>
            <a:endPar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over </a:t>
            </a:r>
            <a:r>
              <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rPr>
              <a:t>de sabbat heenloopt </a:t>
            </a:r>
            <a:endPar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door </a:t>
            </a:r>
            <a:r>
              <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rPr>
              <a:t>uw zaken te doen </a:t>
            </a:r>
            <a:endPar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op </a:t>
            </a:r>
            <a:r>
              <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rPr>
              <a:t>mijn heilige dag, </a:t>
            </a:r>
            <a:endPar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maar </a:t>
            </a:r>
          </a:p>
          <a:p>
            <a:r>
              <a:rPr lang="nl-NL" sz="2000" b="1"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de </a:t>
            </a:r>
            <a:r>
              <a:rPr lang="nl-NL" sz="2000" b="1" i="1" dirty="0">
                <a:solidFill>
                  <a:prstClr val="black"/>
                </a:solidFill>
                <a:latin typeface="Verdana" panose="020B0604030504040204" pitchFamily="34" charset="0"/>
                <a:ea typeface="Verdana" panose="020B0604030504040204" pitchFamily="34" charset="0"/>
                <a:cs typeface="Verdana" panose="020B0604030504040204" pitchFamily="34" charset="0"/>
              </a:rPr>
              <a:t>sabbat een verlustiging </a:t>
            </a:r>
            <a:endParaRPr lang="nl-NL" sz="2000" b="1"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nl-NL" sz="2000" b="1"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he-IL" sz="2000" b="1" dirty="0">
                <a:solidFill>
                  <a:prstClr val="black"/>
                </a:solidFill>
              </a:rPr>
              <a:t>עֹנֶג</a:t>
            </a:r>
            <a:r>
              <a:rPr lang="nl-NL" sz="2000" b="1"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nl-NL" sz="2000" b="1" i="1"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oneg</a:t>
            </a:r>
            <a:r>
              <a:rPr lang="nl-NL" sz="2000" b="1"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noemt</a:t>
            </a:r>
            <a:r>
              <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rPr>
              <a:t>, </a:t>
            </a:r>
            <a:endPar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de </a:t>
            </a:r>
            <a:r>
              <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rPr>
              <a:t>heilige dag des Heren </a:t>
            </a:r>
            <a:endPar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van </a:t>
            </a:r>
            <a:r>
              <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rPr>
              <a:t>gewicht, </a:t>
            </a:r>
            <a:endPar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en </a:t>
            </a:r>
            <a:r>
              <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rPr>
              <a:t>die </a:t>
            </a:r>
            <a:r>
              <a:rPr lang="nl-NL" sz="2000" b="1"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eert</a:t>
            </a:r>
            <a:endPar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35" b="97492" l="0" r="97353"/>
                    </a14:imgEffect>
                  </a14:imgLayer>
                </a14:imgProps>
              </a:ext>
              <a:ext uri="{28A0092B-C50C-407E-A947-70E740481C1C}">
                <a14:useLocalDpi xmlns:a14="http://schemas.microsoft.com/office/drawing/2010/main" val="0"/>
              </a:ext>
            </a:extLst>
          </a:blip>
          <a:srcRect/>
          <a:stretch>
            <a:fillRect/>
          </a:stretch>
        </p:blipFill>
        <p:spPr bwMode="auto">
          <a:xfrm>
            <a:off x="4424996" y="2636912"/>
            <a:ext cx="4528152" cy="4248472"/>
          </a:xfrm>
          <a:prstGeom prst="rect">
            <a:avLst/>
          </a:prstGeom>
          <a:noFill/>
          <a:ln>
            <a:noFill/>
          </a:ln>
          <a:effectLst>
            <a:outerShdw blurRad="304800" dist="228600" sx="113000" sy="113000" algn="t"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el 9"/>
          <p:cNvGraphicFramePr>
            <a:graphicFrameLocks noGrp="1"/>
          </p:cNvGraphicFramePr>
          <p:nvPr>
            <p:extLst>
              <p:ext uri="{D42A27DB-BD31-4B8C-83A1-F6EECF244321}">
                <p14:modId xmlns:p14="http://schemas.microsoft.com/office/powerpoint/2010/main" val="1835336140"/>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11" name="Tekstvak 10"/>
          <p:cNvSpPr txBox="1"/>
          <p:nvPr/>
        </p:nvSpPr>
        <p:spPr>
          <a:xfrm>
            <a:off x="5148416" y="2918167"/>
            <a:ext cx="3168000" cy="3492000"/>
          </a:xfrm>
          <a:prstGeom prst="star6">
            <a:avLst/>
          </a:prstGeom>
          <a:blipFill dpi="0" rotWithShape="1">
            <a:blip r:embed="rId4">
              <a:extLst>
                <a:ext uri="{28A0092B-C50C-407E-A947-70E740481C1C}">
                  <a14:useLocalDpi xmlns:a14="http://schemas.microsoft.com/office/drawing/2010/main" val="0"/>
                </a:ext>
              </a:extLst>
            </a:blip>
            <a:srcRect/>
            <a:stretch>
              <a:fillRect/>
            </a:stretch>
          </a:blip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endParaRPr lang="nl-NL" sz="2800" dirty="0" smtClean="0">
              <a:solidFill>
                <a:prstClr val="black"/>
              </a:solidFill>
              <a:latin typeface="Matura MT Script Capitals" panose="03020802060602070202" pitchFamily="66" charset="0"/>
            </a:endParaRPr>
          </a:p>
          <a:p>
            <a:pPr algn="ctr"/>
            <a:r>
              <a:rPr lang="nl-NL" sz="2800" dirty="0" smtClean="0">
                <a:solidFill>
                  <a:prstClr val="black"/>
                </a:solidFill>
                <a:latin typeface="Matura MT Script Capitals" panose="03020802060602070202" pitchFamily="66" charset="0"/>
              </a:rPr>
              <a:t>De Sjabbat </a:t>
            </a:r>
          </a:p>
          <a:p>
            <a:pPr algn="ctr"/>
            <a:r>
              <a:rPr lang="nl-NL" sz="2800" dirty="0" smtClean="0">
                <a:solidFill>
                  <a:prstClr val="black"/>
                </a:solidFill>
                <a:latin typeface="Matura MT Script Capitals" panose="03020802060602070202" pitchFamily="66" charset="0"/>
              </a:rPr>
              <a:t>is </a:t>
            </a:r>
          </a:p>
          <a:p>
            <a:pPr algn="ctr"/>
            <a:r>
              <a:rPr lang="nl-NL" sz="2800" dirty="0" smtClean="0">
                <a:solidFill>
                  <a:prstClr val="black"/>
                </a:solidFill>
                <a:latin typeface="Matura MT Script Capitals" panose="03020802060602070202" pitchFamily="66" charset="0"/>
              </a:rPr>
              <a:t>een feest!</a:t>
            </a:r>
            <a:endParaRPr lang="nl-NL" sz="2800" dirty="0">
              <a:solidFill>
                <a:prstClr val="black"/>
              </a:solidFill>
              <a:latin typeface="Matura MT Script Capitals" panose="03020802060602070202" pitchFamily="66" charset="0"/>
            </a:endParaRPr>
          </a:p>
        </p:txBody>
      </p:sp>
    </p:spTree>
    <p:extLst>
      <p:ext uri="{BB962C8B-B14F-4D97-AF65-F5344CB8AC3E}">
        <p14:creationId xmlns:p14="http://schemas.microsoft.com/office/powerpoint/2010/main" val="2032346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7976" y="1488840"/>
            <a:ext cx="4248000" cy="4860000"/>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Leviticus 23:</a:t>
            </a:r>
            <a:endParaRPr lang="nl-NL" sz="2000" i="1" dirty="0">
              <a:latin typeface="Verdana" panose="020B0604030504040204" pitchFamily="34" charset="0"/>
              <a:ea typeface="Verdana" panose="020B0604030504040204" pitchFamily="34" charset="0"/>
              <a:cs typeface="Verdana" panose="020B0604030504040204" pitchFamily="34" charset="0"/>
            </a:endParaRPr>
          </a:p>
          <a:p>
            <a:r>
              <a:rPr lang="nl-NL" sz="2000" dirty="0">
                <a:latin typeface="Verdana" panose="020B0604030504040204" pitchFamily="34" charset="0"/>
                <a:ea typeface="Verdana" panose="020B0604030504040204" pitchFamily="34" charset="0"/>
                <a:cs typeface="Verdana" panose="020B0604030504040204" pitchFamily="34" charset="0"/>
              </a:rPr>
              <a:t>23</a:t>
            </a:r>
            <a:r>
              <a:rPr lang="nl-NL" sz="2000" baseline="30000" dirty="0">
                <a:latin typeface="Verdana" panose="020B0604030504040204" pitchFamily="34" charset="0"/>
                <a:ea typeface="Verdana" panose="020B0604030504040204" pitchFamily="34" charset="0"/>
                <a:cs typeface="Verdana" panose="020B0604030504040204" pitchFamily="34" charset="0"/>
              </a:rPr>
              <a:t>1</a:t>
            </a:r>
            <a:r>
              <a:rPr lang="nl-NL" sz="2000" dirty="0">
                <a:latin typeface="Verdana" panose="020B0604030504040204" pitchFamily="34" charset="0"/>
                <a:ea typeface="Verdana" panose="020B0604030504040204" pitchFamily="34" charset="0"/>
                <a:cs typeface="Verdana" panose="020B0604030504040204" pitchFamily="34" charset="0"/>
              </a:rPr>
              <a:t> De Here sprak tot Mozes: </a:t>
            </a:r>
            <a:r>
              <a:rPr lang="nl-NL" sz="2000" baseline="30000" dirty="0">
                <a:latin typeface="Verdana" panose="020B0604030504040204" pitchFamily="34" charset="0"/>
                <a:ea typeface="Verdana" panose="020B0604030504040204" pitchFamily="34" charset="0"/>
                <a:cs typeface="Verdana" panose="020B0604030504040204" pitchFamily="34" charset="0"/>
              </a:rPr>
              <a:t>2</a:t>
            </a:r>
            <a:r>
              <a:rPr lang="nl-NL" sz="2000" dirty="0">
                <a:latin typeface="Verdana" panose="020B0604030504040204" pitchFamily="34" charset="0"/>
                <a:ea typeface="Verdana" panose="020B0604030504040204" pitchFamily="34" charset="0"/>
                <a:cs typeface="Verdana" panose="020B0604030504040204" pitchFamily="34" charset="0"/>
              </a:rPr>
              <a:t> Spreek tot de Israëlieten en zeg tot hen: </a:t>
            </a:r>
            <a:r>
              <a:rPr lang="nl-NL" sz="2000" b="1" dirty="0">
                <a:latin typeface="Verdana" panose="020B0604030504040204" pitchFamily="34" charset="0"/>
                <a:ea typeface="Verdana" panose="020B0604030504040204" pitchFamily="34" charset="0"/>
                <a:cs typeface="Verdana" panose="020B0604030504040204" pitchFamily="34" charset="0"/>
              </a:rPr>
              <a:t>De feesttijden des Heren, die gij zult uitroepen als heilige samenkomsten, zijn mijn feesttijden.</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baseline="30000" dirty="0">
                <a:latin typeface="Verdana" panose="020B0604030504040204" pitchFamily="34" charset="0"/>
                <a:ea typeface="Verdana" panose="020B0604030504040204" pitchFamily="34" charset="0"/>
                <a:cs typeface="Verdana" panose="020B0604030504040204" pitchFamily="34" charset="0"/>
              </a:rPr>
              <a:t>3</a:t>
            </a:r>
            <a:r>
              <a:rPr lang="nl-NL" sz="2000" dirty="0">
                <a:latin typeface="Verdana" panose="020B0604030504040204" pitchFamily="34" charset="0"/>
                <a:ea typeface="Verdana" panose="020B0604030504040204" pitchFamily="34" charset="0"/>
                <a:cs typeface="Verdana" panose="020B0604030504040204" pitchFamily="34" charset="0"/>
              </a:rPr>
              <a:t> Zes dagen mag arbeid verricht worden, maar op de zevende dag zal er een volkomen </a:t>
            </a:r>
            <a:r>
              <a:rPr lang="nl-NL" sz="2000" b="1" dirty="0">
                <a:latin typeface="Verdana" panose="020B0604030504040204" pitchFamily="34" charset="0"/>
                <a:ea typeface="Verdana" panose="020B0604030504040204" pitchFamily="34" charset="0"/>
                <a:cs typeface="Verdana" panose="020B0604030504040204" pitchFamily="34" charset="0"/>
              </a:rPr>
              <a:t>sabbat</a:t>
            </a:r>
            <a:r>
              <a:rPr lang="nl-NL" sz="2000" dirty="0">
                <a:latin typeface="Verdana" panose="020B0604030504040204" pitchFamily="34" charset="0"/>
                <a:ea typeface="Verdana" panose="020B0604030504040204" pitchFamily="34" charset="0"/>
                <a:cs typeface="Verdana" panose="020B0604030504040204" pitchFamily="34" charset="0"/>
              </a:rPr>
              <a:t> zijn: een heilige samenkomst; generlei arbeid zult gij verrichten, het is een sabbat voor de Here in al uw woonplaatsen.</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Tekstvak 4"/>
          <p:cNvSpPr txBox="1"/>
          <p:nvPr/>
        </p:nvSpPr>
        <p:spPr>
          <a:xfrm>
            <a:off x="5148416" y="2918167"/>
            <a:ext cx="3168000" cy="3492000"/>
          </a:xfrm>
          <a:prstGeom prst="star6">
            <a:avLst/>
          </a:prstGeom>
          <a:blipFill dpi="0" rotWithShape="1">
            <a:blip r:embed="rId2">
              <a:extLst>
                <a:ext uri="{28A0092B-C50C-407E-A947-70E740481C1C}">
                  <a14:useLocalDpi xmlns:a14="http://schemas.microsoft.com/office/drawing/2010/main" val="0"/>
                </a:ext>
              </a:extLst>
            </a:blip>
            <a:srcRect/>
            <a:stretch>
              <a:fillRect/>
            </a:stretch>
          </a:blip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endParaRPr lang="nl-NL" sz="2800" dirty="0" smtClean="0">
              <a:solidFill>
                <a:schemeClr val="tx1"/>
              </a:solidFill>
              <a:latin typeface="Matura MT Script Capitals" panose="03020802060602070202" pitchFamily="66" charset="0"/>
            </a:endParaRPr>
          </a:p>
          <a:p>
            <a:pPr algn="ctr"/>
            <a:r>
              <a:rPr lang="nl-NL" sz="2800" dirty="0" smtClean="0">
                <a:solidFill>
                  <a:schemeClr val="tx1"/>
                </a:solidFill>
                <a:latin typeface="Matura MT Script Capitals" panose="03020802060602070202" pitchFamily="66" charset="0"/>
              </a:rPr>
              <a:t>De Sjabbat </a:t>
            </a:r>
          </a:p>
          <a:p>
            <a:pPr algn="ctr"/>
            <a:r>
              <a:rPr lang="nl-NL" sz="2800" dirty="0" smtClean="0">
                <a:solidFill>
                  <a:schemeClr val="tx1"/>
                </a:solidFill>
                <a:latin typeface="Matura MT Script Capitals" panose="03020802060602070202" pitchFamily="66" charset="0"/>
              </a:rPr>
              <a:t>is </a:t>
            </a:r>
          </a:p>
          <a:p>
            <a:pPr algn="ctr"/>
            <a:r>
              <a:rPr lang="nl-NL" sz="2800" dirty="0" smtClean="0">
                <a:solidFill>
                  <a:schemeClr val="tx1"/>
                </a:solidFill>
                <a:latin typeface="Matura MT Script Capitals" panose="03020802060602070202" pitchFamily="66" charset="0"/>
              </a:rPr>
              <a:t>een feest!</a:t>
            </a:r>
            <a:endParaRPr lang="nl-NL" sz="2800" dirty="0">
              <a:solidFill>
                <a:schemeClr val="tx1"/>
              </a:solidFill>
              <a:latin typeface="Matura MT Script Capitals" panose="03020802060602070202" pitchFamily="66"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1661865373"/>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20086187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etham.org/sites/default/files/styles/event/public/onegshabbat_0.JPG?itok=e1nh3MYC"/>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7544" y="1484784"/>
            <a:ext cx="4749346" cy="3384376"/>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graphicFrame>
        <p:nvGraphicFramePr>
          <p:cNvPr id="8" name="Tabel 7"/>
          <p:cNvGraphicFramePr>
            <a:graphicFrameLocks noGrp="1"/>
          </p:cNvGraphicFramePr>
          <p:nvPr>
            <p:extLst>
              <p:ext uri="{D42A27DB-BD31-4B8C-83A1-F6EECF244321}">
                <p14:modId xmlns:p14="http://schemas.microsoft.com/office/powerpoint/2010/main" val="1661865373"/>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9" name="Tekstvak 8"/>
          <p:cNvSpPr txBox="1"/>
          <p:nvPr/>
        </p:nvSpPr>
        <p:spPr>
          <a:xfrm>
            <a:off x="5148416" y="2918167"/>
            <a:ext cx="3168000" cy="3492000"/>
          </a:xfrm>
          <a:prstGeom prst="star6">
            <a:avLst/>
          </a:prstGeom>
          <a:blipFill dpi="0" rotWithShape="1">
            <a:blip r:embed="rId4">
              <a:extLst>
                <a:ext uri="{28A0092B-C50C-407E-A947-70E740481C1C}">
                  <a14:useLocalDpi xmlns:a14="http://schemas.microsoft.com/office/drawing/2010/main" val="0"/>
                </a:ext>
              </a:extLst>
            </a:blip>
            <a:srcRect/>
            <a:stretch>
              <a:fillRect/>
            </a:stretch>
          </a:blip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endParaRPr lang="nl-NL" sz="2800" dirty="0" smtClean="0">
              <a:solidFill>
                <a:schemeClr val="tx1"/>
              </a:solidFill>
              <a:latin typeface="Matura MT Script Capitals" panose="03020802060602070202" pitchFamily="66" charset="0"/>
            </a:endParaRPr>
          </a:p>
          <a:p>
            <a:pPr algn="ctr"/>
            <a:r>
              <a:rPr lang="nl-NL" sz="2800" dirty="0" smtClean="0">
                <a:solidFill>
                  <a:schemeClr val="tx1"/>
                </a:solidFill>
                <a:latin typeface="Matura MT Script Capitals" panose="03020802060602070202" pitchFamily="66" charset="0"/>
              </a:rPr>
              <a:t>De Sjabbat </a:t>
            </a:r>
          </a:p>
          <a:p>
            <a:pPr algn="ctr"/>
            <a:r>
              <a:rPr lang="nl-NL" sz="2800" dirty="0" smtClean="0">
                <a:solidFill>
                  <a:schemeClr val="tx1"/>
                </a:solidFill>
                <a:latin typeface="Matura MT Script Capitals" panose="03020802060602070202" pitchFamily="66" charset="0"/>
              </a:rPr>
              <a:t>is </a:t>
            </a:r>
          </a:p>
          <a:p>
            <a:pPr algn="ctr"/>
            <a:r>
              <a:rPr lang="nl-NL" sz="2800" dirty="0" smtClean="0">
                <a:solidFill>
                  <a:schemeClr val="tx1"/>
                </a:solidFill>
                <a:latin typeface="Matura MT Script Capitals" panose="03020802060602070202" pitchFamily="66" charset="0"/>
              </a:rPr>
              <a:t>een feest!</a:t>
            </a:r>
            <a:endParaRPr lang="nl-NL" sz="2800" dirty="0">
              <a:solidFill>
                <a:schemeClr val="tx1"/>
              </a:solidFill>
              <a:latin typeface="Matura MT Script Capitals" panose="03020802060602070202" pitchFamily="66" charset="0"/>
            </a:endParaRPr>
          </a:p>
        </p:txBody>
      </p:sp>
    </p:spTree>
    <p:extLst>
      <p:ext uri="{BB962C8B-B14F-4D97-AF65-F5344CB8AC3E}">
        <p14:creationId xmlns:p14="http://schemas.microsoft.com/office/powerpoint/2010/main" val="1246794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fbeeldingsresultaat voor old clock">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80" r="14845"/>
          <a:stretch/>
        </p:blipFill>
        <p:spPr bwMode="auto">
          <a:xfrm>
            <a:off x="-36528" y="-26294"/>
            <a:ext cx="9216000" cy="693870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143856" y="1273984"/>
            <a:ext cx="3132000" cy="1938992"/>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pPr algn="ct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Sjabbat, </a:t>
            </a:r>
          </a:p>
          <a:p>
            <a:pPr algn="ct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een </a:t>
            </a:r>
            <a:r>
              <a:rPr lang="nl-NL" sz="2400" dirty="0" err="1"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kado</a:t>
            </a: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 in tijd </a:t>
            </a:r>
          </a:p>
          <a:p>
            <a:pPr algn="ct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van God </a:t>
            </a:r>
          </a:p>
          <a:p>
            <a:pPr algn="ct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voor de mens</a:t>
            </a:r>
          </a:p>
          <a:p>
            <a:pPr algn="ctr"/>
            <a:endPar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endParaRPr>
          </a:p>
        </p:txBody>
      </p:sp>
      <p:sp>
        <p:nvSpPr>
          <p:cNvPr id="5" name="Rechthoek 4"/>
          <p:cNvSpPr/>
          <p:nvPr/>
        </p:nvSpPr>
        <p:spPr>
          <a:xfrm>
            <a:off x="6336544" y="116632"/>
            <a:ext cx="3132000" cy="3046988"/>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pPr algn="ct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Sjabbat, </a:t>
            </a:r>
          </a:p>
          <a:p>
            <a:pPr algn="ct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een </a:t>
            </a:r>
            <a:r>
              <a:rPr lang="nl-NL" sz="2400" dirty="0" err="1"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kado</a:t>
            </a: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 in tijd </a:t>
            </a:r>
          </a:p>
          <a:p>
            <a:pPr algn="ct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van de mens </a:t>
            </a:r>
          </a:p>
          <a:p>
            <a:pPr algn="ct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voor God </a:t>
            </a:r>
          </a:p>
          <a:p>
            <a:pPr algn="ct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als uiting </a:t>
            </a:r>
          </a:p>
          <a:p>
            <a:pPr algn="ct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van zijn </a:t>
            </a:r>
          </a:p>
          <a:p>
            <a:pPr algn="ct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dankbaarheid</a:t>
            </a:r>
          </a:p>
          <a:p>
            <a:pPr algn="ctr"/>
            <a:endPar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endParaRPr>
          </a:p>
        </p:txBody>
      </p:sp>
      <p:sp>
        <p:nvSpPr>
          <p:cNvPr id="6" name="Rechthoek 5"/>
          <p:cNvSpPr/>
          <p:nvPr/>
        </p:nvSpPr>
        <p:spPr>
          <a:xfrm>
            <a:off x="2537736" y="5445224"/>
            <a:ext cx="3132000" cy="156966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pPr algn="ctr"/>
            <a:r>
              <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rPr>
              <a:t>Sjabbat is in tijd uitgedrukt wat de tiende is in geld </a:t>
            </a:r>
          </a:p>
          <a:p>
            <a:pPr algn="ctr"/>
            <a:endParaRPr lang="nl-NL" sz="2400" dirty="0" smtClean="0">
              <a:solidFill>
                <a:srgbClr val="F6D292"/>
              </a:solidFill>
              <a:latin typeface="Bernard MT Condensed" panose="02050806060905020404" pitchFamily="18" charset="0"/>
              <a:ea typeface="Verdana" panose="020B0604030504040204" pitchFamily="34" charset="0"/>
              <a:cs typeface="Verdana" panose="020B0604030504040204" pitchFamily="34"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1661865373"/>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37037355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endParaRPr lang="nl-NL"/>
          </a:p>
        </p:txBody>
      </p:sp>
      <p:sp>
        <p:nvSpPr>
          <p:cNvPr id="4" name="Rechthoek 3"/>
          <p:cNvSpPr/>
          <p:nvPr/>
        </p:nvSpPr>
        <p:spPr>
          <a:xfrm>
            <a:off x="180000" y="1556792"/>
            <a:ext cx="8784000" cy="4955203"/>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i="1" dirty="0">
                <a:latin typeface="Verdana" panose="020B0604030504040204" pitchFamily="34" charset="0"/>
                <a:ea typeface="Verdana" panose="020B0604030504040204" pitchFamily="34" charset="0"/>
                <a:cs typeface="Verdana" panose="020B0604030504040204" pitchFamily="34" charset="0"/>
              </a:rPr>
              <a:t>Exodus </a:t>
            </a:r>
            <a:r>
              <a:rPr lang="nl-NL" i="1" dirty="0" smtClean="0">
                <a:latin typeface="Verdana" panose="020B0604030504040204" pitchFamily="34" charset="0"/>
                <a:ea typeface="Verdana" panose="020B0604030504040204" pitchFamily="34" charset="0"/>
                <a:cs typeface="Verdana" panose="020B0604030504040204" pitchFamily="34" charset="0"/>
              </a:rPr>
              <a:t>31:12,13 </a:t>
            </a:r>
          </a:p>
          <a:p>
            <a:pPr algn="r"/>
            <a:r>
              <a:rPr lang="he-IL" sz="2000" b="1" dirty="0"/>
              <a:t>וַיֹּאמֶר יְהוָה, אֶל-מֹשֶׁה </a:t>
            </a:r>
            <a:r>
              <a:rPr lang="he-IL" sz="2000" b="1" dirty="0" smtClean="0"/>
              <a:t>לֵּאמֹר</a:t>
            </a:r>
            <a:endParaRPr lang="nl-NL" sz="2000" b="1" i="1" dirty="0">
              <a:latin typeface="Verdana" panose="020B0604030504040204" pitchFamily="34" charset="0"/>
              <a:ea typeface="Verdana" panose="020B0604030504040204" pitchFamily="34" charset="0"/>
              <a:cs typeface="Verdana" panose="020B0604030504040204" pitchFamily="34" charset="0"/>
            </a:endParaRPr>
          </a:p>
          <a:p>
            <a:r>
              <a:rPr lang="nl-NL" b="1" i="1" dirty="0" err="1" smtClean="0">
                <a:latin typeface="Verdana" panose="020B0604030504040204" pitchFamily="34" charset="0"/>
                <a:ea typeface="Verdana" panose="020B0604030504040204" pitchFamily="34" charset="0"/>
                <a:cs typeface="Verdana" panose="020B0604030504040204" pitchFamily="34" charset="0"/>
              </a:rPr>
              <a:t>Wajomer</a:t>
            </a:r>
            <a:r>
              <a:rPr lang="nl-NL" b="1" i="1" dirty="0" smtClean="0">
                <a:latin typeface="Verdana" panose="020B0604030504040204" pitchFamily="34" charset="0"/>
                <a:ea typeface="Verdana" panose="020B0604030504040204" pitchFamily="34" charset="0"/>
                <a:cs typeface="Verdana" panose="020B0604030504040204" pitchFamily="34" charset="0"/>
              </a:rPr>
              <a:t> JHWH el Mosje </a:t>
            </a:r>
            <a:r>
              <a:rPr lang="nl-NL" b="1" i="1" dirty="0" err="1" smtClean="0">
                <a:latin typeface="Verdana" panose="020B0604030504040204" pitchFamily="34" charset="0"/>
                <a:ea typeface="Verdana" panose="020B0604030504040204" pitchFamily="34" charset="0"/>
                <a:cs typeface="Verdana" panose="020B0604030504040204" pitchFamily="34" charset="0"/>
              </a:rPr>
              <a:t>lemor</a:t>
            </a:r>
            <a:r>
              <a:rPr lang="nl-NL" b="1" i="1" dirty="0" smtClean="0">
                <a:latin typeface="Verdana" panose="020B0604030504040204" pitchFamily="34" charset="0"/>
                <a:ea typeface="Verdana" panose="020B0604030504040204" pitchFamily="34" charset="0"/>
                <a:cs typeface="Verdana" panose="020B0604030504040204" pitchFamily="34" charset="0"/>
              </a:rPr>
              <a:t> </a:t>
            </a:r>
          </a:p>
          <a:p>
            <a:r>
              <a:rPr lang="nl-NL" i="1" dirty="0" smtClean="0">
                <a:latin typeface="Verdana" panose="020B0604030504040204" pitchFamily="34" charset="0"/>
                <a:ea typeface="Verdana" panose="020B0604030504040204" pitchFamily="34" charset="0"/>
                <a:cs typeface="Verdana" panose="020B0604030504040204" pitchFamily="34" charset="0"/>
              </a:rPr>
              <a:t>JHWH zei tot Mosje zeggend: </a:t>
            </a:r>
          </a:p>
          <a:p>
            <a:pPr algn="r"/>
            <a:r>
              <a:rPr lang="he-IL" dirty="0"/>
              <a:t>ו</a:t>
            </a:r>
            <a:r>
              <a:rPr lang="he-IL" sz="2000" b="1" dirty="0"/>
              <a:t>ְאַתָּה דַּבֵּר אֶל-בְּנֵי </a:t>
            </a:r>
            <a:r>
              <a:rPr lang="he-IL" sz="2000" b="1" dirty="0" smtClean="0"/>
              <a:t>יִשְׂרָאֵל לֵאמֹר</a:t>
            </a:r>
            <a:endParaRPr lang="nl-NL" sz="2000" b="1" dirty="0" smtClean="0"/>
          </a:p>
          <a:p>
            <a:r>
              <a:rPr lang="nl-NL" b="1" i="1" dirty="0">
                <a:latin typeface="Verdana" panose="020B0604030504040204" pitchFamily="34" charset="0"/>
                <a:ea typeface="Verdana" panose="020B0604030504040204" pitchFamily="34" charset="0"/>
                <a:cs typeface="Verdana" panose="020B0604030504040204" pitchFamily="34" charset="0"/>
              </a:rPr>
              <a:t>w</a:t>
            </a:r>
            <a:r>
              <a:rPr lang="nl-NL" b="1" i="1" dirty="0" smtClean="0">
                <a:latin typeface="Verdana" panose="020B0604030504040204" pitchFamily="34" charset="0"/>
                <a:ea typeface="Verdana" panose="020B0604030504040204" pitchFamily="34" charset="0"/>
                <a:cs typeface="Verdana" panose="020B0604030504040204" pitchFamily="34" charset="0"/>
              </a:rPr>
              <a:t>e </a:t>
            </a:r>
            <a:r>
              <a:rPr lang="nl-NL" b="1" i="1" dirty="0" err="1">
                <a:latin typeface="Verdana" panose="020B0604030504040204" pitchFamily="34" charset="0"/>
                <a:ea typeface="Verdana" panose="020B0604030504040204" pitchFamily="34" charset="0"/>
                <a:cs typeface="Verdana" panose="020B0604030504040204" pitchFamily="34" charset="0"/>
              </a:rPr>
              <a:t>atah</a:t>
            </a:r>
            <a:r>
              <a:rPr lang="nl-NL" b="1" i="1" dirty="0">
                <a:latin typeface="Verdana" panose="020B0604030504040204" pitchFamily="34" charset="0"/>
                <a:ea typeface="Verdana" panose="020B0604030504040204" pitchFamily="34" charset="0"/>
                <a:cs typeface="Verdana" panose="020B0604030504040204" pitchFamily="34" charset="0"/>
              </a:rPr>
              <a:t> </a:t>
            </a:r>
            <a:r>
              <a:rPr lang="nl-NL" b="1" i="1" dirty="0" err="1">
                <a:latin typeface="Verdana" panose="020B0604030504040204" pitchFamily="34" charset="0"/>
                <a:ea typeface="Verdana" panose="020B0604030504040204" pitchFamily="34" charset="0"/>
                <a:cs typeface="Verdana" panose="020B0604030504040204" pitchFamily="34" charset="0"/>
              </a:rPr>
              <a:t>dabèr</a:t>
            </a:r>
            <a:r>
              <a:rPr lang="nl-NL" b="1" i="1" dirty="0">
                <a:latin typeface="Verdana" panose="020B0604030504040204" pitchFamily="34" charset="0"/>
                <a:ea typeface="Verdana" panose="020B0604030504040204" pitchFamily="34" charset="0"/>
                <a:cs typeface="Verdana" panose="020B0604030504040204" pitchFamily="34" charset="0"/>
              </a:rPr>
              <a:t> el bené </a:t>
            </a:r>
            <a:r>
              <a:rPr lang="nl-NL" b="1" i="1" dirty="0" err="1">
                <a:latin typeface="Verdana" panose="020B0604030504040204" pitchFamily="34" charset="0"/>
                <a:ea typeface="Verdana" panose="020B0604030504040204" pitchFamily="34" charset="0"/>
                <a:cs typeface="Verdana" panose="020B0604030504040204" pitchFamily="34" charset="0"/>
              </a:rPr>
              <a:t>jisraël</a:t>
            </a:r>
            <a:r>
              <a:rPr lang="nl-NL" b="1" i="1" dirty="0">
                <a:latin typeface="Verdana" panose="020B0604030504040204" pitchFamily="34" charset="0"/>
                <a:ea typeface="Verdana" panose="020B0604030504040204" pitchFamily="34" charset="0"/>
                <a:cs typeface="Verdana" panose="020B0604030504040204" pitchFamily="34" charset="0"/>
              </a:rPr>
              <a:t> </a:t>
            </a:r>
            <a:r>
              <a:rPr lang="nl-NL" b="1" i="1" dirty="0" err="1">
                <a:latin typeface="Verdana" panose="020B0604030504040204" pitchFamily="34" charset="0"/>
                <a:ea typeface="Verdana" panose="020B0604030504040204" pitchFamily="34" charset="0"/>
                <a:cs typeface="Verdana" panose="020B0604030504040204" pitchFamily="34" charset="0"/>
              </a:rPr>
              <a:t>lemor</a:t>
            </a:r>
            <a:endParaRPr lang="nl-NL" b="1" i="1" dirty="0">
              <a:latin typeface="Verdana" panose="020B0604030504040204" pitchFamily="34" charset="0"/>
              <a:ea typeface="Verdana" panose="020B0604030504040204" pitchFamily="34" charset="0"/>
              <a:cs typeface="Verdana" panose="020B0604030504040204" pitchFamily="34" charset="0"/>
            </a:endParaRPr>
          </a:p>
          <a:p>
            <a:r>
              <a:rPr lang="nl-NL" i="1" dirty="0">
                <a:latin typeface="Verdana" panose="020B0604030504040204" pitchFamily="34" charset="0"/>
                <a:ea typeface="Verdana" panose="020B0604030504040204" pitchFamily="34" charset="0"/>
                <a:cs typeface="Verdana" panose="020B0604030504040204" pitchFamily="34" charset="0"/>
              </a:rPr>
              <a:t>Jij, spreek tot de zonen van </a:t>
            </a:r>
            <a:r>
              <a:rPr lang="nl-NL" i="1" dirty="0" err="1">
                <a:latin typeface="Verdana" panose="020B0604030504040204" pitchFamily="34" charset="0"/>
                <a:ea typeface="Verdana" panose="020B0604030504040204" pitchFamily="34" charset="0"/>
                <a:cs typeface="Verdana" panose="020B0604030504040204" pitchFamily="34" charset="0"/>
              </a:rPr>
              <a:t>Jisraeel</a:t>
            </a:r>
            <a:r>
              <a:rPr lang="nl-NL" i="1" dirty="0">
                <a:latin typeface="Verdana" panose="020B0604030504040204" pitchFamily="34" charset="0"/>
                <a:ea typeface="Verdana" panose="020B0604030504040204" pitchFamily="34" charset="0"/>
                <a:cs typeface="Verdana" panose="020B0604030504040204" pitchFamily="34" charset="0"/>
              </a:rPr>
              <a:t> zeggend:</a:t>
            </a:r>
            <a:endParaRPr lang="nl-NL" dirty="0"/>
          </a:p>
          <a:p>
            <a:pPr algn="r"/>
            <a:r>
              <a:rPr lang="he-IL" sz="2000" b="1" dirty="0" smtClean="0"/>
              <a:t>אַךְ אֶת-שַׁבְּתֹתַי תִּשְׁמֹרוּ</a:t>
            </a:r>
            <a:endParaRPr lang="nl-NL" sz="2000" b="1" dirty="0" smtClean="0"/>
          </a:p>
          <a:p>
            <a:r>
              <a:rPr lang="nl-NL" b="1" i="1" dirty="0">
                <a:latin typeface="Verdana" panose="020B0604030504040204" pitchFamily="34" charset="0"/>
                <a:ea typeface="Verdana" panose="020B0604030504040204" pitchFamily="34" charset="0"/>
                <a:cs typeface="Verdana" panose="020B0604030504040204" pitchFamily="34" charset="0"/>
              </a:rPr>
              <a:t>a</a:t>
            </a:r>
            <a:r>
              <a:rPr lang="nl-NL" b="1" i="1" dirty="0" smtClean="0">
                <a:latin typeface="Verdana" panose="020B0604030504040204" pitchFamily="34" charset="0"/>
                <a:ea typeface="Verdana" panose="020B0604030504040204" pitchFamily="34" charset="0"/>
                <a:cs typeface="Verdana" panose="020B0604030504040204" pitchFamily="34" charset="0"/>
              </a:rPr>
              <a:t>ch </a:t>
            </a:r>
            <a:r>
              <a:rPr lang="nl-NL" b="1" i="1" dirty="0">
                <a:latin typeface="Verdana" panose="020B0604030504040204" pitchFamily="34" charset="0"/>
                <a:ea typeface="Verdana" panose="020B0604030504040204" pitchFamily="34" charset="0"/>
                <a:cs typeface="Verdana" panose="020B0604030504040204" pitchFamily="34" charset="0"/>
              </a:rPr>
              <a:t>et </a:t>
            </a:r>
            <a:r>
              <a:rPr lang="nl-NL" b="1" i="1" dirty="0" err="1" smtClean="0">
                <a:latin typeface="Verdana" panose="020B0604030504040204" pitchFamily="34" charset="0"/>
                <a:ea typeface="Verdana" panose="020B0604030504040204" pitchFamily="34" charset="0"/>
                <a:cs typeface="Verdana" panose="020B0604030504040204" pitchFamily="34" charset="0"/>
              </a:rPr>
              <a:t>sjabotai</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tisjmoroe</a:t>
            </a:r>
            <a:endParaRPr lang="nl-NL" b="1" i="1" dirty="0" smtClean="0">
              <a:latin typeface="Verdana" panose="020B0604030504040204" pitchFamily="34" charset="0"/>
              <a:ea typeface="Verdana" panose="020B0604030504040204" pitchFamily="34" charset="0"/>
              <a:cs typeface="Verdana" panose="020B0604030504040204" pitchFamily="34" charset="0"/>
            </a:endParaRPr>
          </a:p>
          <a:p>
            <a:r>
              <a:rPr lang="nl-NL" i="1" dirty="0">
                <a:latin typeface="Verdana" panose="020B0604030504040204" pitchFamily="34" charset="0"/>
                <a:ea typeface="Verdana" panose="020B0604030504040204" pitchFamily="34" charset="0"/>
                <a:cs typeface="Verdana" panose="020B0604030504040204" pitchFamily="34" charset="0"/>
              </a:rPr>
              <a:t>Alleen, mijn vieringen behoeden jullie</a:t>
            </a:r>
            <a:endParaRPr lang="nl-NL" dirty="0"/>
          </a:p>
          <a:p>
            <a:pPr algn="r"/>
            <a:r>
              <a:rPr lang="he-IL" sz="2000" b="1" dirty="0"/>
              <a:t> </a:t>
            </a:r>
            <a:r>
              <a:rPr lang="he-IL" sz="2000" b="1" dirty="0" smtClean="0"/>
              <a:t>כִּי </a:t>
            </a:r>
            <a:r>
              <a:rPr lang="he-IL" sz="2000" b="1" dirty="0"/>
              <a:t>אוֹת הִוא בֵּינִי </a:t>
            </a:r>
            <a:r>
              <a:rPr lang="he-IL" sz="2000" b="1" dirty="0" smtClean="0"/>
              <a:t>וּבֵינֵיכֶם לְדֹרֹתֵיכֶם—לָדַעַת</a:t>
            </a:r>
            <a:endParaRPr lang="nl-NL" sz="2000" b="1" dirty="0" smtClean="0"/>
          </a:p>
          <a:p>
            <a:r>
              <a:rPr lang="nl-NL" b="1" i="1" dirty="0" err="1">
                <a:latin typeface="Verdana" panose="020B0604030504040204" pitchFamily="34" charset="0"/>
                <a:ea typeface="Verdana" panose="020B0604030504040204" pitchFamily="34" charset="0"/>
                <a:cs typeface="Verdana" panose="020B0604030504040204" pitchFamily="34" charset="0"/>
              </a:rPr>
              <a:t>k</a:t>
            </a:r>
            <a:r>
              <a:rPr lang="nl-NL" b="1" i="1" dirty="0" err="1" smtClean="0">
                <a:latin typeface="Verdana" panose="020B0604030504040204" pitchFamily="34" charset="0"/>
                <a:ea typeface="Verdana" panose="020B0604030504040204" pitchFamily="34" charset="0"/>
                <a:cs typeface="Verdana" panose="020B0604030504040204" pitchFamily="34" charset="0"/>
              </a:rPr>
              <a:t>ie</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a:latin typeface="Verdana" panose="020B0604030504040204" pitchFamily="34" charset="0"/>
                <a:ea typeface="Verdana" panose="020B0604030504040204" pitchFamily="34" charset="0"/>
                <a:cs typeface="Verdana" panose="020B0604030504040204" pitchFamily="34" charset="0"/>
              </a:rPr>
              <a:t>ót</a:t>
            </a:r>
            <a:r>
              <a:rPr lang="nl-NL" b="1" i="1" dirty="0">
                <a:latin typeface="Verdana" panose="020B0604030504040204" pitchFamily="34" charset="0"/>
                <a:ea typeface="Verdana" panose="020B0604030504040204" pitchFamily="34" charset="0"/>
                <a:cs typeface="Verdana" panose="020B0604030504040204" pitchFamily="34" charset="0"/>
              </a:rPr>
              <a:t> </a:t>
            </a:r>
            <a:r>
              <a:rPr lang="nl-NL" b="1" i="1" dirty="0" err="1">
                <a:latin typeface="Verdana" panose="020B0604030504040204" pitchFamily="34" charset="0"/>
                <a:ea typeface="Verdana" panose="020B0604030504040204" pitchFamily="34" charset="0"/>
                <a:cs typeface="Verdana" panose="020B0604030504040204" pitchFamily="34" charset="0"/>
              </a:rPr>
              <a:t>hiw</a:t>
            </a:r>
            <a:r>
              <a:rPr lang="nl-NL" b="1" i="1" dirty="0">
                <a:latin typeface="Verdana" panose="020B0604030504040204" pitchFamily="34" charset="0"/>
                <a:ea typeface="Verdana" panose="020B0604030504040204" pitchFamily="34" charset="0"/>
                <a:cs typeface="Verdana" panose="020B0604030504040204" pitchFamily="34" charset="0"/>
              </a:rPr>
              <a:t> bené </a:t>
            </a:r>
            <a:r>
              <a:rPr lang="nl-NL" b="1" i="1" dirty="0" err="1">
                <a:latin typeface="Verdana" panose="020B0604030504040204" pitchFamily="34" charset="0"/>
                <a:ea typeface="Verdana" panose="020B0604030504040204" pitchFamily="34" charset="0"/>
                <a:cs typeface="Verdana" panose="020B0604030504040204" pitchFamily="34" charset="0"/>
              </a:rPr>
              <a:t>oevenechem</a:t>
            </a:r>
            <a:r>
              <a:rPr lang="nl-NL" b="1" i="1" dirty="0">
                <a:latin typeface="Verdana" panose="020B0604030504040204" pitchFamily="34" charset="0"/>
                <a:ea typeface="Verdana" panose="020B0604030504040204" pitchFamily="34" charset="0"/>
                <a:cs typeface="Verdana" panose="020B0604030504040204" pitchFamily="34" charset="0"/>
              </a:rPr>
              <a:t> </a:t>
            </a:r>
            <a:r>
              <a:rPr lang="nl-NL" b="1" i="1" dirty="0" err="1">
                <a:latin typeface="Verdana" panose="020B0604030504040204" pitchFamily="34" charset="0"/>
                <a:ea typeface="Verdana" panose="020B0604030504040204" pitchFamily="34" charset="0"/>
                <a:cs typeface="Verdana" panose="020B0604030504040204" pitchFamily="34" charset="0"/>
              </a:rPr>
              <a:t>le</a:t>
            </a:r>
            <a:r>
              <a:rPr lang="nl-NL" b="1" i="1" dirty="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dorothechem</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ladaät</a:t>
            </a:r>
            <a:endParaRPr lang="nl-NL" b="1" i="1" dirty="0" smtClean="0">
              <a:latin typeface="Verdana" panose="020B0604030504040204" pitchFamily="34" charset="0"/>
              <a:ea typeface="Verdana" panose="020B0604030504040204" pitchFamily="34" charset="0"/>
              <a:cs typeface="Verdana" panose="020B0604030504040204" pitchFamily="34" charset="0"/>
            </a:endParaRPr>
          </a:p>
          <a:p>
            <a:r>
              <a:rPr lang="nl-NL" i="1" dirty="0">
                <a:latin typeface="Verdana" panose="020B0604030504040204" pitchFamily="34" charset="0"/>
                <a:ea typeface="Verdana" panose="020B0604030504040204" pitchFamily="34" charset="0"/>
                <a:cs typeface="Verdana" panose="020B0604030504040204" pitchFamily="34" charset="0"/>
              </a:rPr>
              <a:t>ja, het is een teken tussen mij en jullie voor jullie generaties om te weten </a:t>
            </a:r>
            <a:endParaRPr lang="nl-NL" dirty="0"/>
          </a:p>
          <a:p>
            <a:pPr algn="r"/>
            <a:r>
              <a:rPr lang="he-IL" sz="2000" b="1" dirty="0" smtClean="0"/>
              <a:t>כִּי </a:t>
            </a:r>
            <a:r>
              <a:rPr lang="he-IL" sz="2000" b="1" dirty="0"/>
              <a:t>אֲנִי יְהוָה </a:t>
            </a:r>
            <a:r>
              <a:rPr lang="he-IL" sz="2000" b="1" dirty="0" smtClean="0"/>
              <a:t>מְקַדִּשְׁכֶם</a:t>
            </a:r>
            <a:r>
              <a:rPr lang="he-IL" dirty="0" smtClean="0"/>
              <a:t> </a:t>
            </a:r>
            <a:endParaRPr lang="nl-NL" i="1" dirty="0">
              <a:latin typeface="Verdana" panose="020B0604030504040204" pitchFamily="34" charset="0"/>
              <a:ea typeface="Verdana" panose="020B0604030504040204" pitchFamily="34" charset="0"/>
              <a:cs typeface="Verdana" panose="020B0604030504040204" pitchFamily="34" charset="0"/>
            </a:endParaRPr>
          </a:p>
          <a:p>
            <a:r>
              <a:rPr lang="nl-NL" b="1" i="1" dirty="0" err="1" smtClean="0">
                <a:latin typeface="Verdana" panose="020B0604030504040204" pitchFamily="34" charset="0"/>
                <a:ea typeface="Verdana" panose="020B0604030504040204" pitchFamily="34" charset="0"/>
                <a:cs typeface="Verdana" panose="020B0604030504040204" pitchFamily="34" charset="0"/>
              </a:rPr>
              <a:t>kie</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anie</a:t>
            </a:r>
            <a:r>
              <a:rPr lang="nl-NL" b="1" i="1" dirty="0" smtClean="0">
                <a:latin typeface="Verdana" panose="020B0604030504040204" pitchFamily="34" charset="0"/>
                <a:ea typeface="Verdana" panose="020B0604030504040204" pitchFamily="34" charset="0"/>
                <a:cs typeface="Verdana" panose="020B0604030504040204" pitchFamily="34" charset="0"/>
              </a:rPr>
              <a:t> JHWH me </a:t>
            </a:r>
            <a:r>
              <a:rPr lang="nl-NL" b="1" i="1" dirty="0" err="1" smtClean="0">
                <a:latin typeface="Verdana" panose="020B0604030504040204" pitchFamily="34" charset="0"/>
                <a:ea typeface="Verdana" panose="020B0604030504040204" pitchFamily="34" charset="0"/>
                <a:cs typeface="Verdana" panose="020B0604030504040204" pitchFamily="34" charset="0"/>
              </a:rPr>
              <a:t>kadisjchem</a:t>
            </a:r>
            <a:endParaRPr lang="nl-NL" b="1" i="1" dirty="0" smtClean="0">
              <a:latin typeface="Verdana" panose="020B0604030504040204" pitchFamily="34" charset="0"/>
              <a:ea typeface="Verdana" panose="020B0604030504040204" pitchFamily="34" charset="0"/>
              <a:cs typeface="Verdana" panose="020B0604030504040204" pitchFamily="34" charset="0"/>
            </a:endParaRPr>
          </a:p>
          <a:p>
            <a:r>
              <a:rPr lang="nl-NL" i="1" dirty="0" smtClean="0">
                <a:latin typeface="Verdana" panose="020B0604030504040204" pitchFamily="34" charset="0"/>
                <a:ea typeface="Verdana" panose="020B0604030504040204" pitchFamily="34" charset="0"/>
                <a:cs typeface="Verdana" panose="020B0604030504040204" pitchFamily="34" charset="0"/>
              </a:rPr>
              <a:t>ja, ik JHWH heilig jullie (TORA)</a:t>
            </a:r>
          </a:p>
        </p:txBody>
      </p:sp>
      <p:sp>
        <p:nvSpPr>
          <p:cNvPr id="5" name="Rechthoek 4"/>
          <p:cNvSpPr/>
          <p:nvPr/>
        </p:nvSpPr>
        <p:spPr>
          <a:xfrm>
            <a:off x="4499992" y="188640"/>
            <a:ext cx="3996000" cy="1656000"/>
          </a:xfrm>
          <a:prstGeom prst="rect">
            <a:avLst/>
          </a:prstGeom>
          <a:solidFill>
            <a:srgbClr val="F6D292"/>
          </a:solidFill>
          <a:scene3d>
            <a:camera prst="orthographicFront"/>
            <a:lightRig rig="threePt" dir="t"/>
          </a:scene3d>
          <a:sp3d>
            <a:bevelT prst="angle"/>
          </a:sp3d>
        </p:spPr>
        <p:txBody>
          <a:bodyPr>
            <a:spAutoFit/>
          </a:bodyPr>
          <a:lstStyle/>
          <a:p>
            <a:r>
              <a:rPr lang="nl-NL" sz="1400" i="1" dirty="0">
                <a:latin typeface="Verdana" panose="020B0604030504040204" pitchFamily="34" charset="0"/>
                <a:ea typeface="Verdana" panose="020B0604030504040204" pitchFamily="34" charset="0"/>
                <a:cs typeface="Verdana" panose="020B0604030504040204" pitchFamily="34" charset="0"/>
              </a:rPr>
              <a:t>Exodus </a:t>
            </a:r>
            <a:r>
              <a:rPr lang="nl-NL" sz="1400" i="1" dirty="0" smtClean="0">
                <a:latin typeface="Verdana" panose="020B0604030504040204" pitchFamily="34" charset="0"/>
                <a:ea typeface="Verdana" panose="020B0604030504040204" pitchFamily="34" charset="0"/>
                <a:cs typeface="Verdana" panose="020B0604030504040204" pitchFamily="34" charset="0"/>
              </a:rPr>
              <a:t>31:</a:t>
            </a:r>
            <a:r>
              <a:rPr lang="nl-NL" sz="1400" i="1" baseline="30000" dirty="0" smtClean="0">
                <a:latin typeface="Verdana" panose="020B0604030504040204" pitchFamily="34" charset="0"/>
                <a:ea typeface="Verdana" panose="020B0604030504040204" pitchFamily="34" charset="0"/>
                <a:cs typeface="Verdana" panose="020B0604030504040204" pitchFamily="34" charset="0"/>
              </a:rPr>
              <a:t>12</a:t>
            </a:r>
            <a:r>
              <a:rPr lang="nl-NL" sz="1400" i="1" dirty="0">
                <a:latin typeface="Verdana" panose="020B0604030504040204" pitchFamily="34" charset="0"/>
                <a:ea typeface="Verdana" panose="020B0604030504040204" pitchFamily="34" charset="0"/>
                <a:cs typeface="Verdana" panose="020B0604030504040204" pitchFamily="34" charset="0"/>
              </a:rPr>
              <a:t> De HEER zei tegen Mozes: </a:t>
            </a:r>
            <a:r>
              <a:rPr lang="nl-NL" sz="1400" i="1" baseline="30000" dirty="0">
                <a:latin typeface="Verdana" panose="020B0604030504040204" pitchFamily="34" charset="0"/>
                <a:ea typeface="Verdana" panose="020B0604030504040204" pitchFamily="34" charset="0"/>
                <a:cs typeface="Verdana" panose="020B0604030504040204" pitchFamily="34" charset="0"/>
              </a:rPr>
              <a:t>13</a:t>
            </a:r>
            <a:r>
              <a:rPr lang="nl-NL" sz="1400" i="1" dirty="0">
                <a:latin typeface="Verdana" panose="020B0604030504040204" pitchFamily="34" charset="0"/>
                <a:ea typeface="Verdana" panose="020B0604030504040204" pitchFamily="34" charset="0"/>
                <a:cs typeface="Verdana" panose="020B0604030504040204" pitchFamily="34" charset="0"/>
              </a:rPr>
              <a:t> ‘Zeg tegen de Israëlieten: “Neem wel steeds mijn sabbat in acht, want elke generatie opnieuw is die dag voor mij en voor jullie </a:t>
            </a:r>
            <a:r>
              <a:rPr lang="nl-NL" sz="1400" b="1" i="1" dirty="0">
                <a:latin typeface="Verdana" panose="020B0604030504040204" pitchFamily="34" charset="0"/>
                <a:ea typeface="Verdana" panose="020B0604030504040204" pitchFamily="34" charset="0"/>
                <a:cs typeface="Verdana" panose="020B0604030504040204" pitchFamily="34" charset="0"/>
              </a:rPr>
              <a:t>een teken </a:t>
            </a:r>
            <a:r>
              <a:rPr lang="nl-NL" sz="1400" i="1" dirty="0">
                <a:latin typeface="Verdana" panose="020B0604030504040204" pitchFamily="34" charset="0"/>
                <a:ea typeface="Verdana" panose="020B0604030504040204" pitchFamily="34" charset="0"/>
                <a:cs typeface="Verdana" panose="020B0604030504040204" pitchFamily="34" charset="0"/>
              </a:rPr>
              <a:t>dat eraan herinnert dat ik, de HEER, jullie geheiligd heb</a:t>
            </a:r>
            <a:r>
              <a:rPr lang="nl-NL" sz="1400" i="1" dirty="0" smtClean="0">
                <a:latin typeface="Verdana" panose="020B0604030504040204" pitchFamily="34" charset="0"/>
                <a:ea typeface="Verdana" panose="020B0604030504040204" pitchFamily="34" charset="0"/>
                <a:cs typeface="Verdana" panose="020B0604030504040204" pitchFamily="34" charset="0"/>
              </a:rPr>
              <a:t>.(NBG)</a:t>
            </a:r>
          </a:p>
        </p:txBody>
      </p:sp>
      <p:graphicFrame>
        <p:nvGraphicFramePr>
          <p:cNvPr id="10" name="Tabel 9"/>
          <p:cNvGraphicFramePr>
            <a:graphicFrameLocks noGrp="1"/>
          </p:cNvGraphicFramePr>
          <p:nvPr>
            <p:extLst>
              <p:ext uri="{D42A27DB-BD31-4B8C-83A1-F6EECF244321}">
                <p14:modId xmlns:p14="http://schemas.microsoft.com/office/powerpoint/2010/main" val="1205752108"/>
              </p:ext>
            </p:extLst>
          </p:nvPr>
        </p:nvGraphicFramePr>
        <p:xfrm>
          <a:off x="-51752" y="6641544"/>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2" name="Ovaal 1"/>
          <p:cNvSpPr/>
          <p:nvPr/>
        </p:nvSpPr>
        <p:spPr>
          <a:xfrm>
            <a:off x="611560" y="4473240"/>
            <a:ext cx="2124000" cy="108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 name="Ovaal 6"/>
          <p:cNvSpPr/>
          <p:nvPr/>
        </p:nvSpPr>
        <p:spPr>
          <a:xfrm>
            <a:off x="8064456" y="4329160"/>
            <a:ext cx="540000" cy="54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9403625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45" presetClass="entr" presetSubtype="0" repeatCount="indefinite" fill="hold" grpId="0" nodeType="withEffect">
                                  <p:stCondLst>
                                    <p:cond delay="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ppt_w</p:attrName>
                                        </p:attrNameLst>
                                      </p:cBhvr>
                                      <p:tavLst>
                                        <p:tav tm="0" fmla="#ppt_w*sin(2.5*pi*$)">
                                          <p:val>
                                            <p:fltVal val="0"/>
                                          </p:val>
                                        </p:tav>
                                        <p:tav tm="100000">
                                          <p:val>
                                            <p:fltVal val="1"/>
                                          </p:val>
                                        </p:tav>
                                      </p:tavLst>
                                    </p:anim>
                                    <p:anim calcmode="lin" valueType="num">
                                      <p:cBhvr>
                                        <p:cTn id="18" dur="2000" fill="hold"/>
                                        <p:tgtEl>
                                          <p:spTgt spid="2"/>
                                        </p:tgtEl>
                                        <p:attrNameLst>
                                          <p:attrName>ppt_h</p:attrName>
                                        </p:attrNameLst>
                                      </p:cBhvr>
                                      <p:tavLst>
                                        <p:tav tm="0">
                                          <p:val>
                                            <p:strVal val="#ppt_h"/>
                                          </p:val>
                                        </p:tav>
                                        <p:tav tm="100000">
                                          <p:val>
                                            <p:strVal val="#ppt_h"/>
                                          </p:val>
                                        </p:tav>
                                      </p:tavLst>
                                    </p:anim>
                                  </p:childTnLst>
                                </p:cTn>
                              </p:par>
                              <p:par>
                                <p:cTn id="19" presetID="45" presetClass="entr" presetSubtype="0" repeatCount="indefinite"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80128" y="3753184"/>
            <a:ext cx="5544000" cy="1332000"/>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Genesis 9:13 </a:t>
            </a:r>
            <a:r>
              <a:rPr lang="nl-NL" sz="2000" b="1" dirty="0" smtClean="0">
                <a:latin typeface="Verdana" panose="020B0604030504040204" pitchFamily="34" charset="0"/>
                <a:ea typeface="Verdana" panose="020B0604030504040204" pitchFamily="34" charset="0"/>
                <a:cs typeface="Verdana" panose="020B0604030504040204" pitchFamily="34" charset="0"/>
              </a:rPr>
              <a:t>mijn </a:t>
            </a:r>
            <a:r>
              <a:rPr lang="nl-NL" sz="2000" b="1" dirty="0">
                <a:latin typeface="Verdana" panose="020B0604030504040204" pitchFamily="34" charset="0"/>
                <a:ea typeface="Verdana" panose="020B0604030504040204" pitchFamily="34" charset="0"/>
                <a:cs typeface="Verdana" panose="020B0604030504040204" pitchFamily="34" charset="0"/>
              </a:rPr>
              <a:t>boog </a:t>
            </a:r>
            <a:r>
              <a:rPr lang="nl-NL" sz="2000" dirty="0">
                <a:latin typeface="Verdana" panose="020B0604030504040204" pitchFamily="34" charset="0"/>
                <a:ea typeface="Verdana" panose="020B0604030504040204" pitchFamily="34" charset="0"/>
                <a:cs typeface="Verdana" panose="020B0604030504040204" pitchFamily="34" charset="0"/>
              </a:rPr>
              <a:t>stel Ik in de wolken, opdat die tot een </a:t>
            </a:r>
            <a:r>
              <a:rPr lang="nl-NL" sz="2000" b="1" dirty="0">
                <a:latin typeface="Verdana" panose="020B0604030504040204" pitchFamily="34" charset="0"/>
                <a:ea typeface="Verdana" panose="020B0604030504040204" pitchFamily="34" charset="0"/>
                <a:cs typeface="Verdana" panose="020B0604030504040204" pitchFamily="34" charset="0"/>
              </a:rPr>
              <a:t>teken</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b="1" dirty="0" smtClean="0">
                <a:latin typeface="Verdana" panose="020B0604030504040204" pitchFamily="34" charset="0"/>
                <a:ea typeface="Verdana" panose="020B0604030504040204" pitchFamily="34" charset="0"/>
                <a:cs typeface="Verdana" panose="020B0604030504040204" pitchFamily="34" charset="0"/>
              </a:rPr>
              <a:t>[</a:t>
            </a:r>
            <a:r>
              <a:rPr lang="he-IL" sz="2000" b="1" dirty="0"/>
              <a:t>אוֹת</a:t>
            </a:r>
            <a:r>
              <a:rPr lang="nl-NL" sz="2000" b="1" dirty="0" smtClean="0">
                <a:latin typeface="Verdana" panose="020B0604030504040204" pitchFamily="34" charset="0"/>
                <a:ea typeface="Verdana" panose="020B0604030504040204" pitchFamily="34" charset="0"/>
                <a:cs typeface="Verdana" panose="020B0604030504040204" pitchFamily="34" charset="0"/>
              </a:rPr>
              <a:t>-</a:t>
            </a:r>
            <a:r>
              <a:rPr lang="nl-NL" sz="2000" b="1" dirty="0" err="1" smtClean="0">
                <a:latin typeface="Verdana" panose="020B0604030504040204" pitchFamily="34" charset="0"/>
                <a:ea typeface="Verdana" panose="020B0604030504040204" pitchFamily="34" charset="0"/>
                <a:cs typeface="Verdana" panose="020B0604030504040204" pitchFamily="34" charset="0"/>
              </a:rPr>
              <a:t>ót</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zij </a:t>
            </a:r>
            <a:r>
              <a:rPr lang="nl-NL" sz="2000" dirty="0">
                <a:latin typeface="Verdana" panose="020B0604030504040204" pitchFamily="34" charset="0"/>
                <a:ea typeface="Verdana" panose="020B0604030504040204" pitchFamily="34" charset="0"/>
                <a:cs typeface="Verdana" panose="020B0604030504040204" pitchFamily="34" charset="0"/>
              </a:rPr>
              <a:t>van het verbond tussen Mij en de aarde</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180128" y="5201905"/>
            <a:ext cx="5544000" cy="1323439"/>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Genesis 17:11 </a:t>
            </a:r>
            <a:r>
              <a:rPr lang="nl-NL" sz="2000" dirty="0" smtClean="0">
                <a:latin typeface="Verdana" panose="020B0604030504040204" pitchFamily="34" charset="0"/>
                <a:ea typeface="Verdana" panose="020B0604030504040204" pitchFamily="34" charset="0"/>
                <a:cs typeface="Verdana" panose="020B0604030504040204" pitchFamily="34" charset="0"/>
              </a:rPr>
              <a:t>gij </a:t>
            </a:r>
            <a:r>
              <a:rPr lang="nl-NL" sz="2000" dirty="0">
                <a:latin typeface="Verdana" panose="020B0604030504040204" pitchFamily="34" charset="0"/>
                <a:ea typeface="Verdana" panose="020B0604030504040204" pitchFamily="34" charset="0"/>
                <a:cs typeface="Verdana" panose="020B0604030504040204" pitchFamily="34" charset="0"/>
              </a:rPr>
              <a:t>zult het vlees van uw voorhuid laten besnijden, en dat zal tot een </a:t>
            </a:r>
            <a:r>
              <a:rPr lang="nl-NL" sz="2000" b="1" dirty="0">
                <a:latin typeface="Verdana" panose="020B0604030504040204" pitchFamily="34" charset="0"/>
                <a:ea typeface="Verdana" panose="020B0604030504040204" pitchFamily="34" charset="0"/>
                <a:cs typeface="Verdana" panose="020B0604030504040204" pitchFamily="34" charset="0"/>
              </a:rPr>
              <a:t>teken</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b="1" dirty="0">
                <a:latin typeface="Verdana" panose="020B0604030504040204" pitchFamily="34" charset="0"/>
                <a:ea typeface="Verdana" panose="020B0604030504040204" pitchFamily="34" charset="0"/>
                <a:cs typeface="Verdana" panose="020B0604030504040204" pitchFamily="34" charset="0"/>
              </a:rPr>
              <a:t>[</a:t>
            </a:r>
            <a:r>
              <a:rPr lang="he-IL" sz="2000" b="1" dirty="0"/>
              <a:t>אוֹת</a:t>
            </a:r>
            <a:r>
              <a:rPr lang="nl-NL" sz="2000" b="1" dirty="0">
                <a:latin typeface="Verdana" panose="020B0604030504040204" pitchFamily="34" charset="0"/>
                <a:ea typeface="Verdana" panose="020B0604030504040204" pitchFamily="34" charset="0"/>
                <a:cs typeface="Verdana" panose="020B0604030504040204" pitchFamily="34" charset="0"/>
              </a:rPr>
              <a:t>-</a:t>
            </a:r>
            <a:r>
              <a:rPr lang="nl-NL" sz="2000" b="1" dirty="0" err="1">
                <a:latin typeface="Verdana" panose="020B0604030504040204" pitchFamily="34" charset="0"/>
                <a:ea typeface="Verdana" panose="020B0604030504040204" pitchFamily="34" charset="0"/>
                <a:cs typeface="Verdana" panose="020B0604030504040204" pitchFamily="34" charset="0"/>
              </a:rPr>
              <a:t>ót</a:t>
            </a:r>
            <a:r>
              <a:rPr lang="nl-NL" sz="2000" b="1" dirty="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van </a:t>
            </a:r>
            <a:r>
              <a:rPr lang="nl-NL" sz="2000" dirty="0">
                <a:latin typeface="Verdana" panose="020B0604030504040204" pitchFamily="34" charset="0"/>
                <a:ea typeface="Verdana" panose="020B0604030504040204" pitchFamily="34" charset="0"/>
                <a:cs typeface="Verdana" panose="020B0604030504040204" pitchFamily="34" charset="0"/>
              </a:rPr>
              <a:t>het verbond zijn tussen Mij en u.</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179512" y="1700808"/>
            <a:ext cx="5544000" cy="1938992"/>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Numeri 2:2 </a:t>
            </a:r>
            <a:r>
              <a:rPr lang="nl-NL" sz="2000" dirty="0" smtClean="0">
                <a:latin typeface="Verdana" panose="020B0604030504040204" pitchFamily="34" charset="0"/>
                <a:ea typeface="Verdana" panose="020B0604030504040204" pitchFamily="34" charset="0"/>
                <a:cs typeface="Verdana" panose="020B0604030504040204" pitchFamily="34" charset="0"/>
              </a:rPr>
              <a:t>De </a:t>
            </a:r>
            <a:r>
              <a:rPr lang="nl-NL" sz="2000" dirty="0">
                <a:latin typeface="Verdana" panose="020B0604030504040204" pitchFamily="34" charset="0"/>
                <a:ea typeface="Verdana" panose="020B0604030504040204" pitchFamily="34" charset="0"/>
                <a:cs typeface="Verdana" panose="020B0604030504040204" pitchFamily="34" charset="0"/>
              </a:rPr>
              <a:t>Here sprak tot Mozes en </a:t>
            </a:r>
            <a:r>
              <a:rPr lang="nl-NL" sz="2000" dirty="0" err="1">
                <a:latin typeface="Verdana" panose="020B0604030504040204" pitchFamily="34" charset="0"/>
                <a:ea typeface="Verdana" panose="020B0604030504040204" pitchFamily="34" charset="0"/>
                <a:cs typeface="Verdana" panose="020B0604030504040204" pitchFamily="34" charset="0"/>
              </a:rPr>
              <a:t>Aäron</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baseline="30000" dirty="0">
                <a:latin typeface="Verdana" panose="020B0604030504040204" pitchFamily="34" charset="0"/>
                <a:ea typeface="Verdana" panose="020B0604030504040204" pitchFamily="34" charset="0"/>
                <a:cs typeface="Verdana" panose="020B0604030504040204" pitchFamily="34" charset="0"/>
              </a:rPr>
              <a:t>2</a:t>
            </a:r>
            <a:r>
              <a:rPr lang="nl-NL" sz="2000" dirty="0">
                <a:latin typeface="Verdana" panose="020B0604030504040204" pitchFamily="34" charset="0"/>
                <a:ea typeface="Verdana" panose="020B0604030504040204" pitchFamily="34" charset="0"/>
                <a:cs typeface="Verdana" panose="020B0604030504040204" pitchFamily="34" charset="0"/>
              </a:rPr>
              <a:t> De Israëlieten zullen zich legeren ieder bij zijn vendel onder de </a:t>
            </a:r>
            <a:r>
              <a:rPr lang="nl-NL" sz="2000" b="1" dirty="0" err="1">
                <a:latin typeface="Verdana" panose="020B0604030504040204" pitchFamily="34" charset="0"/>
                <a:ea typeface="Verdana" panose="020B0604030504040204" pitchFamily="34" charset="0"/>
                <a:cs typeface="Verdana" panose="020B0604030504040204" pitchFamily="34" charset="0"/>
              </a:rPr>
              <a:t>veldtekenen</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b="1" dirty="0">
                <a:latin typeface="Verdana" panose="020B0604030504040204" pitchFamily="34" charset="0"/>
                <a:ea typeface="Verdana" panose="020B0604030504040204" pitchFamily="34" charset="0"/>
                <a:cs typeface="Verdana" panose="020B0604030504040204" pitchFamily="34" charset="0"/>
              </a:rPr>
              <a:t>[</a:t>
            </a:r>
            <a:r>
              <a:rPr lang="he-IL" sz="2000" b="1" dirty="0"/>
              <a:t>אוֹת</a:t>
            </a:r>
            <a:r>
              <a:rPr lang="nl-NL" sz="2000" b="1" dirty="0">
                <a:latin typeface="Verdana" panose="020B0604030504040204" pitchFamily="34" charset="0"/>
                <a:ea typeface="Verdana" panose="020B0604030504040204" pitchFamily="34" charset="0"/>
                <a:cs typeface="Verdana" panose="020B0604030504040204" pitchFamily="34" charset="0"/>
              </a:rPr>
              <a:t>-</a:t>
            </a:r>
            <a:r>
              <a:rPr lang="nl-NL" sz="2000" b="1" dirty="0" err="1">
                <a:latin typeface="Verdana" panose="020B0604030504040204" pitchFamily="34" charset="0"/>
                <a:ea typeface="Verdana" panose="020B0604030504040204" pitchFamily="34" charset="0"/>
                <a:cs typeface="Verdana" panose="020B0604030504040204" pitchFamily="34" charset="0"/>
              </a:rPr>
              <a:t>ót</a:t>
            </a:r>
            <a:r>
              <a:rPr lang="nl-NL" sz="2000" b="1" dirty="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van </a:t>
            </a:r>
            <a:r>
              <a:rPr lang="nl-NL" sz="2000" dirty="0">
                <a:latin typeface="Verdana" panose="020B0604030504040204" pitchFamily="34" charset="0"/>
                <a:ea typeface="Verdana" panose="020B0604030504040204" pitchFamily="34" charset="0"/>
                <a:cs typeface="Verdana" panose="020B0604030504040204" pitchFamily="34" charset="0"/>
              </a:rPr>
              <a:t>hun families; op een afstand zullen zij zich rondom de tent der samenkomst legeren.</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1028" name="Picture 4" descr="Afbeeldingsresultaat voor banner judah">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12160" y="1688019"/>
            <a:ext cx="2808312" cy="42612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el 14"/>
          <p:cNvGraphicFramePr>
            <a:graphicFrameLocks noGrp="1"/>
          </p:cNvGraphicFramePr>
          <p:nvPr>
            <p:extLst>
              <p:ext uri="{D42A27DB-BD31-4B8C-83A1-F6EECF244321}">
                <p14:modId xmlns:p14="http://schemas.microsoft.com/office/powerpoint/2010/main" val="3816312773"/>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41148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up)">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 14"/>
          <p:cNvGraphicFramePr>
            <a:graphicFrameLocks noGrp="1"/>
          </p:cNvGraphicFramePr>
          <p:nvPr>
            <p:extLst>
              <p:ext uri="{D42A27DB-BD31-4B8C-83A1-F6EECF244321}">
                <p14:modId xmlns:p14="http://schemas.microsoft.com/office/powerpoint/2010/main" val="2947170788"/>
              </p:ext>
            </p:extLst>
          </p:nvPr>
        </p:nvGraphicFramePr>
        <p:xfrm>
          <a:off x="-51752" y="666936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a:t>
                      </a: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a:t>
                      </a: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a:t>
                      </a: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a:t>
                      </a: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783173"/>
            <a:ext cx="9150350" cy="593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 y="722630"/>
            <a:ext cx="9108000" cy="595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971600" y="980728"/>
            <a:ext cx="6912768" cy="369332"/>
          </a:xfrm>
          <a:prstGeom prst="rect">
            <a:avLst/>
          </a:prstGeom>
          <a:noFill/>
        </p:spPr>
        <p:txBody>
          <a:bodyPr wrap="square" rtlCol="0">
            <a:spAutoFit/>
          </a:bodyPr>
          <a:lstStyle/>
          <a:p>
            <a:pPr algn="ct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Sjabbat was een teken voor de inquisitie</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17850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3291" y="1465614"/>
            <a:ext cx="4644000" cy="4647426"/>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Ezechiël 20:12</a:t>
            </a:r>
          </a:p>
          <a:p>
            <a:pPr algn="r"/>
            <a:r>
              <a:rPr lang="he-IL" sz="2400" b="1" dirty="0"/>
              <a:t>וְגַם </a:t>
            </a:r>
            <a:r>
              <a:rPr lang="he-IL" sz="2400" b="1" dirty="0" smtClean="0"/>
              <a:t>אֶת-שַׁבְּתוֹתַי </a:t>
            </a:r>
            <a:r>
              <a:rPr lang="he-IL" sz="2400" b="1" dirty="0"/>
              <a:t>נָתַתִּי </a:t>
            </a:r>
            <a:r>
              <a:rPr lang="he-IL" sz="2400" b="1" dirty="0" smtClean="0"/>
              <a:t>לָהֶם</a:t>
            </a:r>
            <a:endParaRPr lang="nl-NL" sz="2400" b="1" dirty="0" smtClean="0"/>
          </a:p>
          <a:p>
            <a:r>
              <a:rPr lang="nl-NL" sz="2000" dirty="0">
                <a:latin typeface="Verdana" panose="020B0604030504040204" pitchFamily="34" charset="0"/>
                <a:ea typeface="Verdana" panose="020B0604030504040204" pitchFamily="34" charset="0"/>
                <a:cs typeface="Verdana" panose="020B0604030504040204" pitchFamily="34" charset="0"/>
              </a:rPr>
              <a:t>w</a:t>
            </a:r>
            <a:r>
              <a:rPr lang="nl-NL" sz="2000" dirty="0" smtClean="0">
                <a:latin typeface="Verdana" panose="020B0604030504040204" pitchFamily="34" charset="0"/>
                <a:ea typeface="Verdana" panose="020B0604030504040204" pitchFamily="34" charset="0"/>
                <a:cs typeface="Verdana" panose="020B0604030504040204" pitchFamily="34" charset="0"/>
              </a:rPr>
              <a:t>e </a:t>
            </a:r>
            <a:r>
              <a:rPr lang="nl-NL" sz="2000" dirty="0" err="1" smtClean="0">
                <a:latin typeface="Verdana" panose="020B0604030504040204" pitchFamily="34" charset="0"/>
                <a:ea typeface="Verdana" panose="020B0604030504040204" pitchFamily="34" charset="0"/>
                <a:cs typeface="Verdana" panose="020B0604030504040204" pitchFamily="34" charset="0"/>
              </a:rPr>
              <a:t>gam</a:t>
            </a:r>
            <a:r>
              <a:rPr lang="nl-NL" sz="2000" dirty="0" smtClean="0">
                <a:latin typeface="Verdana" panose="020B0604030504040204" pitchFamily="34" charset="0"/>
                <a:ea typeface="Verdana" panose="020B0604030504040204" pitchFamily="34" charset="0"/>
                <a:cs typeface="Verdana" panose="020B0604030504040204" pitchFamily="34" charset="0"/>
              </a:rPr>
              <a:t> et </a:t>
            </a:r>
            <a:r>
              <a:rPr lang="nl-NL" sz="2000" dirty="0" err="1" smtClean="0">
                <a:latin typeface="Verdana" panose="020B0604030504040204" pitchFamily="34" charset="0"/>
                <a:ea typeface="Verdana" panose="020B0604030504040204" pitchFamily="34" charset="0"/>
                <a:cs typeface="Verdana" panose="020B0604030504040204" pitchFamily="34" charset="0"/>
              </a:rPr>
              <a:t>sjabtotai</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b="1" dirty="0" err="1" smtClean="0">
                <a:latin typeface="Verdana" panose="020B0604030504040204" pitchFamily="34" charset="0"/>
                <a:ea typeface="Verdana" panose="020B0604030504040204" pitchFamily="34" charset="0"/>
                <a:cs typeface="Verdana" panose="020B0604030504040204" pitchFamily="34" charset="0"/>
              </a:rPr>
              <a:t>natati</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lahèm</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Ook </a:t>
            </a:r>
            <a:r>
              <a:rPr lang="nl-NL" sz="2000" b="1" dirty="0">
                <a:latin typeface="Verdana" panose="020B0604030504040204" pitchFamily="34" charset="0"/>
                <a:ea typeface="Verdana" panose="020B0604030504040204" pitchFamily="34" charset="0"/>
                <a:cs typeface="Verdana" panose="020B0604030504040204" pitchFamily="34" charset="0"/>
              </a:rPr>
              <a:t>gaf</a:t>
            </a:r>
            <a:r>
              <a:rPr lang="nl-NL" sz="2000" dirty="0">
                <a:latin typeface="Verdana" panose="020B0604030504040204" pitchFamily="34" charset="0"/>
                <a:ea typeface="Verdana" panose="020B0604030504040204" pitchFamily="34" charset="0"/>
                <a:cs typeface="Verdana" panose="020B0604030504040204" pitchFamily="34" charset="0"/>
              </a:rPr>
              <a:t> Ik hun mijn </a:t>
            </a:r>
            <a:r>
              <a:rPr lang="nl-NL" sz="2000" dirty="0" smtClean="0">
                <a:latin typeface="Verdana" panose="020B0604030504040204" pitchFamily="34" charset="0"/>
                <a:ea typeface="Verdana" panose="020B0604030504040204" pitchFamily="34" charset="0"/>
                <a:cs typeface="Verdana" panose="020B0604030504040204" pitchFamily="34" charset="0"/>
              </a:rPr>
              <a:t>sabbatten</a:t>
            </a:r>
          </a:p>
          <a:p>
            <a:pPr algn="r"/>
            <a:r>
              <a:rPr lang="he-IL" sz="2400" b="1" dirty="0" smtClean="0"/>
              <a:t>לִהְיוֹת לְאוֹת </a:t>
            </a:r>
            <a:r>
              <a:rPr lang="he-IL" sz="2400" b="1" dirty="0"/>
              <a:t>בֵּינִי </a:t>
            </a:r>
            <a:r>
              <a:rPr lang="he-IL" sz="2400" b="1" dirty="0" smtClean="0"/>
              <a:t>וּבֵינֵיהֶם</a:t>
            </a:r>
            <a:endParaRPr lang="nl-NL" sz="2400" b="1" dirty="0" smtClean="0"/>
          </a:p>
          <a:p>
            <a:r>
              <a:rPr lang="nl-NL" sz="2000" dirty="0" err="1">
                <a:latin typeface="Verdana" panose="020B0604030504040204" pitchFamily="34" charset="0"/>
                <a:ea typeface="Verdana" panose="020B0604030504040204" pitchFamily="34" charset="0"/>
                <a:cs typeface="Verdana" panose="020B0604030504040204" pitchFamily="34" charset="0"/>
              </a:rPr>
              <a:t>l</a:t>
            </a:r>
            <a:r>
              <a:rPr lang="nl-NL" sz="2000" dirty="0" err="1" smtClean="0">
                <a:latin typeface="Verdana" panose="020B0604030504040204" pitchFamily="34" charset="0"/>
                <a:ea typeface="Verdana" panose="020B0604030504040204" pitchFamily="34" charset="0"/>
                <a:cs typeface="Verdana" panose="020B0604030504040204" pitchFamily="34" charset="0"/>
              </a:rPr>
              <a:t>ihwót</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le</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b="1" dirty="0" err="1" smtClean="0">
                <a:latin typeface="Verdana" panose="020B0604030504040204" pitchFamily="34" charset="0"/>
                <a:ea typeface="Verdana" panose="020B0604030504040204" pitchFamily="34" charset="0"/>
                <a:cs typeface="Verdana" panose="020B0604030504040204" pitchFamily="34" charset="0"/>
              </a:rPr>
              <a:t>ót</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beni</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oevenèhèm</a:t>
            </a:r>
            <a:r>
              <a:rPr lang="nl-NL" sz="2000" dirty="0" smtClean="0">
                <a:latin typeface="Verdana" panose="020B0604030504040204" pitchFamily="34" charset="0"/>
                <a:ea typeface="Verdana" panose="020B0604030504040204" pitchFamily="34" charset="0"/>
                <a:cs typeface="Verdana" panose="020B0604030504040204" pitchFamily="34" charset="0"/>
              </a:rPr>
              <a:t> </a:t>
            </a:r>
            <a:endParaRPr lang="nl-NL" sz="2000" dirty="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als </a:t>
            </a:r>
            <a:r>
              <a:rPr lang="nl-NL" sz="2000" dirty="0">
                <a:latin typeface="Verdana" panose="020B0604030504040204" pitchFamily="34" charset="0"/>
                <a:ea typeface="Verdana" panose="020B0604030504040204" pitchFamily="34" charset="0"/>
                <a:cs typeface="Verdana" panose="020B0604030504040204" pitchFamily="34" charset="0"/>
              </a:rPr>
              <a:t>een </a:t>
            </a:r>
            <a:r>
              <a:rPr lang="nl-NL" sz="2000" b="1" dirty="0">
                <a:latin typeface="Verdana" panose="020B0604030504040204" pitchFamily="34" charset="0"/>
                <a:ea typeface="Verdana" panose="020B0604030504040204" pitchFamily="34" charset="0"/>
                <a:cs typeface="Verdana" panose="020B0604030504040204" pitchFamily="34" charset="0"/>
              </a:rPr>
              <a:t>teken</a:t>
            </a:r>
            <a:r>
              <a:rPr lang="nl-NL" sz="2000" dirty="0">
                <a:latin typeface="Verdana" panose="020B0604030504040204" pitchFamily="34" charset="0"/>
                <a:ea typeface="Verdana" panose="020B0604030504040204" pitchFamily="34" charset="0"/>
                <a:cs typeface="Verdana" panose="020B0604030504040204" pitchFamily="34" charset="0"/>
              </a:rPr>
              <a:t> tussen Mij en hen</a:t>
            </a:r>
            <a:r>
              <a:rPr lang="nl-NL" sz="2000" dirty="0" smtClean="0">
                <a:latin typeface="Verdana" panose="020B0604030504040204" pitchFamily="34" charset="0"/>
                <a:ea typeface="Verdana" panose="020B0604030504040204" pitchFamily="34" charset="0"/>
                <a:cs typeface="Verdana" panose="020B0604030504040204" pitchFamily="34" charset="0"/>
              </a:rPr>
              <a:t>,</a:t>
            </a:r>
          </a:p>
          <a:p>
            <a:pPr algn="r"/>
            <a:r>
              <a:rPr lang="he-IL" sz="2400" b="1" dirty="0" smtClean="0"/>
              <a:t>לָדַעַת</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err="1" smtClean="0">
                <a:latin typeface="Verdana" panose="020B0604030504040204" pitchFamily="34" charset="0"/>
                <a:ea typeface="Verdana" panose="020B0604030504040204" pitchFamily="34" charset="0"/>
                <a:cs typeface="Verdana" panose="020B0604030504040204" pitchFamily="34" charset="0"/>
              </a:rPr>
              <a:t>ladaät</a:t>
            </a:r>
            <a:endParaRPr lang="nl-NL" sz="2000" dirty="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opdat </a:t>
            </a:r>
            <a:r>
              <a:rPr lang="nl-NL" sz="2000" dirty="0">
                <a:latin typeface="Verdana" panose="020B0604030504040204" pitchFamily="34" charset="0"/>
                <a:ea typeface="Verdana" panose="020B0604030504040204" pitchFamily="34" charset="0"/>
                <a:cs typeface="Verdana" panose="020B0604030504040204" pitchFamily="34" charset="0"/>
              </a:rPr>
              <a:t>zij zouden </a:t>
            </a:r>
            <a:r>
              <a:rPr lang="nl-NL" sz="2000" dirty="0" smtClean="0">
                <a:latin typeface="Verdana" panose="020B0604030504040204" pitchFamily="34" charset="0"/>
                <a:ea typeface="Verdana" panose="020B0604030504040204" pitchFamily="34" charset="0"/>
                <a:cs typeface="Verdana" panose="020B0604030504040204" pitchFamily="34" charset="0"/>
              </a:rPr>
              <a:t>weten</a:t>
            </a:r>
            <a:r>
              <a:rPr lang="nl-NL" sz="2000" dirty="0">
                <a:latin typeface="Verdana" panose="020B0604030504040204" pitchFamily="34" charset="0"/>
                <a:ea typeface="Verdana" panose="020B0604030504040204" pitchFamily="34" charset="0"/>
                <a:cs typeface="Verdana" panose="020B0604030504040204" pitchFamily="34" charset="0"/>
              </a:rPr>
              <a: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gn="r"/>
            <a:r>
              <a:rPr lang="he-IL" sz="2400" b="1" dirty="0"/>
              <a:t>כִּי אֲנִי יְהוָה מְקַדְּשָׁם</a:t>
            </a:r>
            <a:endParaRPr lang="nl-NL" sz="2400" dirty="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dat </a:t>
            </a:r>
            <a:r>
              <a:rPr lang="nl-NL" sz="2000" dirty="0">
                <a:latin typeface="Verdana" panose="020B0604030504040204" pitchFamily="34" charset="0"/>
                <a:ea typeface="Verdana" panose="020B0604030504040204" pitchFamily="34" charset="0"/>
                <a:cs typeface="Verdana" panose="020B0604030504040204" pitchFamily="34" charset="0"/>
              </a:rPr>
              <a:t>Ik, de Here, hen heilig</a:t>
            </a:r>
            <a:r>
              <a:rPr lang="nl-NL" sz="2000" dirty="0" smtClean="0">
                <a:latin typeface="Verdana" panose="020B0604030504040204" pitchFamily="34" charset="0"/>
                <a:ea typeface="Verdana" panose="020B0604030504040204" pitchFamily="34" charset="0"/>
                <a:cs typeface="Verdana" panose="020B0604030504040204" pitchFamily="34" charset="0"/>
              </a:rPr>
              <a:t>.</a:t>
            </a:r>
          </a:p>
          <a:p>
            <a:r>
              <a:rPr lang="nl-NL" sz="2000" dirty="0">
                <a:latin typeface="Verdana" panose="020B0604030504040204" pitchFamily="34" charset="0"/>
                <a:ea typeface="Verdana" panose="020B0604030504040204" pitchFamily="34" charset="0"/>
                <a:cs typeface="Verdana" panose="020B0604030504040204" pitchFamily="34" charset="0"/>
              </a:rPr>
              <a:t>ki ani JHWH me  </a:t>
            </a:r>
            <a:r>
              <a:rPr lang="nl-NL" sz="2000" dirty="0" err="1">
                <a:latin typeface="Verdana" panose="020B0604030504040204" pitchFamily="34" charset="0"/>
                <a:ea typeface="Verdana" panose="020B0604030504040204" pitchFamily="34" charset="0"/>
                <a:cs typeface="Verdana" panose="020B0604030504040204" pitchFamily="34" charset="0"/>
              </a:rPr>
              <a:t>qadsjam</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35" b="97492" l="0" r="97353"/>
                    </a14:imgEffect>
                  </a14:imgLayer>
                </a14:imgProps>
              </a:ext>
              <a:ext uri="{28A0092B-C50C-407E-A947-70E740481C1C}">
                <a14:useLocalDpi xmlns:a14="http://schemas.microsoft.com/office/drawing/2010/main" val="0"/>
              </a:ext>
            </a:extLst>
          </a:blip>
          <a:srcRect/>
          <a:stretch>
            <a:fillRect/>
          </a:stretch>
        </p:blipFill>
        <p:spPr bwMode="auto">
          <a:xfrm>
            <a:off x="4436336" y="2636912"/>
            <a:ext cx="4528152" cy="4248472"/>
          </a:xfrm>
          <a:prstGeom prst="rect">
            <a:avLst/>
          </a:prstGeom>
          <a:noFill/>
          <a:ln>
            <a:noFill/>
          </a:ln>
          <a:effectLst>
            <a:outerShdw blurRad="304800" dist="228600" sx="113000" sy="113000" algn="t"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el 7"/>
          <p:cNvGraphicFramePr>
            <a:graphicFrameLocks noGrp="1"/>
          </p:cNvGraphicFramePr>
          <p:nvPr>
            <p:extLst>
              <p:ext uri="{D42A27DB-BD31-4B8C-83A1-F6EECF244321}">
                <p14:modId xmlns:p14="http://schemas.microsoft.com/office/powerpoint/2010/main" val="2775349634"/>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6812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44144" y="1161200"/>
            <a:ext cx="4680000" cy="4068000"/>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Exodus 16:</a:t>
            </a:r>
          </a:p>
          <a:p>
            <a:r>
              <a:rPr lang="nl-NL" sz="200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4</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Toen </a:t>
            </a:r>
            <a:r>
              <a:rPr lang="nl-NL" sz="2000" dirty="0" err="1">
                <a:solidFill>
                  <a:prstClr val="black"/>
                </a:solidFill>
                <a:latin typeface="Verdana" panose="020B0604030504040204" pitchFamily="34" charset="0"/>
                <a:ea typeface="Verdana" panose="020B0604030504040204" pitchFamily="34" charset="0"/>
                <a:cs typeface="Verdana" panose="020B0604030504040204" pitchFamily="34" charset="0"/>
              </a:rPr>
              <a:t>zeide</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de Here tot Mozes: Zie, Ik zal voor u brood uit de hemel laten regenen; dan zal het volk uitgaan en verzamelen zoveel als voor elke dag nodig is,</a:t>
            </a:r>
            <a:r>
              <a:rPr lang="nl-NL" sz="2000" b="1" dirty="0">
                <a:solidFill>
                  <a:prstClr val="black"/>
                </a:solidFill>
                <a:latin typeface="Verdana" panose="020B0604030504040204" pitchFamily="34" charset="0"/>
                <a:ea typeface="Verdana" panose="020B0604030504040204" pitchFamily="34" charset="0"/>
                <a:cs typeface="Verdana" panose="020B0604030504040204" pitchFamily="34" charset="0"/>
              </a:rPr>
              <a:t> opdat Ik het op de proef </a:t>
            </a:r>
            <a:r>
              <a:rPr lang="nl-NL" sz="2000" b="1"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stel-le</a:t>
            </a:r>
            <a:r>
              <a:rPr lang="nl-NL" sz="2000" b="1" dirty="0">
                <a:solidFill>
                  <a:prstClr val="black"/>
                </a:solidFill>
                <a:latin typeface="Verdana" panose="020B0604030504040204" pitchFamily="34" charset="0"/>
                <a:ea typeface="Verdana" panose="020B0604030504040204" pitchFamily="34" charset="0"/>
                <a:cs typeface="Verdana" panose="020B0604030504040204" pitchFamily="34" charset="0"/>
              </a:rPr>
              <a:t>, of het al dan niet wandelt naar mijn wet. </a:t>
            </a:r>
            <a:r>
              <a:rPr lang="nl-NL" sz="200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5</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En als zij op de zesde dag bereiden wat zij hebben binnengebracht, dan zal dit dubbel zoveel zijn als wat zij op de andere dagen verzamelen.</a:t>
            </a:r>
            <a:endPar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nl-NL" sz="2000" b="1"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35" b="97492" l="0" r="97353"/>
                    </a14:imgEffect>
                  </a14:imgLayer>
                </a14:imgProps>
              </a:ext>
              <a:ext uri="{28A0092B-C50C-407E-A947-70E740481C1C}">
                <a14:useLocalDpi xmlns:a14="http://schemas.microsoft.com/office/drawing/2010/main" val="0"/>
              </a:ext>
            </a:extLst>
          </a:blip>
          <a:srcRect/>
          <a:stretch>
            <a:fillRect/>
          </a:stretch>
        </p:blipFill>
        <p:spPr bwMode="auto">
          <a:xfrm>
            <a:off x="4427984" y="2636912"/>
            <a:ext cx="4528152" cy="4248472"/>
          </a:xfrm>
          <a:prstGeom prst="rect">
            <a:avLst/>
          </a:prstGeom>
          <a:noFill/>
          <a:ln>
            <a:noFill/>
          </a:ln>
          <a:effectLst>
            <a:outerShdw blurRad="304800" dist="228600" sx="113000" sy="113000" algn="t"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123744" y="5301208"/>
            <a:ext cx="8460000" cy="1296000"/>
          </a:xfrm>
          <a:prstGeom prst="rect">
            <a:avLst/>
          </a:prstGeom>
          <a:solidFill>
            <a:srgbClr val="553907"/>
          </a:solidFill>
          <a:scene3d>
            <a:camera prst="orthographicFront"/>
            <a:lightRig rig="threePt" dir="t"/>
          </a:scene3d>
          <a:sp3d>
            <a:bevelT prst="angle"/>
          </a:sp3d>
        </p:spPr>
        <p:txBody>
          <a:bodyPr wrap="square">
            <a:spAutoFit/>
          </a:bodyPr>
          <a:lstStyle/>
          <a:p>
            <a:pPr algn="r"/>
            <a:r>
              <a:rPr lang="he-IL" sz="3600" b="1" dirty="0" smtClean="0">
                <a:solidFill>
                  <a:prstClr val="white"/>
                </a:solidFill>
                <a:latin typeface="Verdana" panose="020B0604030504040204" pitchFamily="34" charset="0"/>
                <a:ea typeface="Verdana" panose="020B0604030504040204" pitchFamily="34" charset="0"/>
              </a:rPr>
              <a:t>ולְמַעַן </a:t>
            </a:r>
            <a:r>
              <a:rPr lang="he-IL" sz="3600" b="1" dirty="0">
                <a:solidFill>
                  <a:prstClr val="white"/>
                </a:solidFill>
                <a:latin typeface="Verdana" panose="020B0604030504040204" pitchFamily="34" charset="0"/>
                <a:ea typeface="Verdana" panose="020B0604030504040204" pitchFamily="34" charset="0"/>
              </a:rPr>
              <a:t>אֲנַסֶּנּוּ הֲיֵלֵךְ בְּתוֹרָתִי </a:t>
            </a:r>
            <a:r>
              <a:rPr lang="he-IL" sz="3600" b="1" dirty="0" smtClean="0">
                <a:solidFill>
                  <a:prstClr val="white"/>
                </a:solidFill>
                <a:latin typeface="Verdana" panose="020B0604030504040204" pitchFamily="34" charset="0"/>
                <a:ea typeface="Verdana" panose="020B0604030504040204" pitchFamily="34" charset="0"/>
              </a:rPr>
              <a:t>אִם-לֹא</a:t>
            </a:r>
            <a:endParaRPr lang="nl-NL" sz="3600" b="1" dirty="0" smtClean="0">
              <a:solidFill>
                <a:prstClr val="white"/>
              </a:solidFill>
              <a:latin typeface="Verdana" panose="020B0604030504040204" pitchFamily="34" charset="0"/>
              <a:ea typeface="Verdana" panose="020B0604030504040204" pitchFamily="34" charset="0"/>
            </a:endParaRPr>
          </a:p>
          <a:p>
            <a:r>
              <a:rPr lang="nl-NL"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lemaän</a:t>
            </a:r>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anasénoe</a:t>
            </a:r>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hajelech</a:t>
            </a:r>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a:t>
            </a:r>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torati</a:t>
            </a:r>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im</a:t>
            </a:r>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lo</a:t>
            </a:r>
          </a:p>
          <a:p>
            <a:r>
              <a:rPr lang="nl-NL"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Opdat ik hen beproef/test wandelen </a:t>
            </a:r>
            <a:r>
              <a:rPr lang="nl-NL"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ze in mijn onderwijzing of niet</a:t>
            </a:r>
          </a:p>
          <a:p>
            <a:endParaRPr lang="nl-NL"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6462775" y="1340768"/>
            <a:ext cx="1781633" cy="1631216"/>
          </a:xfrm>
          <a:prstGeom prst="rect">
            <a:avLst/>
          </a:prstGeom>
        </p:spPr>
        <p:txBody>
          <a:bodyPr wrap="square">
            <a:spAutoFit/>
          </a:bodyPr>
          <a:lstStyle/>
          <a:p>
            <a:r>
              <a:rPr lang="he-IL" sz="4000" b="1" dirty="0" smtClean="0">
                <a:solidFill>
                  <a:prstClr val="black"/>
                </a:solidFill>
              </a:rPr>
              <a:t>נָסַה</a:t>
            </a:r>
            <a:endParaRPr lang="nl-NL" sz="4000" b="1" dirty="0" smtClean="0">
              <a:solidFill>
                <a:prstClr val="black"/>
              </a:solidFill>
            </a:endParaRPr>
          </a:p>
          <a:p>
            <a:r>
              <a:rPr lang="nl-NL" sz="2000" b="1" dirty="0" err="1">
                <a:solidFill>
                  <a:prstClr val="black"/>
                </a:solidFill>
              </a:rPr>
              <a:t>n</a:t>
            </a:r>
            <a:r>
              <a:rPr lang="nl-NL" sz="2000" b="1" dirty="0" err="1" smtClean="0">
                <a:solidFill>
                  <a:prstClr val="black"/>
                </a:solidFill>
              </a:rPr>
              <a:t>asa</a:t>
            </a:r>
            <a:endParaRPr lang="nl-NL" sz="2000" b="1" dirty="0" smtClean="0">
              <a:solidFill>
                <a:prstClr val="black"/>
              </a:solidFill>
            </a:endParaRPr>
          </a:p>
          <a:p>
            <a:r>
              <a:rPr lang="nl-NL" sz="2000" b="1" dirty="0">
                <a:solidFill>
                  <a:prstClr val="black"/>
                </a:solidFill>
              </a:rPr>
              <a:t>b</a:t>
            </a:r>
            <a:r>
              <a:rPr lang="nl-NL" sz="2000" b="1" dirty="0" smtClean="0">
                <a:solidFill>
                  <a:prstClr val="black"/>
                </a:solidFill>
              </a:rPr>
              <a:t>eproeven </a:t>
            </a:r>
            <a:r>
              <a:rPr lang="nl-NL" sz="2000" b="1" dirty="0" smtClean="0">
                <a:solidFill>
                  <a:prstClr val="black"/>
                </a:solidFill>
              </a:rPr>
              <a:t>testen</a:t>
            </a:r>
            <a:endParaRPr lang="nl-NL" sz="2000" b="1" dirty="0">
              <a:solidFill>
                <a:prstClr val="black"/>
              </a:solidFill>
            </a:endParaRPr>
          </a:p>
        </p:txBody>
      </p:sp>
      <p:graphicFrame>
        <p:nvGraphicFramePr>
          <p:cNvPr id="10" name="Tabel 9"/>
          <p:cNvGraphicFramePr>
            <a:graphicFrameLocks noGrp="1"/>
          </p:cNvGraphicFramePr>
          <p:nvPr>
            <p:extLst>
              <p:ext uri="{D42A27DB-BD31-4B8C-83A1-F6EECF244321}">
                <p14:modId xmlns:p14="http://schemas.microsoft.com/office/powerpoint/2010/main" val="3809225462"/>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27171166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father testing son bicyc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8539239" cy="568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323528" y="5345921"/>
            <a:ext cx="3384000" cy="1323439"/>
          </a:xfrm>
          <a:prstGeom prst="rect">
            <a:avLst/>
          </a:prstGeom>
          <a:solidFill>
            <a:schemeClr val="bg1">
              <a:lumMod val="50000"/>
            </a:schemeClr>
          </a:solidFill>
        </p:spPr>
        <p:txBody>
          <a:bodyPr>
            <a:spAutoFit/>
          </a:bodyPr>
          <a:lstStyle/>
          <a:p>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opdat Ik het op de proef stelle, of het al dan niet wandelt naar mijn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onderwijs. </a:t>
            </a:r>
            <a:endParaRPr lang="nl-NL" dirty="0">
              <a:solidFill>
                <a:schemeClr val="bg1"/>
              </a:solidFill>
            </a:endParaRPr>
          </a:p>
        </p:txBody>
      </p:sp>
      <p:graphicFrame>
        <p:nvGraphicFramePr>
          <p:cNvPr id="10" name="Tabel 9"/>
          <p:cNvGraphicFramePr>
            <a:graphicFrameLocks noGrp="1"/>
          </p:cNvGraphicFramePr>
          <p:nvPr>
            <p:extLst>
              <p:ext uri="{D42A27DB-BD31-4B8C-83A1-F6EECF244321}">
                <p14:modId xmlns:p14="http://schemas.microsoft.com/office/powerpoint/2010/main" val="3666009630"/>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24588430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35" b="97492" l="0" r="97353"/>
                    </a14:imgEffect>
                  </a14:imgLayer>
                </a14:imgProps>
              </a:ext>
              <a:ext uri="{28A0092B-C50C-407E-A947-70E740481C1C}">
                <a14:useLocalDpi xmlns:a14="http://schemas.microsoft.com/office/drawing/2010/main" val="0"/>
              </a:ext>
            </a:extLst>
          </a:blip>
          <a:srcRect/>
          <a:stretch>
            <a:fillRect/>
          </a:stretch>
        </p:blipFill>
        <p:spPr bwMode="auto">
          <a:xfrm>
            <a:off x="4424996" y="2780929"/>
            <a:ext cx="452815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783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000" fill="hold"/>
                                        <p:tgtEl>
                                          <p:spTgt spid="2"/>
                                        </p:tgtEl>
                                        <p:attrNameLst>
                                          <p:attrName>ppt_w</p:attrName>
                                        </p:attrNameLst>
                                      </p:cBhvr>
                                      <p:tavLst>
                                        <p:tav tm="0">
                                          <p:val>
                                            <p:fltVal val="0"/>
                                          </p:val>
                                        </p:tav>
                                        <p:tav tm="100000">
                                          <p:val>
                                            <p:strVal val="#ppt_w"/>
                                          </p:val>
                                        </p:tav>
                                      </p:tavLst>
                                    </p:anim>
                                    <p:anim calcmode="lin" valueType="num">
                                      <p:cBhvr>
                                        <p:cTn id="8" dur="7000" fill="hold"/>
                                        <p:tgtEl>
                                          <p:spTgt spid="2"/>
                                        </p:tgtEl>
                                        <p:attrNameLst>
                                          <p:attrName>ppt_h</p:attrName>
                                        </p:attrNameLst>
                                      </p:cBhvr>
                                      <p:tavLst>
                                        <p:tav tm="0">
                                          <p:val>
                                            <p:fltVal val="0"/>
                                          </p:val>
                                        </p:tav>
                                        <p:tav tm="100000">
                                          <p:val>
                                            <p:strVal val="#ppt_h"/>
                                          </p:val>
                                        </p:tav>
                                      </p:tavLst>
                                    </p:anim>
                                    <p:anim calcmode="lin" valueType="num">
                                      <p:cBhvr>
                                        <p:cTn id="9" dur="7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7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endParaRPr lang="nl-NL"/>
          </a:p>
        </p:txBody>
      </p:sp>
      <p:sp>
        <p:nvSpPr>
          <p:cNvPr id="4" name="Rechthoek 3"/>
          <p:cNvSpPr/>
          <p:nvPr/>
        </p:nvSpPr>
        <p:spPr>
          <a:xfrm>
            <a:off x="165464" y="260648"/>
            <a:ext cx="8784000" cy="6186309"/>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i="1" dirty="0" smtClean="0">
                <a:latin typeface="Verdana" panose="020B0604030504040204" pitchFamily="34" charset="0"/>
                <a:ea typeface="Verdana" panose="020B0604030504040204" pitchFamily="34" charset="0"/>
                <a:cs typeface="Verdana" panose="020B0604030504040204" pitchFamily="34" charset="0"/>
              </a:rPr>
              <a:t>Genesis 2:2</a:t>
            </a:r>
          </a:p>
          <a:p>
            <a:pPr algn="r"/>
            <a:r>
              <a:rPr lang="he-IL" b="1" dirty="0">
                <a:latin typeface="Verdana" panose="020B0604030504040204" pitchFamily="34" charset="0"/>
                <a:ea typeface="Verdana" panose="020B0604030504040204" pitchFamily="34" charset="0"/>
              </a:rPr>
              <a:t>וַיְכַל אֱלֹהִים בַּיּוֹם </a:t>
            </a:r>
            <a:r>
              <a:rPr lang="he-IL" b="1" dirty="0" smtClean="0">
                <a:latin typeface="Verdana" panose="020B0604030504040204" pitchFamily="34" charset="0"/>
                <a:ea typeface="Verdana" panose="020B0604030504040204" pitchFamily="34" charset="0"/>
              </a:rPr>
              <a:t>הַשְּׁבִיעִי</a:t>
            </a:r>
            <a:endParaRPr lang="nl-NL" b="1" dirty="0" smtClean="0">
              <a:latin typeface="Verdana" panose="020B0604030504040204" pitchFamily="34" charset="0"/>
              <a:ea typeface="Verdana" panose="020B0604030504040204" pitchFamily="34" charset="0"/>
              <a:cs typeface="Verdana" panose="020B0604030504040204" pitchFamily="34" charset="0"/>
            </a:endParaRPr>
          </a:p>
          <a:p>
            <a:r>
              <a:rPr lang="nl-NL" b="1" i="1" dirty="0" err="1" smtClean="0">
                <a:latin typeface="Verdana" panose="020B0604030504040204" pitchFamily="34" charset="0"/>
                <a:ea typeface="Verdana" panose="020B0604030504040204" pitchFamily="34" charset="0"/>
                <a:cs typeface="Verdana" panose="020B0604030504040204" pitchFamily="34" charset="0"/>
              </a:rPr>
              <a:t>wajkol</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a:latin typeface="Verdana" panose="020B0604030504040204" pitchFamily="34" charset="0"/>
                <a:ea typeface="Verdana" panose="020B0604030504040204" pitchFamily="34" charset="0"/>
                <a:cs typeface="Verdana" panose="020B0604030504040204" pitchFamily="34" charset="0"/>
              </a:rPr>
              <a:t>elohim</a:t>
            </a:r>
            <a:r>
              <a:rPr lang="nl-NL" b="1" i="1" dirty="0">
                <a:latin typeface="Verdana" panose="020B0604030504040204" pitchFamily="34" charset="0"/>
                <a:ea typeface="Verdana" panose="020B0604030504040204" pitchFamily="34" charset="0"/>
                <a:cs typeface="Verdana" panose="020B0604030504040204" pitchFamily="34" charset="0"/>
              </a:rPr>
              <a:t> </a:t>
            </a:r>
            <a:r>
              <a:rPr lang="nl-NL" b="1" i="1" dirty="0" err="1">
                <a:latin typeface="Verdana" panose="020B0604030504040204" pitchFamily="34" charset="0"/>
                <a:ea typeface="Verdana" panose="020B0604030504040204" pitchFamily="34" charset="0"/>
                <a:cs typeface="Verdana" panose="020B0604030504040204" pitchFamily="34" charset="0"/>
              </a:rPr>
              <a:t>ba</a:t>
            </a:r>
            <a:r>
              <a:rPr lang="nl-NL" b="1" i="1" dirty="0">
                <a:latin typeface="Verdana" panose="020B0604030504040204" pitchFamily="34" charset="0"/>
                <a:ea typeface="Verdana" panose="020B0604030504040204" pitchFamily="34" charset="0"/>
                <a:cs typeface="Verdana" panose="020B0604030504040204" pitchFamily="34" charset="0"/>
              </a:rPr>
              <a:t> </a:t>
            </a:r>
            <a:r>
              <a:rPr lang="nl-NL" b="1" i="1" dirty="0" err="1">
                <a:latin typeface="Verdana" panose="020B0604030504040204" pitchFamily="34" charset="0"/>
                <a:ea typeface="Verdana" panose="020B0604030504040204" pitchFamily="34" charset="0"/>
                <a:cs typeface="Verdana" panose="020B0604030504040204" pitchFamily="34" charset="0"/>
              </a:rPr>
              <a:t>jom</a:t>
            </a:r>
            <a:r>
              <a:rPr lang="nl-NL" b="1" i="1" dirty="0">
                <a:latin typeface="Verdana" panose="020B0604030504040204" pitchFamily="34" charset="0"/>
                <a:ea typeface="Verdana" panose="020B0604030504040204" pitchFamily="34" charset="0"/>
                <a:cs typeface="Verdana" panose="020B0604030504040204" pitchFamily="34" charset="0"/>
              </a:rPr>
              <a:t> ha </a:t>
            </a:r>
            <a:r>
              <a:rPr lang="nl-NL" b="1" i="1" dirty="0" err="1">
                <a:latin typeface="Verdana" panose="020B0604030504040204" pitchFamily="34" charset="0"/>
                <a:ea typeface="Verdana" panose="020B0604030504040204" pitchFamily="34" charset="0"/>
                <a:cs typeface="Verdana" panose="020B0604030504040204" pitchFamily="34" charset="0"/>
              </a:rPr>
              <a:t>sjevi</a:t>
            </a:r>
            <a:r>
              <a:rPr lang="nl-NL" b="1" i="1" dirty="0">
                <a:latin typeface="Verdana" panose="020B0604030504040204" pitchFamily="34" charset="0"/>
                <a:ea typeface="Verdana" panose="020B0604030504040204" pitchFamily="34" charset="0"/>
                <a:cs typeface="Verdana" panose="020B0604030504040204" pitchFamily="34" charset="0"/>
              </a:rPr>
              <a:t> </a:t>
            </a:r>
          </a:p>
          <a:p>
            <a:r>
              <a:rPr lang="nl-NL" baseline="30000" dirty="0">
                <a:latin typeface="Verdana" panose="020B0604030504040204" pitchFamily="34" charset="0"/>
                <a:ea typeface="Verdana" panose="020B0604030504040204" pitchFamily="34" charset="0"/>
                <a:cs typeface="Verdana" panose="020B0604030504040204" pitchFamily="34" charset="0"/>
              </a:rPr>
              <a:t>2</a:t>
            </a:r>
            <a:r>
              <a:rPr lang="nl-NL" dirty="0">
                <a:latin typeface="Verdana" panose="020B0604030504040204" pitchFamily="34" charset="0"/>
                <a:ea typeface="Verdana" panose="020B0604030504040204" pitchFamily="34" charset="0"/>
                <a:cs typeface="Verdana" panose="020B0604030504040204" pitchFamily="34" charset="0"/>
              </a:rPr>
              <a:t> Toen God op de zevende dag het werk </a:t>
            </a:r>
            <a:r>
              <a:rPr lang="nl-NL" b="1" dirty="0">
                <a:latin typeface="Verdana" panose="020B0604030504040204" pitchFamily="34" charset="0"/>
                <a:ea typeface="Verdana" panose="020B0604030504040204" pitchFamily="34" charset="0"/>
                <a:cs typeface="Verdana" panose="020B0604030504040204" pitchFamily="34" charset="0"/>
              </a:rPr>
              <a:t>voltooid</a:t>
            </a:r>
            <a:r>
              <a:rPr lang="nl-NL" dirty="0">
                <a:latin typeface="Verdana" panose="020B0604030504040204" pitchFamily="34" charset="0"/>
                <a:ea typeface="Verdana" panose="020B0604030504040204" pitchFamily="34" charset="0"/>
                <a:cs typeface="Verdana" panose="020B0604030504040204" pitchFamily="34" charset="0"/>
              </a:rPr>
              <a:t> had,</a:t>
            </a:r>
          </a:p>
          <a:p>
            <a:pPr algn="r"/>
            <a:r>
              <a:rPr lang="he-IL" b="1" dirty="0" smtClean="0">
                <a:latin typeface="Verdana" panose="020B0604030504040204" pitchFamily="34" charset="0"/>
                <a:ea typeface="Verdana" panose="020B0604030504040204" pitchFamily="34" charset="0"/>
              </a:rPr>
              <a:t>מְלַאכְתּוֹ </a:t>
            </a:r>
            <a:r>
              <a:rPr lang="he-IL" b="1" dirty="0">
                <a:latin typeface="Verdana" panose="020B0604030504040204" pitchFamily="34" charset="0"/>
                <a:ea typeface="Verdana" panose="020B0604030504040204" pitchFamily="34" charset="0"/>
              </a:rPr>
              <a:t>אֲשֶׁר </a:t>
            </a:r>
            <a:r>
              <a:rPr lang="he-IL" b="1" dirty="0" smtClean="0">
                <a:latin typeface="Verdana" panose="020B0604030504040204" pitchFamily="34" charset="0"/>
                <a:ea typeface="Verdana" panose="020B0604030504040204" pitchFamily="34" charset="0"/>
              </a:rPr>
              <a:t>עָשָׂה</a:t>
            </a:r>
            <a:endParaRPr lang="nl-NL" b="1" dirty="0" smtClean="0">
              <a:latin typeface="Verdana" panose="020B0604030504040204" pitchFamily="34" charset="0"/>
              <a:ea typeface="Verdana" panose="020B0604030504040204" pitchFamily="34" charset="0"/>
              <a:cs typeface="Verdana" panose="020B0604030504040204" pitchFamily="34" charset="0"/>
            </a:endParaRPr>
          </a:p>
          <a:p>
            <a:r>
              <a:rPr lang="nl-NL" b="1" i="1" u="sng" dirty="0" err="1">
                <a:latin typeface="Verdana" panose="020B0604030504040204" pitchFamily="34" charset="0"/>
                <a:ea typeface="Verdana" panose="020B0604030504040204" pitchFamily="34" charset="0"/>
                <a:cs typeface="Verdana" panose="020B0604030504040204" pitchFamily="34" charset="0"/>
              </a:rPr>
              <a:t>m</a:t>
            </a:r>
            <a:r>
              <a:rPr lang="nl-NL" b="1" i="1" u="sng" dirty="0" err="1" smtClean="0">
                <a:latin typeface="Verdana" panose="020B0604030504040204" pitchFamily="34" charset="0"/>
                <a:ea typeface="Verdana" panose="020B0604030504040204" pitchFamily="34" charset="0"/>
                <a:cs typeface="Verdana" panose="020B0604030504040204" pitchFamily="34" charset="0"/>
              </a:rPr>
              <a:t>elachto</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asjèr</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asah</a:t>
            </a:r>
            <a:endParaRPr lang="nl-NL" b="1" i="1" dirty="0" smtClean="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dat Hij gemaakt had</a:t>
            </a:r>
            <a:r>
              <a:rPr lang="nl-NL" dirty="0" smtClean="0">
                <a:latin typeface="Verdana" panose="020B0604030504040204" pitchFamily="34" charset="0"/>
                <a:ea typeface="Verdana" panose="020B0604030504040204" pitchFamily="34" charset="0"/>
                <a:cs typeface="Verdana" panose="020B0604030504040204" pitchFamily="34" charset="0"/>
              </a:rPr>
              <a:t>,</a:t>
            </a:r>
          </a:p>
          <a:p>
            <a:pPr algn="r"/>
            <a:r>
              <a:rPr lang="he-IL" b="1" dirty="0" smtClean="0">
                <a:latin typeface="Verdana" panose="020B0604030504040204" pitchFamily="34" charset="0"/>
                <a:ea typeface="Verdana" panose="020B0604030504040204" pitchFamily="34" charset="0"/>
              </a:rPr>
              <a:t>וַיִּשְׁבֹּת </a:t>
            </a:r>
            <a:r>
              <a:rPr lang="he-IL" b="1" dirty="0">
                <a:latin typeface="Verdana" panose="020B0604030504040204" pitchFamily="34" charset="0"/>
                <a:ea typeface="Verdana" panose="020B0604030504040204" pitchFamily="34" charset="0"/>
              </a:rPr>
              <a:t>בַּיּוֹם </a:t>
            </a:r>
            <a:r>
              <a:rPr lang="he-IL" b="1" dirty="0" smtClean="0">
                <a:latin typeface="Verdana" panose="020B0604030504040204" pitchFamily="34" charset="0"/>
                <a:ea typeface="Verdana" panose="020B0604030504040204" pitchFamily="34" charset="0"/>
              </a:rPr>
              <a:t>הַשְּׁבִיעִי</a:t>
            </a:r>
            <a:endParaRPr lang="nl-NL" b="1" dirty="0">
              <a:latin typeface="Verdana" panose="020B0604030504040204" pitchFamily="34" charset="0"/>
              <a:ea typeface="Verdana" panose="020B0604030504040204" pitchFamily="34" charset="0"/>
              <a:cs typeface="Verdana" panose="020B0604030504040204" pitchFamily="34" charset="0"/>
            </a:endParaRPr>
          </a:p>
          <a:p>
            <a:r>
              <a:rPr lang="nl-NL" b="1" i="1" dirty="0" err="1">
                <a:latin typeface="Verdana" panose="020B0604030504040204" pitchFamily="34" charset="0"/>
                <a:ea typeface="Verdana" panose="020B0604030504040204" pitchFamily="34" charset="0"/>
                <a:cs typeface="Verdana" panose="020B0604030504040204" pitchFamily="34" charset="0"/>
              </a:rPr>
              <a:t>w</a:t>
            </a:r>
            <a:r>
              <a:rPr lang="nl-NL" b="1" i="1" dirty="0" err="1" smtClean="0">
                <a:latin typeface="Verdana" panose="020B0604030504040204" pitchFamily="34" charset="0"/>
                <a:ea typeface="Verdana" panose="020B0604030504040204" pitchFamily="34" charset="0"/>
                <a:cs typeface="Verdana" panose="020B0604030504040204" pitchFamily="34" charset="0"/>
              </a:rPr>
              <a:t>ajisjbot</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ba</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jom</a:t>
            </a:r>
            <a:r>
              <a:rPr lang="nl-NL" b="1" i="1" dirty="0" smtClean="0">
                <a:latin typeface="Verdana" panose="020B0604030504040204" pitchFamily="34" charset="0"/>
                <a:ea typeface="Verdana" panose="020B0604030504040204" pitchFamily="34" charset="0"/>
                <a:cs typeface="Verdana" panose="020B0604030504040204" pitchFamily="34" charset="0"/>
              </a:rPr>
              <a:t> ha </a:t>
            </a:r>
            <a:r>
              <a:rPr lang="nl-NL" b="1" i="1" dirty="0" err="1" smtClean="0">
                <a:latin typeface="Verdana" panose="020B0604030504040204" pitchFamily="34" charset="0"/>
                <a:ea typeface="Verdana" panose="020B0604030504040204" pitchFamily="34" charset="0"/>
                <a:cs typeface="Verdana" panose="020B0604030504040204" pitchFamily="34" charset="0"/>
              </a:rPr>
              <a:t>sjeviji</a:t>
            </a:r>
            <a:endParaRPr lang="nl-NL" b="1" i="1" dirty="0" smtClean="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rustte Hij op de zevende dag </a:t>
            </a:r>
            <a:endParaRPr lang="nl-NL" dirty="0" smtClean="0">
              <a:latin typeface="Verdana" panose="020B0604030504040204" pitchFamily="34" charset="0"/>
              <a:ea typeface="Verdana" panose="020B0604030504040204" pitchFamily="34" charset="0"/>
              <a:cs typeface="Verdana" panose="020B0604030504040204" pitchFamily="34" charset="0"/>
            </a:endParaRPr>
          </a:p>
          <a:p>
            <a:pPr algn="r"/>
            <a:r>
              <a:rPr lang="he-IL" b="1" dirty="0" smtClean="0">
                <a:latin typeface="Verdana" panose="020B0604030504040204" pitchFamily="34" charset="0"/>
                <a:ea typeface="Verdana" panose="020B0604030504040204" pitchFamily="34" charset="0"/>
              </a:rPr>
              <a:t>מִכָּל-מְלַאכְתּוֹ </a:t>
            </a:r>
            <a:r>
              <a:rPr lang="he-IL" b="1" dirty="0">
                <a:latin typeface="Verdana" panose="020B0604030504040204" pitchFamily="34" charset="0"/>
                <a:ea typeface="Verdana" panose="020B0604030504040204" pitchFamily="34" charset="0"/>
              </a:rPr>
              <a:t>אֲשֶׁר </a:t>
            </a:r>
            <a:r>
              <a:rPr lang="he-IL" b="1" dirty="0" smtClean="0">
                <a:latin typeface="Verdana" panose="020B0604030504040204" pitchFamily="34" charset="0"/>
                <a:ea typeface="Verdana" panose="020B0604030504040204" pitchFamily="34" charset="0"/>
              </a:rPr>
              <a:t>עָשָׂה</a:t>
            </a:r>
            <a:endParaRPr lang="nl-NL" b="1" i="1" dirty="0">
              <a:latin typeface="Verdana" panose="020B0604030504040204" pitchFamily="34" charset="0"/>
              <a:ea typeface="Verdana" panose="020B0604030504040204" pitchFamily="34" charset="0"/>
              <a:cs typeface="Verdana" panose="020B0604030504040204" pitchFamily="34" charset="0"/>
            </a:endParaRPr>
          </a:p>
          <a:p>
            <a:r>
              <a:rPr lang="nl-NL" b="1" i="1" dirty="0" err="1">
                <a:latin typeface="Verdana" panose="020B0604030504040204" pitchFamily="34" charset="0"/>
                <a:ea typeface="Verdana" panose="020B0604030504040204" pitchFamily="34" charset="0"/>
                <a:cs typeface="Verdana" panose="020B0604030504040204" pitchFamily="34" charset="0"/>
              </a:rPr>
              <a:t>m</a:t>
            </a:r>
            <a:r>
              <a:rPr lang="nl-NL" b="1" i="1" dirty="0" err="1" smtClean="0">
                <a:latin typeface="Verdana" panose="020B0604030504040204" pitchFamily="34" charset="0"/>
                <a:ea typeface="Verdana" panose="020B0604030504040204" pitchFamily="34" charset="0"/>
                <a:cs typeface="Verdana" panose="020B0604030504040204" pitchFamily="34" charset="0"/>
              </a:rPr>
              <a:t>ikol</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u="sng" dirty="0" err="1" smtClean="0">
                <a:latin typeface="Verdana" panose="020B0604030504040204" pitchFamily="34" charset="0"/>
                <a:ea typeface="Verdana" panose="020B0604030504040204" pitchFamily="34" charset="0"/>
                <a:cs typeface="Verdana" panose="020B0604030504040204" pitchFamily="34" charset="0"/>
              </a:rPr>
              <a:t>melachto</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asjèr</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asah</a:t>
            </a:r>
            <a:endParaRPr lang="nl-NL" dirty="0" smtClean="0">
              <a:latin typeface="Verdana" panose="020B0604030504040204" pitchFamily="34" charset="0"/>
              <a:ea typeface="Verdana" panose="020B0604030504040204" pitchFamily="34" charset="0"/>
              <a:cs typeface="Verdana" panose="020B0604030504040204" pitchFamily="34" charset="0"/>
              <a:hlinkClick r:id="rId3"/>
            </a:endParaRPr>
          </a:p>
          <a:p>
            <a:r>
              <a:rPr lang="nl-NL" dirty="0">
                <a:latin typeface="Verdana" panose="020B0604030504040204" pitchFamily="34" charset="0"/>
                <a:ea typeface="Verdana" panose="020B0604030504040204" pitchFamily="34" charset="0"/>
                <a:cs typeface="Verdana" panose="020B0604030504040204" pitchFamily="34" charset="0"/>
              </a:rPr>
              <a:t>van al het </a:t>
            </a:r>
            <a:r>
              <a:rPr lang="nl-NL" dirty="0" smtClean="0">
                <a:latin typeface="Verdana" panose="020B0604030504040204" pitchFamily="34" charset="0"/>
                <a:ea typeface="Verdana" panose="020B0604030504040204" pitchFamily="34" charset="0"/>
                <a:cs typeface="Verdana" panose="020B0604030504040204" pitchFamily="34" charset="0"/>
              </a:rPr>
              <a:t>werk,</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dirty="0" smtClean="0">
                <a:latin typeface="Verdana" panose="020B0604030504040204" pitchFamily="34" charset="0"/>
                <a:ea typeface="Verdana" panose="020B0604030504040204" pitchFamily="34" charset="0"/>
                <a:cs typeface="Verdana" panose="020B0604030504040204" pitchFamily="34" charset="0"/>
              </a:rPr>
              <a:t>dat </a:t>
            </a:r>
            <a:r>
              <a:rPr lang="nl-NL" dirty="0">
                <a:latin typeface="Verdana" panose="020B0604030504040204" pitchFamily="34" charset="0"/>
                <a:ea typeface="Verdana" panose="020B0604030504040204" pitchFamily="34" charset="0"/>
                <a:cs typeface="Verdana" panose="020B0604030504040204" pitchFamily="34" charset="0"/>
              </a:rPr>
              <a:t>Hij gemaakt had</a:t>
            </a:r>
            <a:r>
              <a:rPr lang="nl-NL" dirty="0" smtClean="0">
                <a:latin typeface="Verdana" panose="020B0604030504040204" pitchFamily="34" charset="0"/>
                <a:ea typeface="Verdana" panose="020B0604030504040204" pitchFamily="34" charset="0"/>
                <a:cs typeface="Verdana" panose="020B0604030504040204" pitchFamily="34" charset="0"/>
              </a:rPr>
              <a:t>.</a:t>
            </a:r>
          </a:p>
          <a:p>
            <a:pPr algn="r"/>
            <a:r>
              <a:rPr lang="he-IL" dirty="0">
                <a:latin typeface="Verdana" panose="020B0604030504040204" pitchFamily="34" charset="0"/>
                <a:ea typeface="Verdana" panose="020B0604030504040204" pitchFamily="34" charset="0"/>
              </a:rPr>
              <a:t>ו</a:t>
            </a:r>
            <a:r>
              <a:rPr lang="he-IL" b="1" dirty="0">
                <a:latin typeface="Verdana" panose="020B0604030504040204" pitchFamily="34" charset="0"/>
                <a:ea typeface="Verdana" panose="020B0604030504040204" pitchFamily="34" charset="0"/>
              </a:rPr>
              <a:t>ַיְבָרֶךְ אֱלֹהִים אֶת-יוֹם הַשְּׁבִיעִי, וַיְקַדֵּשׁ </a:t>
            </a:r>
            <a:r>
              <a:rPr lang="he-IL" b="1" dirty="0" smtClean="0">
                <a:latin typeface="Verdana" panose="020B0604030504040204" pitchFamily="34" charset="0"/>
                <a:ea typeface="Verdana" panose="020B0604030504040204" pitchFamily="34" charset="0"/>
              </a:rPr>
              <a:t>אֹתוֹ</a:t>
            </a:r>
            <a:endParaRPr lang="nl-NL" b="1" dirty="0" smtClean="0">
              <a:latin typeface="Verdana" panose="020B0604030504040204" pitchFamily="34" charset="0"/>
              <a:ea typeface="Verdana" panose="020B0604030504040204" pitchFamily="34" charset="0"/>
              <a:cs typeface="Verdana" panose="020B0604030504040204" pitchFamily="34" charset="0"/>
            </a:endParaRPr>
          </a:p>
          <a:p>
            <a:r>
              <a:rPr lang="nl-NL" b="1" i="1" dirty="0" err="1">
                <a:latin typeface="Verdana" panose="020B0604030504040204" pitchFamily="34" charset="0"/>
                <a:ea typeface="Verdana" panose="020B0604030504040204" pitchFamily="34" charset="0"/>
                <a:cs typeface="Verdana" panose="020B0604030504040204" pitchFamily="34" charset="0"/>
              </a:rPr>
              <a:t>w</a:t>
            </a:r>
            <a:r>
              <a:rPr lang="nl-NL" b="1" i="1" dirty="0" err="1" smtClean="0">
                <a:latin typeface="Verdana" panose="020B0604030504040204" pitchFamily="34" charset="0"/>
                <a:ea typeface="Verdana" panose="020B0604030504040204" pitchFamily="34" charset="0"/>
                <a:cs typeface="Verdana" panose="020B0604030504040204" pitchFamily="34" charset="0"/>
              </a:rPr>
              <a:t>awarèch</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elohim</a:t>
            </a:r>
            <a:r>
              <a:rPr lang="nl-NL" b="1" i="1" dirty="0" smtClean="0">
                <a:latin typeface="Verdana" panose="020B0604030504040204" pitchFamily="34" charset="0"/>
                <a:ea typeface="Verdana" panose="020B0604030504040204" pitchFamily="34" charset="0"/>
                <a:cs typeface="Verdana" panose="020B0604030504040204" pitchFamily="34" charset="0"/>
              </a:rPr>
              <a:t> et </a:t>
            </a:r>
            <a:r>
              <a:rPr lang="nl-NL" b="1" i="1" dirty="0" err="1" smtClean="0">
                <a:latin typeface="Verdana" panose="020B0604030504040204" pitchFamily="34" charset="0"/>
                <a:ea typeface="Verdana" panose="020B0604030504040204" pitchFamily="34" charset="0"/>
                <a:cs typeface="Verdana" panose="020B0604030504040204" pitchFamily="34" charset="0"/>
              </a:rPr>
              <a:t>jom</a:t>
            </a:r>
            <a:r>
              <a:rPr lang="nl-NL" b="1" i="1" dirty="0" smtClean="0">
                <a:latin typeface="Verdana" panose="020B0604030504040204" pitchFamily="34" charset="0"/>
                <a:ea typeface="Verdana" panose="020B0604030504040204" pitchFamily="34" charset="0"/>
                <a:cs typeface="Verdana" panose="020B0604030504040204" pitchFamily="34" charset="0"/>
              </a:rPr>
              <a:t> ha </a:t>
            </a:r>
            <a:r>
              <a:rPr lang="nl-NL" b="1" i="1" dirty="0" err="1" smtClean="0">
                <a:latin typeface="Verdana" panose="020B0604030504040204" pitchFamily="34" charset="0"/>
                <a:ea typeface="Verdana" panose="020B0604030504040204" pitchFamily="34" charset="0"/>
                <a:cs typeface="Verdana" panose="020B0604030504040204" pitchFamily="34" charset="0"/>
              </a:rPr>
              <a:t>sjeviji</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wajqadèsj</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oto</a:t>
            </a:r>
            <a:endParaRPr lang="nl-NL" b="1" i="1" dirty="0" smtClean="0">
              <a:latin typeface="Verdana" panose="020B0604030504040204" pitchFamily="34" charset="0"/>
              <a:ea typeface="Verdana" panose="020B0604030504040204" pitchFamily="34" charset="0"/>
              <a:cs typeface="Verdana" panose="020B0604030504040204" pitchFamily="34" charset="0"/>
            </a:endParaRPr>
          </a:p>
          <a:p>
            <a:r>
              <a:rPr lang="nl-NL" baseline="30000" dirty="0">
                <a:latin typeface="Verdana" panose="020B0604030504040204" pitchFamily="34" charset="0"/>
                <a:ea typeface="Verdana" panose="020B0604030504040204" pitchFamily="34" charset="0"/>
                <a:cs typeface="Verdana" panose="020B0604030504040204" pitchFamily="34" charset="0"/>
              </a:rPr>
              <a:t>3</a:t>
            </a:r>
            <a:r>
              <a:rPr lang="nl-NL" dirty="0">
                <a:latin typeface="Verdana" panose="020B0604030504040204" pitchFamily="34" charset="0"/>
                <a:ea typeface="Verdana" panose="020B0604030504040204" pitchFamily="34" charset="0"/>
                <a:cs typeface="Verdana" panose="020B0604030504040204" pitchFamily="34" charset="0"/>
              </a:rPr>
              <a:t> En God </a:t>
            </a:r>
            <a:r>
              <a:rPr lang="nl-NL" b="1" dirty="0">
                <a:latin typeface="Verdana" panose="020B0604030504040204" pitchFamily="34" charset="0"/>
                <a:ea typeface="Verdana" panose="020B0604030504040204" pitchFamily="34" charset="0"/>
                <a:cs typeface="Verdana" panose="020B0604030504040204" pitchFamily="34" charset="0"/>
              </a:rPr>
              <a:t>zegende</a:t>
            </a:r>
            <a:r>
              <a:rPr lang="nl-NL" dirty="0">
                <a:latin typeface="Verdana" panose="020B0604030504040204" pitchFamily="34" charset="0"/>
                <a:ea typeface="Verdana" panose="020B0604030504040204" pitchFamily="34" charset="0"/>
                <a:cs typeface="Verdana" panose="020B0604030504040204" pitchFamily="34" charset="0"/>
              </a:rPr>
              <a:t> de zevende dag en </a:t>
            </a:r>
            <a:r>
              <a:rPr lang="nl-NL" b="1" dirty="0">
                <a:latin typeface="Verdana" panose="020B0604030504040204" pitchFamily="34" charset="0"/>
                <a:ea typeface="Verdana" panose="020B0604030504040204" pitchFamily="34" charset="0"/>
                <a:cs typeface="Verdana" panose="020B0604030504040204" pitchFamily="34" charset="0"/>
              </a:rPr>
              <a:t>heiligde</a:t>
            </a:r>
            <a:r>
              <a:rPr lang="nl-NL" dirty="0">
                <a:latin typeface="Verdana" panose="020B0604030504040204" pitchFamily="34" charset="0"/>
                <a:ea typeface="Verdana" panose="020B0604030504040204" pitchFamily="34" charset="0"/>
                <a:cs typeface="Verdana" panose="020B0604030504040204" pitchFamily="34" charset="0"/>
              </a:rPr>
              <a:t> die,</a:t>
            </a:r>
            <a:endParaRPr lang="nl-NL" b="1" dirty="0">
              <a:latin typeface="Verdana" panose="020B0604030504040204" pitchFamily="34" charset="0"/>
              <a:ea typeface="Verdana" panose="020B0604030504040204" pitchFamily="34" charset="0"/>
              <a:cs typeface="Verdana" panose="020B0604030504040204" pitchFamily="34" charset="0"/>
            </a:endParaRPr>
          </a:p>
          <a:p>
            <a:pPr algn="r"/>
            <a:r>
              <a:rPr lang="he-IL" b="1" dirty="0" smtClean="0">
                <a:latin typeface="Verdana" panose="020B0604030504040204" pitchFamily="34" charset="0"/>
                <a:ea typeface="Verdana" panose="020B0604030504040204" pitchFamily="34" charset="0"/>
              </a:rPr>
              <a:t>כִּי </a:t>
            </a:r>
            <a:r>
              <a:rPr lang="he-IL" b="1" dirty="0">
                <a:latin typeface="Verdana" panose="020B0604030504040204" pitchFamily="34" charset="0"/>
                <a:ea typeface="Verdana" panose="020B0604030504040204" pitchFamily="34" charset="0"/>
              </a:rPr>
              <a:t>בוֹ שָׁבַת </a:t>
            </a:r>
            <a:r>
              <a:rPr lang="he-IL" b="1" dirty="0" smtClean="0">
                <a:latin typeface="Verdana" panose="020B0604030504040204" pitchFamily="34" charset="0"/>
                <a:ea typeface="Verdana" panose="020B0604030504040204" pitchFamily="34" charset="0"/>
              </a:rPr>
              <a:t>מִכָּל-מְלַאכְתּוֹ</a:t>
            </a:r>
            <a:endParaRPr lang="nl-NL" b="1" dirty="0" smtClean="0">
              <a:latin typeface="Verdana" panose="020B0604030504040204" pitchFamily="34" charset="0"/>
              <a:ea typeface="Verdana" panose="020B0604030504040204" pitchFamily="34" charset="0"/>
              <a:cs typeface="Verdana" panose="020B0604030504040204" pitchFamily="34" charset="0"/>
            </a:endParaRPr>
          </a:p>
          <a:p>
            <a:r>
              <a:rPr lang="nl-NL" b="1" i="1" dirty="0" smtClean="0">
                <a:latin typeface="Verdana" panose="020B0604030504040204" pitchFamily="34" charset="0"/>
                <a:ea typeface="Verdana" panose="020B0604030504040204" pitchFamily="34" charset="0"/>
                <a:cs typeface="Verdana" panose="020B0604030504040204" pitchFamily="34" charset="0"/>
              </a:rPr>
              <a:t>ki wo </a:t>
            </a:r>
            <a:r>
              <a:rPr lang="nl-NL" b="1" i="1" dirty="0" err="1" smtClean="0">
                <a:latin typeface="Verdana" panose="020B0604030504040204" pitchFamily="34" charset="0"/>
                <a:ea typeface="Verdana" panose="020B0604030504040204" pitchFamily="34" charset="0"/>
                <a:cs typeface="Verdana" panose="020B0604030504040204" pitchFamily="34" charset="0"/>
              </a:rPr>
              <a:t>sjawat</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mikol</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u="sng" dirty="0" err="1" smtClean="0">
                <a:latin typeface="Verdana" panose="020B0604030504040204" pitchFamily="34" charset="0"/>
                <a:ea typeface="Verdana" panose="020B0604030504040204" pitchFamily="34" charset="0"/>
                <a:cs typeface="Verdana" panose="020B0604030504040204" pitchFamily="34" charset="0"/>
              </a:rPr>
              <a:t>melach</a:t>
            </a:r>
            <a:endParaRPr lang="nl-NL" u="sng" dirty="0" smtClean="0">
              <a:latin typeface="Verdana" panose="020B0604030504040204" pitchFamily="34" charset="0"/>
              <a:ea typeface="Verdana" panose="020B0604030504040204" pitchFamily="34" charset="0"/>
              <a:cs typeface="Verdana" panose="020B0604030504040204" pitchFamily="34" charset="0"/>
            </a:endParaRPr>
          </a:p>
          <a:p>
            <a:r>
              <a:rPr lang="nl-NL" dirty="0" smtClean="0">
                <a:latin typeface="Verdana" panose="020B0604030504040204" pitchFamily="34" charset="0"/>
                <a:ea typeface="Verdana" panose="020B0604030504040204" pitchFamily="34" charset="0"/>
                <a:cs typeface="Verdana" panose="020B0604030504040204" pitchFamily="34" charset="0"/>
              </a:rPr>
              <a:t>omdat </a:t>
            </a:r>
            <a:r>
              <a:rPr lang="nl-NL" dirty="0">
                <a:latin typeface="Verdana" panose="020B0604030504040204" pitchFamily="34" charset="0"/>
                <a:ea typeface="Verdana" panose="020B0604030504040204" pitchFamily="34" charset="0"/>
                <a:cs typeface="Verdana" panose="020B0604030504040204" pitchFamily="34" charset="0"/>
              </a:rPr>
              <a:t>Hij daarop </a:t>
            </a:r>
            <a:r>
              <a:rPr lang="nl-NL" b="1" dirty="0" smtClean="0">
                <a:latin typeface="Verdana" panose="020B0604030504040204" pitchFamily="34" charset="0"/>
                <a:ea typeface="Verdana" panose="020B0604030504040204" pitchFamily="34" charset="0"/>
                <a:cs typeface="Verdana" panose="020B0604030504040204" pitchFamily="34" charset="0"/>
              </a:rPr>
              <a:t>gerust</a:t>
            </a:r>
            <a:r>
              <a:rPr lang="nl-NL" dirty="0" smtClean="0">
                <a:latin typeface="Verdana" panose="020B0604030504040204" pitchFamily="34" charset="0"/>
                <a:ea typeface="Verdana" panose="020B0604030504040204" pitchFamily="34" charset="0"/>
                <a:cs typeface="Verdana" panose="020B0604030504040204" pitchFamily="34" charset="0"/>
              </a:rPr>
              <a:t> </a:t>
            </a:r>
            <a:r>
              <a:rPr lang="nl-NL" dirty="0">
                <a:latin typeface="Verdana" panose="020B0604030504040204" pitchFamily="34" charset="0"/>
                <a:ea typeface="Verdana" panose="020B0604030504040204" pitchFamily="34" charset="0"/>
                <a:cs typeface="Verdana" panose="020B0604030504040204" pitchFamily="34" charset="0"/>
              </a:rPr>
              <a:t>heeft van al het werk, </a:t>
            </a:r>
            <a:endParaRPr lang="nl-NL" dirty="0" smtClean="0">
              <a:latin typeface="Verdana" panose="020B0604030504040204" pitchFamily="34" charset="0"/>
              <a:ea typeface="Verdana" panose="020B0604030504040204" pitchFamily="34" charset="0"/>
              <a:cs typeface="Verdana" panose="020B0604030504040204" pitchFamily="34" charset="0"/>
            </a:endParaRPr>
          </a:p>
          <a:p>
            <a:pPr algn="r"/>
            <a:r>
              <a:rPr lang="he-IL" b="1" dirty="0">
                <a:latin typeface="Verdana" panose="020B0604030504040204" pitchFamily="34" charset="0"/>
                <a:ea typeface="Verdana" panose="020B0604030504040204" pitchFamily="34" charset="0"/>
              </a:rPr>
              <a:t>אֲשֶׁר-בָּרָא אֱ ללֹהִיםַעֲשׂוֹת</a:t>
            </a:r>
            <a:endParaRPr lang="nl-NL" dirty="0">
              <a:latin typeface="Verdana" panose="020B0604030504040204" pitchFamily="34" charset="0"/>
              <a:ea typeface="Verdana" panose="020B0604030504040204" pitchFamily="34" charset="0"/>
              <a:cs typeface="Verdana" panose="020B0604030504040204" pitchFamily="34" charset="0"/>
            </a:endParaRPr>
          </a:p>
          <a:p>
            <a:r>
              <a:rPr lang="nl-NL" b="1" i="1" dirty="0" err="1">
                <a:latin typeface="Verdana" panose="020B0604030504040204" pitchFamily="34" charset="0"/>
                <a:ea typeface="Verdana" panose="020B0604030504040204" pitchFamily="34" charset="0"/>
                <a:cs typeface="Verdana" panose="020B0604030504040204" pitchFamily="34" charset="0"/>
              </a:rPr>
              <a:t>a</a:t>
            </a:r>
            <a:r>
              <a:rPr lang="nl-NL" b="1" i="1" dirty="0" err="1" smtClean="0">
                <a:latin typeface="Verdana" panose="020B0604030504040204" pitchFamily="34" charset="0"/>
                <a:ea typeface="Verdana" panose="020B0604030504040204" pitchFamily="34" charset="0"/>
                <a:cs typeface="Verdana" panose="020B0604030504040204" pitchFamily="34" charset="0"/>
              </a:rPr>
              <a:t>sjèr</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bara</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elohim</a:t>
            </a:r>
            <a:r>
              <a:rPr lang="nl-NL" b="1" i="1" dirty="0" smtClean="0">
                <a:latin typeface="Verdana" panose="020B0604030504040204" pitchFamily="34" charset="0"/>
                <a:ea typeface="Verdana" panose="020B0604030504040204" pitchFamily="34" charset="0"/>
                <a:cs typeface="Verdana" panose="020B0604030504040204" pitchFamily="34" charset="0"/>
              </a:rPr>
              <a:t> la </a:t>
            </a:r>
            <a:r>
              <a:rPr lang="nl-NL" b="1" i="1" dirty="0" err="1" smtClean="0">
                <a:latin typeface="Verdana" panose="020B0604030504040204" pitchFamily="34" charset="0"/>
                <a:ea typeface="Verdana" panose="020B0604030504040204" pitchFamily="34" charset="0"/>
                <a:cs typeface="Verdana" panose="020B0604030504040204" pitchFamily="34" charset="0"/>
              </a:rPr>
              <a:t>asot</a:t>
            </a:r>
            <a:endParaRPr lang="nl-NL" dirty="0" smtClean="0">
              <a:latin typeface="Verdana" panose="020B0604030504040204" pitchFamily="34" charset="0"/>
              <a:ea typeface="Verdana" panose="020B0604030504040204" pitchFamily="34" charset="0"/>
              <a:cs typeface="Verdana" panose="020B0604030504040204" pitchFamily="34" charset="0"/>
            </a:endParaRPr>
          </a:p>
          <a:p>
            <a:r>
              <a:rPr lang="nl-NL" dirty="0" smtClean="0">
                <a:latin typeface="Verdana" panose="020B0604030504040204" pitchFamily="34" charset="0"/>
                <a:ea typeface="Verdana" panose="020B0604030504040204" pitchFamily="34" charset="0"/>
                <a:cs typeface="Verdana" panose="020B0604030504040204" pitchFamily="34" charset="0"/>
              </a:rPr>
              <a:t>dat </a:t>
            </a:r>
            <a:r>
              <a:rPr lang="nl-NL" dirty="0">
                <a:latin typeface="Verdana" panose="020B0604030504040204" pitchFamily="34" charset="0"/>
                <a:ea typeface="Verdana" panose="020B0604030504040204" pitchFamily="34" charset="0"/>
                <a:cs typeface="Verdana" panose="020B0604030504040204" pitchFamily="34" charset="0"/>
              </a:rPr>
              <a:t>God scheppende tot stand had gebracht</a:t>
            </a:r>
            <a:r>
              <a:rPr lang="nl-NL" dirty="0" smtClean="0">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8" name="Tabel 7"/>
          <p:cNvGraphicFramePr>
            <a:graphicFrameLocks noGrp="1"/>
          </p:cNvGraphicFramePr>
          <p:nvPr>
            <p:extLst>
              <p:ext uri="{D42A27DB-BD31-4B8C-83A1-F6EECF244321}">
                <p14:modId xmlns:p14="http://schemas.microsoft.com/office/powerpoint/2010/main" val="2728104944"/>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2" name="Ovaal 1"/>
          <p:cNvSpPr/>
          <p:nvPr/>
        </p:nvSpPr>
        <p:spPr>
          <a:xfrm>
            <a:off x="3491976" y="692696"/>
            <a:ext cx="864000"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1032033" y="4892310"/>
            <a:ext cx="1044000" cy="468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268224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5" presetClass="entr" presetSubtype="0" repeatCount="indefinite"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2500"/>
                            </p:stCondLst>
                            <p:childTnLst>
                              <p:par>
                                <p:cTn id="16" presetID="45" presetClass="entr" presetSubtype="0" repeatCount="indefinite"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ppt_w</p:attrName>
                                        </p:attrNameLst>
                                      </p:cBhvr>
                                      <p:tavLst>
                                        <p:tav tm="0" fmla="#ppt_w*sin(2.5*pi*$)">
                                          <p:val>
                                            <p:fltVal val="0"/>
                                          </p:val>
                                        </p:tav>
                                        <p:tav tm="100000">
                                          <p:val>
                                            <p:fltVal val="1"/>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 Animated Gif Of An Old Man ..."/>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7" y="3988227"/>
            <a:ext cx="3113181" cy="3113181"/>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a:spLocks noChangeArrowheads="1"/>
          </p:cNvSpPr>
          <p:nvPr/>
        </p:nvSpPr>
        <p:spPr bwMode="auto">
          <a:xfrm>
            <a:off x="254792" y="1556792"/>
            <a:ext cx="460524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 typeface="Arial" charset="0"/>
              <a:buNone/>
            </a:pPr>
            <a:r>
              <a:rPr lang="nl-NL" altLang="nl-NL" sz="2400" b="1" dirty="0" smtClean="0">
                <a:solidFill>
                  <a:prstClr val="black"/>
                </a:solidFill>
                <a:latin typeface="Verdana" pitchFamily="34" charset="0"/>
                <a:cs typeface="Arial" charset="0"/>
              </a:rPr>
              <a:t>Sjabbat komt van het werkwoord:</a:t>
            </a:r>
          </a:p>
          <a:p>
            <a:pPr eaLnBrk="1" fontAlgn="base" hangingPunct="1">
              <a:spcBef>
                <a:spcPct val="0"/>
              </a:spcBef>
              <a:spcAft>
                <a:spcPct val="0"/>
              </a:spcAft>
              <a:buFont typeface="Arial" charset="0"/>
              <a:buNone/>
            </a:pPr>
            <a:r>
              <a:rPr lang="he-IL" b="1" dirty="0">
                <a:solidFill>
                  <a:prstClr val="black"/>
                </a:solidFill>
              </a:rPr>
              <a:t>שָׁבַת</a:t>
            </a:r>
            <a:r>
              <a:rPr lang="nl-NL" altLang="nl-NL" sz="2400" b="1" dirty="0" smtClean="0">
                <a:solidFill>
                  <a:prstClr val="black"/>
                </a:solidFill>
                <a:latin typeface="Verdana" pitchFamily="34" charset="0"/>
                <a:cs typeface="Arial" charset="0"/>
              </a:rPr>
              <a:t>– </a:t>
            </a:r>
            <a:r>
              <a:rPr lang="nl-NL" altLang="nl-NL" sz="2400" b="1" dirty="0" err="1" smtClean="0">
                <a:solidFill>
                  <a:prstClr val="black"/>
                </a:solidFill>
                <a:latin typeface="Verdana" pitchFamily="34" charset="0"/>
                <a:cs typeface="Arial" charset="0"/>
              </a:rPr>
              <a:t>sjewat</a:t>
            </a:r>
            <a:endParaRPr lang="nl-NL" altLang="nl-NL" sz="2400" b="1" dirty="0" smtClean="0">
              <a:solidFill>
                <a:prstClr val="black"/>
              </a:solidFill>
              <a:latin typeface="Verdana" pitchFamily="34" charset="0"/>
              <a:cs typeface="Arial" charset="0"/>
            </a:endParaRPr>
          </a:p>
          <a:p>
            <a:pPr eaLnBrk="1" fontAlgn="base" hangingPunct="1">
              <a:spcBef>
                <a:spcPct val="0"/>
              </a:spcBef>
              <a:spcAft>
                <a:spcPct val="0"/>
              </a:spcAft>
              <a:buFont typeface="Arial" charset="0"/>
              <a:buNone/>
            </a:pPr>
            <a:endParaRPr lang="nl-NL" altLang="nl-NL" sz="2400" b="1" dirty="0" smtClean="0">
              <a:solidFill>
                <a:prstClr val="black"/>
              </a:solidFill>
              <a:latin typeface="Verdana" pitchFamily="34" charset="0"/>
              <a:cs typeface="Arial" charset="0"/>
            </a:endParaRPr>
          </a:p>
          <a:p>
            <a:pPr eaLnBrk="1" fontAlgn="base" hangingPunct="1">
              <a:spcBef>
                <a:spcPct val="0"/>
              </a:spcBef>
              <a:spcAft>
                <a:spcPct val="0"/>
              </a:spcAft>
              <a:buFont typeface="Arial" charset="0"/>
              <a:buNone/>
            </a:pPr>
            <a:r>
              <a:rPr lang="nl-NL" altLang="nl-NL" sz="2400" b="1" dirty="0">
                <a:solidFill>
                  <a:prstClr val="black"/>
                </a:solidFill>
                <a:latin typeface="Verdana" pitchFamily="34" charset="0"/>
                <a:cs typeface="Arial" charset="0"/>
              </a:rPr>
              <a:t>o</a:t>
            </a:r>
            <a:r>
              <a:rPr lang="nl-NL" altLang="nl-NL" sz="2400" b="1" dirty="0" smtClean="0">
                <a:solidFill>
                  <a:prstClr val="black"/>
                </a:solidFill>
                <a:latin typeface="Verdana" pitchFamily="34" charset="0"/>
                <a:cs typeface="Arial" charset="0"/>
              </a:rPr>
              <a:t>phouden, staken, eindigen, rusten</a:t>
            </a:r>
            <a:endParaRPr lang="nl-NL" altLang="nl-NL" sz="2400" b="1" dirty="0" smtClean="0">
              <a:solidFill>
                <a:prstClr val="black"/>
              </a:solidFill>
              <a:latin typeface="Ain Yiddishe Font-Modern" panose="020B0500000000000000" pitchFamily="34" charset="0"/>
              <a:cs typeface="Arial" charset="0"/>
            </a:endParaRPr>
          </a:p>
        </p:txBody>
      </p:sp>
      <p:graphicFrame>
        <p:nvGraphicFramePr>
          <p:cNvPr id="7" name="Tabel 6"/>
          <p:cNvGraphicFramePr>
            <a:graphicFrameLocks noGrp="1"/>
          </p:cNvGraphicFramePr>
          <p:nvPr>
            <p:extLst>
              <p:ext uri="{D42A27DB-BD31-4B8C-83A1-F6EECF244321}">
                <p14:modId xmlns:p14="http://schemas.microsoft.com/office/powerpoint/2010/main" val="1614214563"/>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23478178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nodeType="clickEffect">
                                  <p:stCondLst>
                                    <p:cond delay="0"/>
                                  </p:stCondLst>
                                  <p:childTnLst>
                                    <p:anim calcmode="lin" valueType="num">
                                      <p:cBhvr>
                                        <p:cTn id="10" dur="500"/>
                                        <p:tgtEl>
                                          <p:spTgt spid="3074"/>
                                        </p:tgtEl>
                                        <p:attrNameLst>
                                          <p:attrName>ppt_w</p:attrName>
                                        </p:attrNameLst>
                                      </p:cBhvr>
                                      <p:tavLst>
                                        <p:tav tm="0">
                                          <p:val>
                                            <p:strVal val="ppt_w"/>
                                          </p:val>
                                        </p:tav>
                                        <p:tav tm="100000">
                                          <p:val>
                                            <p:fltVal val="0"/>
                                          </p:val>
                                        </p:tav>
                                      </p:tavLst>
                                    </p:anim>
                                    <p:anim calcmode="lin" valueType="num">
                                      <p:cBhvr>
                                        <p:cTn id="11" dur="500"/>
                                        <p:tgtEl>
                                          <p:spTgt spid="3074"/>
                                        </p:tgtEl>
                                        <p:attrNameLst>
                                          <p:attrName>ppt_h</p:attrName>
                                        </p:attrNameLst>
                                      </p:cBhvr>
                                      <p:tavLst>
                                        <p:tav tm="0">
                                          <p:val>
                                            <p:strVal val="ppt_h"/>
                                          </p:val>
                                        </p:tav>
                                        <p:tav tm="100000">
                                          <p:val>
                                            <p:fltVal val="0"/>
                                          </p:val>
                                        </p:tav>
                                      </p:tavLst>
                                    </p:anim>
                                    <p:set>
                                      <p:cBhvr>
                                        <p:cTn id="12"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0650" y="1052736"/>
            <a:ext cx="5827494" cy="1260000"/>
          </a:xfrm>
          <a:prstGeom prst="roundRect">
            <a:avLst>
              <a:gd name="adj" fmla="val 5743"/>
            </a:avLst>
          </a:prstGeom>
          <a:noFill/>
          <a:effectLst>
            <a:softEdge rad="127000"/>
          </a:effectLst>
        </p:spPr>
        <p:txBody>
          <a:bodyPr lIns="360000" tIns="360000" rIns="36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De Sjabbat </a:t>
            </a:r>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is een teken </a:t>
            </a:r>
          </a:p>
          <a:p>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van </a:t>
            </a:r>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verlossing</a:t>
            </a:r>
          </a:p>
          <a:p>
            <a:endPar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Wingdings" panose="05000000000000000000" pitchFamily="2" charset="2"/>
              <a:buChar char="Y"/>
            </a:pPr>
            <a:endPar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Arial" panose="020B0604020202020204" pitchFamily="34" charset="0"/>
              <a:buChar char="•"/>
            </a:pPr>
            <a:endPar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nl-NL" sz="2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a:spLocks noChangeArrowheads="1"/>
          </p:cNvSpPr>
          <p:nvPr/>
        </p:nvSpPr>
        <p:spPr bwMode="auto">
          <a:xfrm>
            <a:off x="112658" y="2493336"/>
            <a:ext cx="8923838" cy="3996000"/>
          </a:xfrm>
          <a:prstGeom prst="rect">
            <a:avLst/>
          </a:prstGeom>
          <a:solidFill>
            <a:srgbClr val="F6D292"/>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nl-NL" altLang="nl-NL" sz="2000" b="1" dirty="0">
                <a:solidFill>
                  <a:srgbClr val="EEECE1">
                    <a:lumMod val="10000"/>
                  </a:srgbClr>
                </a:solidFill>
                <a:latin typeface="Verdana" pitchFamily="34" charset="0"/>
              </a:rPr>
              <a:t>Deuteronomium 5:15</a:t>
            </a:r>
            <a:r>
              <a:rPr lang="nl-NL" altLang="nl-NL" sz="2000" dirty="0">
                <a:solidFill>
                  <a:srgbClr val="EEECE1">
                    <a:lumMod val="10000"/>
                  </a:srgbClr>
                </a:solidFill>
                <a:latin typeface="Verdana" pitchFamily="34" charset="0"/>
              </a:rPr>
              <a:t> </a:t>
            </a:r>
          </a:p>
          <a:p>
            <a:pPr eaLnBrk="1" hangingPunct="1">
              <a:spcBef>
                <a:spcPct val="0"/>
              </a:spcBef>
              <a:buNone/>
            </a:pPr>
            <a:endParaRPr lang="nl-NL" sz="2000" baseline="300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r>
              <a:rPr lang="nl-NL" sz="2000" baseline="30000" dirty="0">
                <a:latin typeface="Verdana" panose="020B0604030504040204" pitchFamily="34" charset="0"/>
                <a:ea typeface="Verdana" panose="020B0604030504040204" pitchFamily="34" charset="0"/>
                <a:cs typeface="Verdana" panose="020B0604030504040204" pitchFamily="34" charset="0"/>
              </a:rPr>
              <a:t>15</a:t>
            </a:r>
            <a:r>
              <a:rPr lang="nl-NL" sz="2000" dirty="0">
                <a:latin typeface="Verdana" panose="020B0604030504040204" pitchFamily="34" charset="0"/>
                <a:ea typeface="Verdana" panose="020B0604030504040204" pitchFamily="34" charset="0"/>
                <a:cs typeface="Verdana" panose="020B0604030504040204" pitchFamily="34" charset="0"/>
              </a:rPr>
              <a:t> Bedenk dat u zelf ​slaaf​ was in Egypte totdat de HEER, uw God, u met sterke hand en opgeheven arm bevrijdde [</a:t>
            </a:r>
            <a:r>
              <a:rPr lang="he-IL" sz="2000" dirty="0"/>
              <a:t>יָצָא</a:t>
            </a:r>
            <a:r>
              <a:rPr lang="nl-NL" sz="2000" dirty="0">
                <a:latin typeface="Verdana" panose="020B0604030504040204" pitchFamily="34" charset="0"/>
                <a:ea typeface="Verdana" panose="020B0604030504040204" pitchFamily="34" charset="0"/>
                <a:cs typeface="Verdana" panose="020B0604030504040204" pitchFamily="34" charset="0"/>
              </a:rPr>
              <a:t>-</a:t>
            </a:r>
            <a:r>
              <a:rPr lang="nl-NL" sz="2000" dirty="0" err="1">
                <a:latin typeface="Verdana" panose="020B0604030504040204" pitchFamily="34" charset="0"/>
                <a:ea typeface="Verdana" panose="020B0604030504040204" pitchFamily="34" charset="0"/>
                <a:cs typeface="Verdana" panose="020B0604030504040204" pitchFamily="34" charset="0"/>
              </a:rPr>
              <a:t>jatsa</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b="1" dirty="0">
                <a:latin typeface="Verdana" panose="020B0604030504040204" pitchFamily="34" charset="0"/>
                <a:ea typeface="Verdana" panose="020B0604030504040204" pitchFamily="34" charset="0"/>
                <a:cs typeface="Verdana" panose="020B0604030504040204" pitchFamily="34" charset="0"/>
              </a:rPr>
              <a:t>Daarom</a:t>
            </a:r>
            <a:r>
              <a:rPr lang="nl-NL" sz="2000" dirty="0">
                <a:latin typeface="Verdana" panose="020B0604030504040204" pitchFamily="34" charset="0"/>
                <a:ea typeface="Verdana" panose="020B0604030504040204" pitchFamily="34" charset="0"/>
                <a:cs typeface="Verdana" panose="020B0604030504040204" pitchFamily="34" charset="0"/>
              </a:rPr>
              <a:t> heeft hij u opgedragen de ​sabbat​ te houden.</a:t>
            </a:r>
          </a:p>
          <a:p>
            <a:pPr eaLnBrk="1" hangingPunct="1">
              <a:spcBef>
                <a:spcPct val="0"/>
              </a:spcBef>
              <a:buFont typeface="Arial" charset="0"/>
              <a:buNone/>
            </a:pPr>
            <a:endParaRPr lang="nl-NL" altLang="nl-NL" sz="2000" i="1" dirty="0">
              <a:solidFill>
                <a:srgbClr val="EEECE1">
                  <a:lumMod val="10000"/>
                </a:srgbClr>
              </a:solidFill>
              <a:latin typeface="Verdana"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2488428623"/>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6" name="Tekstvak 5"/>
          <p:cNvSpPr txBox="1">
            <a:spLocks noChangeArrowheads="1"/>
          </p:cNvSpPr>
          <p:nvPr/>
        </p:nvSpPr>
        <p:spPr bwMode="auto">
          <a:xfrm>
            <a:off x="107504" y="2493336"/>
            <a:ext cx="8923838" cy="3960000"/>
          </a:xfrm>
          <a:prstGeom prst="rect">
            <a:avLst/>
          </a:prstGeom>
          <a:solidFill>
            <a:srgbClr val="F6D292"/>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nl-NL" altLang="nl-NL" sz="2000" b="1" dirty="0">
                <a:solidFill>
                  <a:srgbClr val="EEECE1">
                    <a:lumMod val="10000"/>
                  </a:srgbClr>
                </a:solidFill>
                <a:latin typeface="Verdana" pitchFamily="34" charset="0"/>
              </a:rPr>
              <a:t>Deuteronomium 5:15</a:t>
            </a:r>
            <a:r>
              <a:rPr lang="nl-NL" altLang="nl-NL" sz="2000" dirty="0">
                <a:solidFill>
                  <a:srgbClr val="EEECE1">
                    <a:lumMod val="10000"/>
                  </a:srgbClr>
                </a:solidFill>
                <a:latin typeface="Verdana" pitchFamily="34" charset="0"/>
              </a:rPr>
              <a:t> </a:t>
            </a:r>
          </a:p>
          <a:p>
            <a:pPr eaLnBrk="1" hangingPunct="1">
              <a:spcBef>
                <a:spcPct val="0"/>
              </a:spcBef>
              <a:buNone/>
            </a:pPr>
            <a:r>
              <a:rPr lang="nl-NL" altLang="nl-NL" sz="2000" i="1" dirty="0" smtClean="0">
                <a:solidFill>
                  <a:srgbClr val="EEECE1">
                    <a:lumMod val="10000"/>
                  </a:srgbClr>
                </a:solidFill>
                <a:latin typeface="Verdana" pitchFamily="34" charset="0"/>
              </a:rPr>
              <a:t>“</a:t>
            </a:r>
            <a:r>
              <a:rPr lang="nl-NL" sz="2000" baseline="30000" dirty="0">
                <a:latin typeface="Verdana" panose="020B0604030504040204" pitchFamily="34" charset="0"/>
                <a:ea typeface="Verdana" panose="020B0604030504040204" pitchFamily="34" charset="0"/>
                <a:cs typeface="Verdana" panose="020B0604030504040204" pitchFamily="34" charset="0"/>
              </a:rPr>
              <a:t>12</a:t>
            </a:r>
            <a:r>
              <a:rPr lang="nl-NL" sz="2000" dirty="0">
                <a:latin typeface="Verdana" panose="020B0604030504040204" pitchFamily="34" charset="0"/>
                <a:ea typeface="Verdana" panose="020B0604030504040204" pitchFamily="34" charset="0"/>
                <a:cs typeface="Verdana" panose="020B0604030504040204" pitchFamily="34" charset="0"/>
              </a:rPr>
              <a:t> Neem de ​sabbat​ in acht, zoals de HEER, uw God, u heeft geboden; het is een ​heilige​ dag. </a:t>
            </a:r>
            <a:r>
              <a:rPr lang="nl-NL" sz="2000" baseline="30000" dirty="0">
                <a:latin typeface="Verdana" panose="020B0604030504040204" pitchFamily="34" charset="0"/>
                <a:ea typeface="Verdana" panose="020B0604030504040204" pitchFamily="34" charset="0"/>
                <a:cs typeface="Verdana" panose="020B0604030504040204" pitchFamily="34" charset="0"/>
              </a:rPr>
              <a:t>13</a:t>
            </a:r>
            <a:r>
              <a:rPr lang="nl-NL" sz="2000" dirty="0">
                <a:latin typeface="Verdana" panose="020B0604030504040204" pitchFamily="34" charset="0"/>
                <a:ea typeface="Verdana" panose="020B0604030504040204" pitchFamily="34" charset="0"/>
                <a:cs typeface="Verdana" panose="020B0604030504040204" pitchFamily="34" charset="0"/>
              </a:rPr>
              <a:t> Zes dagen lang kunt u werken en al uw arbeid verrichten, </a:t>
            </a:r>
            <a:r>
              <a:rPr lang="nl-NL" sz="2000" baseline="30000" dirty="0">
                <a:latin typeface="Verdana" panose="020B0604030504040204" pitchFamily="34" charset="0"/>
                <a:ea typeface="Verdana" panose="020B0604030504040204" pitchFamily="34" charset="0"/>
                <a:cs typeface="Verdana" panose="020B0604030504040204" pitchFamily="34" charset="0"/>
              </a:rPr>
              <a:t>14</a:t>
            </a:r>
            <a:r>
              <a:rPr lang="nl-NL" sz="2000" dirty="0">
                <a:latin typeface="Verdana" panose="020B0604030504040204" pitchFamily="34" charset="0"/>
                <a:ea typeface="Verdana" panose="020B0604030504040204" pitchFamily="34" charset="0"/>
                <a:cs typeface="Verdana" panose="020B0604030504040204" pitchFamily="34" charset="0"/>
              </a:rPr>
              <a:t> maar de zevende dag is een rustdag, die gewijd is aan de HEER, uw God; dan mag u niet werken. Dat geldt voor u, voor uw zonen en dochters, voor uw ​slaven​ en ​slavinnen​, voor uw runderen, uw ezels en al uw andere dieren, en </a:t>
            </a:r>
            <a:r>
              <a:rPr lang="nl-NL" sz="2000" b="1" dirty="0">
                <a:latin typeface="Verdana" panose="020B0604030504040204" pitchFamily="34" charset="0"/>
                <a:ea typeface="Verdana" panose="020B0604030504040204" pitchFamily="34" charset="0"/>
                <a:cs typeface="Verdana" panose="020B0604030504040204" pitchFamily="34" charset="0"/>
              </a:rPr>
              <a:t>ook voor ​vreemdelingen</a:t>
            </a:r>
            <a:r>
              <a:rPr lang="nl-NL" sz="2000" dirty="0">
                <a:latin typeface="Verdana" panose="020B0604030504040204" pitchFamily="34" charset="0"/>
                <a:ea typeface="Verdana" panose="020B0604030504040204" pitchFamily="34" charset="0"/>
                <a:cs typeface="Verdana" panose="020B0604030504040204" pitchFamily="34" charset="0"/>
              </a:rPr>
              <a:t>​ die bij u in de stad wonen; </a:t>
            </a:r>
            <a:r>
              <a:rPr lang="nl-NL" sz="2000" b="1" dirty="0">
                <a:latin typeface="Verdana" panose="020B0604030504040204" pitchFamily="34" charset="0"/>
                <a:ea typeface="Verdana" panose="020B0604030504040204" pitchFamily="34" charset="0"/>
                <a:cs typeface="Verdana" panose="020B0604030504040204" pitchFamily="34" charset="0"/>
              </a:rPr>
              <a:t>want uw ​slaaf​ en ​slavin​ moeten evengoed rusten als u.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nl-NL" sz="2000" baseline="30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r>
              <a:rPr lang="nl-NL" sz="2000" baseline="30000" dirty="0" smtClean="0">
                <a:latin typeface="Verdana" panose="020B0604030504040204" pitchFamily="34" charset="0"/>
                <a:ea typeface="Verdana" panose="020B0604030504040204" pitchFamily="34" charset="0"/>
                <a:cs typeface="Verdana" panose="020B0604030504040204" pitchFamily="34" charset="0"/>
              </a:rPr>
              <a:t>15</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Bedenk dat u zelf ​slaaf​ was in Egypte totdat de HEER, uw God, u met sterke hand en opgeheven arm </a:t>
            </a:r>
            <a:r>
              <a:rPr lang="nl-NL" sz="2000" dirty="0" smtClean="0">
                <a:latin typeface="Verdana" panose="020B0604030504040204" pitchFamily="34" charset="0"/>
                <a:ea typeface="Verdana" panose="020B0604030504040204" pitchFamily="34" charset="0"/>
                <a:cs typeface="Verdana" panose="020B0604030504040204" pitchFamily="34" charset="0"/>
              </a:rPr>
              <a:t>bevrijdde [</a:t>
            </a:r>
            <a:r>
              <a:rPr lang="he-IL" sz="2000" dirty="0"/>
              <a:t>יָצָא</a:t>
            </a:r>
            <a:r>
              <a:rPr lang="nl-NL" sz="2000" dirty="0" smtClean="0">
                <a:latin typeface="Verdana" panose="020B0604030504040204" pitchFamily="34" charset="0"/>
                <a:ea typeface="Verdana" panose="020B0604030504040204" pitchFamily="34" charset="0"/>
                <a:cs typeface="Verdana" panose="020B0604030504040204" pitchFamily="34" charset="0"/>
              </a:rPr>
              <a:t>-</a:t>
            </a:r>
            <a:r>
              <a:rPr lang="nl-NL" sz="2000" dirty="0" err="1" smtClean="0">
                <a:latin typeface="Verdana" panose="020B0604030504040204" pitchFamily="34" charset="0"/>
                <a:ea typeface="Verdana" panose="020B0604030504040204" pitchFamily="34" charset="0"/>
                <a:cs typeface="Verdana" panose="020B0604030504040204" pitchFamily="34" charset="0"/>
              </a:rPr>
              <a:t>jatsa</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b="1" dirty="0">
                <a:latin typeface="Verdana" panose="020B0604030504040204" pitchFamily="34" charset="0"/>
                <a:ea typeface="Verdana" panose="020B0604030504040204" pitchFamily="34" charset="0"/>
                <a:cs typeface="Verdana" panose="020B0604030504040204" pitchFamily="34" charset="0"/>
              </a:rPr>
              <a:t>Daarom</a:t>
            </a:r>
            <a:r>
              <a:rPr lang="nl-NL" sz="2000" dirty="0">
                <a:latin typeface="Verdana" panose="020B0604030504040204" pitchFamily="34" charset="0"/>
                <a:ea typeface="Verdana" panose="020B0604030504040204" pitchFamily="34" charset="0"/>
                <a:cs typeface="Verdana" panose="020B0604030504040204" pitchFamily="34" charset="0"/>
              </a:rPr>
              <a:t> heeft hij u opgedragen de ​sabbat​ te houden.</a:t>
            </a:r>
          </a:p>
          <a:p>
            <a:pPr eaLnBrk="1" hangingPunct="1">
              <a:spcBef>
                <a:spcPct val="0"/>
              </a:spcBef>
              <a:buFont typeface="Arial" charset="0"/>
              <a:buNone/>
            </a:pPr>
            <a:endParaRPr lang="nl-NL" altLang="nl-NL" sz="2000" i="1" dirty="0">
              <a:solidFill>
                <a:srgbClr val="EEECE1">
                  <a:lumMod val="10000"/>
                </a:srgbClr>
              </a:solidFill>
              <a:latin typeface="Verdana" pitchFamily="34" charset="0"/>
            </a:endParaRPr>
          </a:p>
        </p:txBody>
      </p:sp>
      <p:sp>
        <p:nvSpPr>
          <p:cNvPr id="5" name="Rechthoek 4"/>
          <p:cNvSpPr/>
          <p:nvPr/>
        </p:nvSpPr>
        <p:spPr>
          <a:xfrm>
            <a:off x="6156176" y="729278"/>
            <a:ext cx="2636619" cy="2123658"/>
          </a:xfrm>
          <a:prstGeom prst="rect">
            <a:avLst/>
          </a:prstGeom>
          <a:solidFill>
            <a:srgbClr val="553907"/>
          </a:solidFill>
          <a:scene3d>
            <a:camera prst="orthographicFront"/>
            <a:lightRig rig="threePt" dir="t"/>
          </a:scene3d>
          <a:sp3d>
            <a:bevelT prst="angle"/>
          </a:sp3d>
        </p:spPr>
        <p:txBody>
          <a:bodyPr wrap="none">
            <a:spAutoFit/>
          </a:bodyPr>
          <a:lstStyle/>
          <a:p>
            <a:r>
              <a:rPr lang="he-IL" sz="3200" b="1" dirty="0" smtClean="0">
                <a:solidFill>
                  <a:schemeClr val="bg1"/>
                </a:solidFill>
              </a:rPr>
              <a:t>יָצָא</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jatsa</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aar buiten komen</a:t>
            </a: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u</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itgaan</a:t>
            </a: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v</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ertrekken</a:t>
            </a: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u</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itleiden</a:t>
            </a:r>
          </a:p>
          <a:p>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tevoorschijn halen </a:t>
            </a:r>
            <a:endParaRPr lang="nl-NL" i="1" dirty="0">
              <a:solidFill>
                <a:schemeClr val="bg1"/>
              </a:solidFill>
            </a:endParaRPr>
          </a:p>
        </p:txBody>
      </p:sp>
    </p:spTree>
    <p:extLst>
      <p:ext uri="{BB962C8B-B14F-4D97-AF65-F5344CB8AC3E}">
        <p14:creationId xmlns:p14="http://schemas.microsoft.com/office/powerpoint/2010/main" val="2868605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000" fill="hold"/>
                                        <p:tgtEl>
                                          <p:spTgt spid="3"/>
                                        </p:tgtEl>
                                        <p:attrNameLst>
                                          <p:attrName>ppt_x</p:attrName>
                                        </p:attrNameLst>
                                      </p:cBhvr>
                                      <p:tavLst>
                                        <p:tav tm="0">
                                          <p:val>
                                            <p:strVal val="0-#ppt_w/2"/>
                                          </p:val>
                                        </p:tav>
                                        <p:tav tm="100000">
                                          <p:val>
                                            <p:strVal val="#ppt_x"/>
                                          </p:val>
                                        </p:tav>
                                      </p:tavLst>
                                    </p:anim>
                                    <p:anim calcmode="lin" valueType="num">
                                      <p:cBhvr additive="base">
                                        <p:cTn id="1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autoUpdateAnimBg="0"/>
      <p:bldP spid="6"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0650" y="1052736"/>
            <a:ext cx="9103350" cy="1260000"/>
          </a:xfrm>
          <a:prstGeom prst="roundRect">
            <a:avLst>
              <a:gd name="adj" fmla="val 5743"/>
            </a:avLst>
          </a:prstGeom>
          <a:noFill/>
          <a:effectLst>
            <a:softEdge rad="127000"/>
          </a:effectLst>
        </p:spPr>
        <p:txBody>
          <a:bodyPr lIns="360000" tIns="360000" rIns="36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De Sjabbat </a:t>
            </a:r>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is een teken </a:t>
            </a:r>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van verlossing</a:t>
            </a:r>
          </a:p>
          <a:p>
            <a:endPar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Wingdings" panose="05000000000000000000" pitchFamily="2" charset="2"/>
              <a:buChar char="Y"/>
            </a:pPr>
            <a:endPar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Arial" panose="020B0604020202020204" pitchFamily="34" charset="0"/>
              <a:buChar char="•"/>
            </a:pPr>
            <a:endPar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nl-NL" sz="2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1762008248"/>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pic>
        <p:nvPicPr>
          <p:cNvPr id="4100" name="Picture 4" descr="Afbeeldingsresultaat voor free broken shackle white background">
            <a:hlinkClick r:id="rId2"/>
          </p:cNvPr>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403440">
            <a:off x="4688724" y="3608144"/>
            <a:ext cx="3855570" cy="2484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p:cNvSpPr txBox="1">
            <a:spLocks/>
          </p:cNvSpPr>
          <p:nvPr/>
        </p:nvSpPr>
        <p:spPr>
          <a:xfrm>
            <a:off x="193050" y="2241008"/>
            <a:ext cx="4363512" cy="1260000"/>
          </a:xfrm>
          <a:prstGeom prst="roundRect">
            <a:avLst>
              <a:gd name="adj" fmla="val 5743"/>
            </a:avLst>
          </a:prstGeom>
          <a:noFill/>
          <a:effectLst>
            <a:softEdge rad="127000"/>
          </a:effectLst>
        </p:spPr>
        <p:txBody>
          <a:bodyPr lIns="360000" tIns="360000" rIns="36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En dus verbonden met de Verlosser, </a:t>
            </a:r>
          </a:p>
          <a:p>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de Messias </a:t>
            </a:r>
          </a:p>
          <a:p>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die Heer is </a:t>
            </a:r>
          </a:p>
          <a:p>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over de Sjabbat</a:t>
            </a:r>
            <a:endPar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Wingdings" panose="05000000000000000000" pitchFamily="2" charset="2"/>
              <a:buChar char="Y"/>
            </a:pPr>
            <a:endPar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Arial" panose="020B0604020202020204" pitchFamily="34" charset="0"/>
              <a:buChar char="•"/>
            </a:pPr>
            <a:endPar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nl-NL" sz="2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595392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224" y="1268760"/>
            <a:ext cx="5724000" cy="3384000"/>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i="1" dirty="0" smtClean="0">
                <a:latin typeface="Verdana" panose="020B0604030504040204" pitchFamily="34" charset="0"/>
                <a:ea typeface="Verdana" panose="020B0604030504040204" pitchFamily="34" charset="0"/>
                <a:cs typeface="Verdana" panose="020B0604030504040204" pitchFamily="34" charset="0"/>
              </a:rPr>
              <a:t>Genesis 12:3</a:t>
            </a:r>
          </a:p>
          <a:p>
            <a:pPr algn="r"/>
            <a:r>
              <a:rPr lang="he-IL" sz="2000" b="1" dirty="0" smtClean="0">
                <a:latin typeface="Verdana" panose="020B0604030504040204" pitchFamily="34" charset="0"/>
                <a:ea typeface="Verdana" panose="020B0604030504040204" pitchFamily="34" charset="0"/>
              </a:rPr>
              <a:t>וַאֲבָרְכָה מְבָרְכֶיךָ וּמְקַלֶּלְךָ </a:t>
            </a:r>
            <a:endParaRPr lang="nl-NL" sz="2000" b="1" dirty="0" smtClean="0">
              <a:latin typeface="Verdana" panose="020B0604030504040204" pitchFamily="34" charset="0"/>
              <a:ea typeface="Verdana" panose="020B0604030504040204" pitchFamily="34" charset="0"/>
            </a:endParaRPr>
          </a:p>
          <a:p>
            <a:r>
              <a:rPr lang="nl-NL" b="1" i="1" dirty="0" err="1" smtClean="0">
                <a:latin typeface="Verdana" panose="020B0604030504040204" pitchFamily="34" charset="0"/>
                <a:ea typeface="Verdana" panose="020B0604030504040204" pitchFamily="34" charset="0"/>
                <a:cs typeface="Verdana" panose="020B0604030504040204" pitchFamily="34" charset="0"/>
              </a:rPr>
              <a:t>wa</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awarachah</a:t>
            </a:r>
            <a:r>
              <a:rPr lang="nl-NL" b="1" i="1" dirty="0" smtClean="0">
                <a:latin typeface="Verdana" panose="020B0604030504040204" pitchFamily="34" charset="0"/>
                <a:ea typeface="Verdana" panose="020B0604030504040204" pitchFamily="34" charset="0"/>
                <a:cs typeface="Verdana" panose="020B0604030504040204" pitchFamily="34" charset="0"/>
              </a:rPr>
              <a:t> me </a:t>
            </a:r>
            <a:r>
              <a:rPr lang="nl-NL" b="1" i="1" dirty="0" err="1" smtClean="0">
                <a:latin typeface="Verdana" panose="020B0604030504040204" pitchFamily="34" charset="0"/>
                <a:ea typeface="Verdana" panose="020B0604030504040204" pitchFamily="34" charset="0"/>
                <a:cs typeface="Verdana" panose="020B0604030504040204" pitchFamily="34" charset="0"/>
              </a:rPr>
              <a:t>warchecha</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b="1" i="1" dirty="0" err="1" smtClean="0">
                <a:latin typeface="Verdana" panose="020B0604030504040204" pitchFamily="34" charset="0"/>
                <a:ea typeface="Verdana" panose="020B0604030504040204" pitchFamily="34" charset="0"/>
                <a:cs typeface="Verdana" panose="020B0604030504040204" pitchFamily="34" charset="0"/>
              </a:rPr>
              <a:t>oemqalecha</a:t>
            </a:r>
            <a:endParaRPr lang="nl-NL" b="1" i="1" dirty="0" smtClean="0">
              <a:latin typeface="Verdana" panose="020B0604030504040204" pitchFamily="34" charset="0"/>
              <a:ea typeface="Verdana" panose="020B0604030504040204" pitchFamily="34" charset="0"/>
              <a:cs typeface="Verdana" panose="020B0604030504040204" pitchFamily="34" charset="0"/>
            </a:endParaRPr>
          </a:p>
          <a:p>
            <a:r>
              <a:rPr lang="nl-NL" i="1" baseline="30000" dirty="0">
                <a:latin typeface="Verdana" panose="020B0604030504040204" pitchFamily="34" charset="0"/>
                <a:ea typeface="Verdana" panose="020B0604030504040204" pitchFamily="34" charset="0"/>
                <a:cs typeface="Verdana" panose="020B0604030504040204" pitchFamily="34" charset="0"/>
              </a:rPr>
              <a:t>3</a:t>
            </a:r>
            <a:r>
              <a:rPr lang="nl-NL" i="1" dirty="0">
                <a:latin typeface="Verdana" panose="020B0604030504040204" pitchFamily="34" charset="0"/>
                <a:ea typeface="Verdana" panose="020B0604030504040204" pitchFamily="34" charset="0"/>
                <a:cs typeface="Verdana" panose="020B0604030504040204" pitchFamily="34" charset="0"/>
              </a:rPr>
              <a:t> Ik zal zegenen wie u zegenen, </a:t>
            </a:r>
            <a:endParaRPr lang="nl-NL" i="1" dirty="0" smtClean="0">
              <a:latin typeface="Verdana" panose="020B0604030504040204" pitchFamily="34" charset="0"/>
              <a:ea typeface="Verdana" panose="020B0604030504040204" pitchFamily="34" charset="0"/>
              <a:cs typeface="Verdana" panose="020B0604030504040204" pitchFamily="34" charset="0"/>
            </a:endParaRPr>
          </a:p>
          <a:p>
            <a:pPr algn="r"/>
            <a:r>
              <a:rPr lang="he-IL" sz="2000" b="1" dirty="0">
                <a:latin typeface="Verdana" panose="020B0604030504040204" pitchFamily="34" charset="0"/>
                <a:ea typeface="Verdana" panose="020B0604030504040204" pitchFamily="34" charset="0"/>
              </a:rPr>
              <a:t>אָאֹר וְנִבְרְכוּ </a:t>
            </a:r>
            <a:r>
              <a:rPr lang="he-IL" sz="2000" b="1" dirty="0" smtClean="0">
                <a:latin typeface="Verdana" panose="020B0604030504040204" pitchFamily="34" charset="0"/>
                <a:ea typeface="Verdana" panose="020B0604030504040204" pitchFamily="34" charset="0"/>
              </a:rPr>
              <a:t>בְךָ</a:t>
            </a:r>
            <a:endParaRPr lang="nl-NL" sz="2000" i="1" dirty="0">
              <a:latin typeface="Verdana" panose="020B0604030504040204" pitchFamily="34" charset="0"/>
              <a:ea typeface="Verdana" panose="020B0604030504040204" pitchFamily="34" charset="0"/>
              <a:cs typeface="Verdana" panose="020B0604030504040204" pitchFamily="34" charset="0"/>
            </a:endParaRPr>
          </a:p>
          <a:p>
            <a:r>
              <a:rPr lang="nl-NL" b="1" i="1" dirty="0" err="1">
                <a:latin typeface="Verdana" panose="020B0604030504040204" pitchFamily="34" charset="0"/>
                <a:ea typeface="Verdana" panose="020B0604030504040204" pitchFamily="34" charset="0"/>
                <a:cs typeface="Verdana" panose="020B0604030504040204" pitchFamily="34" charset="0"/>
              </a:rPr>
              <a:t>aor</a:t>
            </a:r>
            <a:r>
              <a:rPr lang="nl-NL" b="1" i="1" dirty="0">
                <a:latin typeface="Verdana" panose="020B0604030504040204" pitchFamily="34" charset="0"/>
                <a:ea typeface="Verdana" panose="020B0604030504040204" pitchFamily="34" charset="0"/>
                <a:cs typeface="Verdana" panose="020B0604030504040204" pitchFamily="34" charset="0"/>
              </a:rPr>
              <a:t> we </a:t>
            </a:r>
            <a:r>
              <a:rPr lang="nl-NL" b="1" i="1" dirty="0" err="1">
                <a:latin typeface="Verdana" panose="020B0604030504040204" pitchFamily="34" charset="0"/>
                <a:ea typeface="Verdana" panose="020B0604030504040204" pitchFamily="34" charset="0"/>
                <a:cs typeface="Verdana" panose="020B0604030504040204" pitchFamily="34" charset="0"/>
              </a:rPr>
              <a:t>nirechoe</a:t>
            </a:r>
            <a:r>
              <a:rPr lang="nl-NL" b="1" i="1" dirty="0">
                <a:latin typeface="Verdana" panose="020B0604030504040204" pitchFamily="34" charset="0"/>
                <a:ea typeface="Verdana" panose="020B0604030504040204" pitchFamily="34" charset="0"/>
                <a:cs typeface="Verdana" panose="020B0604030504040204" pitchFamily="34" charset="0"/>
              </a:rPr>
              <a:t> </a:t>
            </a:r>
            <a:r>
              <a:rPr lang="nl-NL" b="1" i="1" dirty="0" err="1">
                <a:latin typeface="Verdana" panose="020B0604030504040204" pitchFamily="34" charset="0"/>
                <a:ea typeface="Verdana" panose="020B0604030504040204" pitchFamily="34" charset="0"/>
                <a:cs typeface="Verdana" panose="020B0604030504040204" pitchFamily="34" charset="0"/>
              </a:rPr>
              <a:t>wecha</a:t>
            </a:r>
            <a:endParaRPr lang="nl-NL" i="1" dirty="0" smtClean="0">
              <a:latin typeface="Verdana" panose="020B0604030504040204" pitchFamily="34" charset="0"/>
              <a:ea typeface="Verdana" panose="020B0604030504040204" pitchFamily="34" charset="0"/>
              <a:cs typeface="Verdana" panose="020B0604030504040204" pitchFamily="34" charset="0"/>
            </a:endParaRPr>
          </a:p>
          <a:p>
            <a:r>
              <a:rPr lang="nl-NL" i="1" dirty="0" smtClean="0">
                <a:latin typeface="Verdana" panose="020B0604030504040204" pitchFamily="34" charset="0"/>
                <a:ea typeface="Verdana" panose="020B0604030504040204" pitchFamily="34" charset="0"/>
                <a:cs typeface="Verdana" panose="020B0604030504040204" pitchFamily="34" charset="0"/>
              </a:rPr>
              <a:t>en </a:t>
            </a:r>
            <a:r>
              <a:rPr lang="nl-NL" i="1" dirty="0">
                <a:latin typeface="Verdana" panose="020B0604030504040204" pitchFamily="34" charset="0"/>
                <a:ea typeface="Verdana" panose="020B0604030504040204" pitchFamily="34" charset="0"/>
                <a:cs typeface="Verdana" panose="020B0604030504040204" pitchFamily="34" charset="0"/>
              </a:rPr>
              <a:t>wie u vervloekt zal Ik vervloeken,</a:t>
            </a:r>
            <a:r>
              <a:rPr lang="nl-NL" dirty="0">
                <a:latin typeface="Verdana" panose="020B0604030504040204" pitchFamily="34" charset="0"/>
                <a:ea typeface="Verdana" panose="020B0604030504040204" pitchFamily="34" charset="0"/>
                <a:cs typeface="Verdana" panose="020B0604030504040204" pitchFamily="34" charset="0"/>
              </a:rPr>
              <a:t> </a:t>
            </a:r>
            <a:endParaRPr lang="nl-NL" dirty="0" smtClean="0">
              <a:latin typeface="Verdana" panose="020B0604030504040204" pitchFamily="34" charset="0"/>
              <a:ea typeface="Verdana" panose="020B0604030504040204" pitchFamily="34" charset="0"/>
              <a:cs typeface="Verdana" panose="020B0604030504040204" pitchFamily="34" charset="0"/>
            </a:endParaRPr>
          </a:p>
          <a:p>
            <a:pPr algn="r"/>
            <a:r>
              <a:rPr lang="he-IL" sz="2000" b="1" dirty="0" smtClean="0">
                <a:latin typeface="Verdana" panose="020B0604030504040204" pitchFamily="34" charset="0"/>
                <a:ea typeface="Verdana" panose="020B0604030504040204" pitchFamily="34" charset="0"/>
              </a:rPr>
              <a:t>כֹּל </a:t>
            </a:r>
            <a:r>
              <a:rPr lang="he-IL" sz="2000" b="1" dirty="0">
                <a:latin typeface="Verdana" panose="020B0604030504040204" pitchFamily="34" charset="0"/>
                <a:ea typeface="Verdana" panose="020B0604030504040204" pitchFamily="34" charset="0"/>
              </a:rPr>
              <a:t>מִשְׁפְּחֹת הָאֲדָמָה</a:t>
            </a:r>
            <a:endParaRPr lang="nl-NL" sz="2000" dirty="0">
              <a:latin typeface="Verdana" panose="020B0604030504040204" pitchFamily="34" charset="0"/>
              <a:ea typeface="Verdana" panose="020B0604030504040204" pitchFamily="34" charset="0"/>
              <a:cs typeface="Verdana" panose="020B0604030504040204" pitchFamily="34" charset="0"/>
            </a:endParaRPr>
          </a:p>
          <a:p>
            <a:r>
              <a:rPr lang="nl-NL" b="1" i="1" dirty="0">
                <a:latin typeface="Verdana" panose="020B0604030504040204" pitchFamily="34" charset="0"/>
                <a:ea typeface="Verdana" panose="020B0604030504040204" pitchFamily="34" charset="0"/>
                <a:cs typeface="Verdana" panose="020B0604030504040204" pitchFamily="34" charset="0"/>
              </a:rPr>
              <a:t>Kol </a:t>
            </a:r>
            <a:r>
              <a:rPr lang="nl-NL" b="1" i="1" dirty="0" err="1">
                <a:latin typeface="Verdana" panose="020B0604030504040204" pitchFamily="34" charset="0"/>
                <a:ea typeface="Verdana" panose="020B0604030504040204" pitchFamily="34" charset="0"/>
                <a:cs typeface="Verdana" panose="020B0604030504040204" pitchFamily="34" charset="0"/>
              </a:rPr>
              <a:t>misjpechot</a:t>
            </a:r>
            <a:r>
              <a:rPr lang="nl-NL" b="1" i="1" dirty="0">
                <a:latin typeface="Verdana" panose="020B0604030504040204" pitchFamily="34" charset="0"/>
                <a:ea typeface="Verdana" panose="020B0604030504040204" pitchFamily="34" charset="0"/>
                <a:cs typeface="Verdana" panose="020B0604030504040204" pitchFamily="34" charset="0"/>
              </a:rPr>
              <a:t> ha </a:t>
            </a:r>
            <a:r>
              <a:rPr lang="nl-NL" b="1" i="1" dirty="0" err="1">
                <a:latin typeface="Verdana" panose="020B0604030504040204" pitchFamily="34" charset="0"/>
                <a:ea typeface="Verdana" panose="020B0604030504040204" pitchFamily="34" charset="0"/>
                <a:cs typeface="Verdana" panose="020B0604030504040204" pitchFamily="34" charset="0"/>
              </a:rPr>
              <a:t>adamah</a:t>
            </a:r>
            <a:endParaRPr lang="nl-NL" dirty="0" smtClean="0">
              <a:latin typeface="Verdana" panose="020B0604030504040204" pitchFamily="34" charset="0"/>
              <a:ea typeface="Verdana" panose="020B0604030504040204" pitchFamily="34" charset="0"/>
              <a:cs typeface="Verdana" panose="020B0604030504040204" pitchFamily="34" charset="0"/>
            </a:endParaRPr>
          </a:p>
          <a:p>
            <a:r>
              <a:rPr lang="nl-NL" dirty="0" smtClean="0">
                <a:latin typeface="Verdana" panose="020B0604030504040204" pitchFamily="34" charset="0"/>
                <a:ea typeface="Verdana" panose="020B0604030504040204" pitchFamily="34" charset="0"/>
                <a:cs typeface="Verdana" panose="020B0604030504040204" pitchFamily="34" charset="0"/>
              </a:rPr>
              <a:t>en </a:t>
            </a:r>
            <a:r>
              <a:rPr lang="nl-NL" dirty="0">
                <a:latin typeface="Verdana" panose="020B0604030504040204" pitchFamily="34" charset="0"/>
                <a:ea typeface="Verdana" panose="020B0604030504040204" pitchFamily="34" charset="0"/>
                <a:cs typeface="Verdana" panose="020B0604030504040204" pitchFamily="34" charset="0"/>
              </a:rPr>
              <a:t>met u zullen alle geslachten des aardbodems gezegend worden</a:t>
            </a:r>
            <a:r>
              <a:rPr lang="nl-NL" dirty="0" smtClean="0">
                <a:latin typeface="Verdana" panose="020B0604030504040204" pitchFamily="34" charset="0"/>
                <a:ea typeface="Verdana" panose="020B0604030504040204" pitchFamily="34" charset="0"/>
                <a:cs typeface="Verdana" panose="020B0604030504040204" pitchFamily="34" charset="0"/>
              </a:rPr>
              <a:t>.</a:t>
            </a:r>
          </a:p>
          <a:p>
            <a:endParaRPr lang="nl-NL" b="1" i="1" dirty="0">
              <a:latin typeface="Verdana" panose="020B0604030504040204" pitchFamily="34" charset="0"/>
              <a:ea typeface="Verdana" panose="020B0604030504040204" pitchFamily="34" charset="0"/>
              <a:cs typeface="Verdana" panose="020B0604030504040204" pitchFamily="34" charset="0"/>
            </a:endParaRPr>
          </a:p>
          <a:p>
            <a:endParaRPr lang="nl-NL" i="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35" b="97492" l="0" r="97353"/>
                    </a14:imgEffect>
                  </a14:imgLayer>
                </a14:imgProps>
              </a:ext>
              <a:ext uri="{28A0092B-C50C-407E-A947-70E740481C1C}">
                <a14:useLocalDpi xmlns:a14="http://schemas.microsoft.com/office/drawing/2010/main" val="0"/>
              </a:ext>
            </a:extLst>
          </a:blip>
          <a:srcRect/>
          <a:stretch>
            <a:fillRect/>
          </a:stretch>
        </p:blipFill>
        <p:spPr bwMode="auto">
          <a:xfrm>
            <a:off x="4424996" y="2636912"/>
            <a:ext cx="4528152" cy="4248472"/>
          </a:xfrm>
          <a:prstGeom prst="rect">
            <a:avLst/>
          </a:prstGeom>
          <a:noFill/>
          <a:ln>
            <a:noFill/>
          </a:ln>
          <a:effectLst>
            <a:outerShdw blurRad="304800" dist="228600" sx="113000" sy="113000" algn="t"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el 7"/>
          <p:cNvGraphicFramePr>
            <a:graphicFrameLocks noGrp="1"/>
          </p:cNvGraphicFramePr>
          <p:nvPr>
            <p:extLst>
              <p:ext uri="{D42A27DB-BD31-4B8C-83A1-F6EECF244321}">
                <p14:modId xmlns:p14="http://schemas.microsoft.com/office/powerpoint/2010/main" val="3283540717"/>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3848168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224" y="1279788"/>
            <a:ext cx="4788000" cy="4500000"/>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Genesis 2:</a:t>
            </a:r>
          </a:p>
          <a:p>
            <a:r>
              <a:rPr lang="nl-NL" sz="2000" i="1" baseline="30000" dirty="0" smtClean="0">
                <a:latin typeface="Verdana" panose="020B0604030504040204" pitchFamily="34" charset="0"/>
                <a:ea typeface="Verdana" panose="020B0604030504040204" pitchFamily="34" charset="0"/>
                <a:cs typeface="Verdana" panose="020B0604030504040204" pitchFamily="34" charset="0"/>
              </a:rPr>
              <a:t>1</a:t>
            </a:r>
            <a:r>
              <a:rPr lang="nl-NL" sz="2000" i="1" dirty="0">
                <a:latin typeface="Verdana" panose="020B0604030504040204" pitchFamily="34" charset="0"/>
                <a:ea typeface="Verdana" panose="020B0604030504040204" pitchFamily="34" charset="0"/>
                <a:cs typeface="Verdana" panose="020B0604030504040204" pitchFamily="34" charset="0"/>
              </a:rPr>
              <a:t> Alzo werden voltooid </a:t>
            </a:r>
            <a:r>
              <a:rPr lang="nl-NL" sz="2000" b="1" i="1" dirty="0">
                <a:latin typeface="Verdana" panose="020B0604030504040204" pitchFamily="34" charset="0"/>
                <a:ea typeface="Verdana" panose="020B0604030504040204" pitchFamily="34" charset="0"/>
                <a:cs typeface="Verdana" panose="020B0604030504040204" pitchFamily="34" charset="0"/>
              </a:rPr>
              <a:t>[</a:t>
            </a:r>
            <a:r>
              <a:rPr lang="he-IL" sz="2000" b="1" dirty="0"/>
              <a:t>כָּלָה</a:t>
            </a:r>
            <a:r>
              <a:rPr lang="nl-NL" sz="2000" b="1" i="1" dirty="0">
                <a:latin typeface="Verdana" panose="020B0604030504040204" pitchFamily="34" charset="0"/>
                <a:ea typeface="Verdana" panose="020B0604030504040204" pitchFamily="34" charset="0"/>
                <a:cs typeface="Verdana" panose="020B0604030504040204" pitchFamily="34" charset="0"/>
              </a:rPr>
              <a:t>-</a:t>
            </a:r>
            <a:r>
              <a:rPr lang="nl-NL" sz="2000" b="1" i="1" dirty="0" err="1">
                <a:latin typeface="Verdana" panose="020B0604030504040204" pitchFamily="34" charset="0"/>
                <a:ea typeface="Verdana" panose="020B0604030504040204" pitchFamily="34" charset="0"/>
                <a:cs typeface="Verdana" panose="020B0604030504040204" pitchFamily="34" charset="0"/>
              </a:rPr>
              <a:t>kalah</a:t>
            </a:r>
            <a:r>
              <a:rPr lang="nl-NL" sz="2000" b="1" i="1" dirty="0">
                <a:latin typeface="Verdana" panose="020B0604030504040204" pitchFamily="34" charset="0"/>
                <a:ea typeface="Verdana" panose="020B0604030504040204" pitchFamily="34" charset="0"/>
                <a:cs typeface="Verdana" panose="020B0604030504040204" pitchFamily="34" charset="0"/>
              </a:rPr>
              <a:t>] </a:t>
            </a:r>
            <a:r>
              <a:rPr lang="nl-NL" sz="2000" i="1" dirty="0" smtClean="0">
                <a:latin typeface="Verdana" panose="020B0604030504040204" pitchFamily="34" charset="0"/>
                <a:ea typeface="Verdana" panose="020B0604030504040204" pitchFamily="34" charset="0"/>
                <a:cs typeface="Verdana" panose="020B0604030504040204" pitchFamily="34" charset="0"/>
              </a:rPr>
              <a:t>de </a:t>
            </a:r>
            <a:r>
              <a:rPr lang="nl-NL" sz="2000" i="1" dirty="0">
                <a:latin typeface="Verdana" panose="020B0604030504040204" pitchFamily="34" charset="0"/>
                <a:ea typeface="Verdana" panose="020B0604030504040204" pitchFamily="34" charset="0"/>
                <a:cs typeface="Verdana" panose="020B0604030504040204" pitchFamily="34" charset="0"/>
              </a:rPr>
              <a:t>hemel en de aarde en al hun heer. </a:t>
            </a:r>
            <a:r>
              <a:rPr lang="nl-NL" sz="2000" i="1" baseline="30000" dirty="0">
                <a:latin typeface="Verdana" panose="020B0604030504040204" pitchFamily="34" charset="0"/>
                <a:ea typeface="Verdana" panose="020B0604030504040204" pitchFamily="34" charset="0"/>
                <a:cs typeface="Verdana" panose="020B0604030504040204" pitchFamily="34" charset="0"/>
              </a:rPr>
              <a:t>2</a:t>
            </a:r>
            <a:r>
              <a:rPr lang="nl-NL" sz="2000" i="1" dirty="0">
                <a:latin typeface="Verdana" panose="020B0604030504040204" pitchFamily="34" charset="0"/>
                <a:ea typeface="Verdana" panose="020B0604030504040204" pitchFamily="34" charset="0"/>
                <a:cs typeface="Verdana" panose="020B0604030504040204" pitchFamily="34" charset="0"/>
              </a:rPr>
              <a:t> Toen God op de zevende dag het werk voltooid </a:t>
            </a:r>
            <a:r>
              <a:rPr lang="nl-NL" sz="2000" b="1" i="1" dirty="0" smtClean="0">
                <a:latin typeface="Verdana" panose="020B0604030504040204" pitchFamily="34" charset="0"/>
                <a:ea typeface="Verdana" panose="020B0604030504040204" pitchFamily="34" charset="0"/>
                <a:cs typeface="Verdana" panose="020B0604030504040204" pitchFamily="34" charset="0"/>
              </a:rPr>
              <a:t>[</a:t>
            </a:r>
            <a:r>
              <a:rPr lang="he-IL" sz="2000" b="1" dirty="0"/>
              <a:t>כָּלָה</a:t>
            </a:r>
            <a:r>
              <a:rPr lang="nl-NL" sz="2000" b="1" i="1" dirty="0" smtClean="0">
                <a:latin typeface="Verdana" panose="020B0604030504040204" pitchFamily="34" charset="0"/>
                <a:ea typeface="Verdana" panose="020B0604030504040204" pitchFamily="34" charset="0"/>
                <a:cs typeface="Verdana" panose="020B0604030504040204" pitchFamily="34" charset="0"/>
              </a:rPr>
              <a:t>-</a:t>
            </a:r>
            <a:r>
              <a:rPr lang="nl-NL" sz="2000" b="1" i="1" dirty="0" err="1" smtClean="0">
                <a:latin typeface="Verdana" panose="020B0604030504040204" pitchFamily="34" charset="0"/>
                <a:ea typeface="Verdana" panose="020B0604030504040204" pitchFamily="34" charset="0"/>
                <a:cs typeface="Verdana" panose="020B0604030504040204" pitchFamily="34" charset="0"/>
              </a:rPr>
              <a:t>kalah</a:t>
            </a:r>
            <a:r>
              <a:rPr lang="nl-NL" sz="2000" b="1" i="1" dirty="0" smtClean="0">
                <a:latin typeface="Verdana" panose="020B0604030504040204" pitchFamily="34" charset="0"/>
                <a:ea typeface="Verdana" panose="020B0604030504040204" pitchFamily="34" charset="0"/>
                <a:cs typeface="Verdana" panose="020B0604030504040204" pitchFamily="34" charset="0"/>
              </a:rPr>
              <a:t>]</a:t>
            </a:r>
            <a:r>
              <a:rPr lang="nl-NL" sz="2000" i="1" dirty="0" smtClean="0">
                <a:latin typeface="Verdana" panose="020B0604030504040204" pitchFamily="34" charset="0"/>
                <a:ea typeface="Verdana" panose="020B0604030504040204" pitchFamily="34" charset="0"/>
                <a:cs typeface="Verdana" panose="020B0604030504040204" pitchFamily="34" charset="0"/>
              </a:rPr>
              <a:t> had</a:t>
            </a:r>
            <a:r>
              <a:rPr lang="nl-NL" sz="2000" i="1" dirty="0">
                <a:latin typeface="Verdana" panose="020B0604030504040204" pitchFamily="34" charset="0"/>
                <a:ea typeface="Verdana" panose="020B0604030504040204" pitchFamily="34" charset="0"/>
                <a:cs typeface="Verdana" panose="020B0604030504040204" pitchFamily="34" charset="0"/>
              </a:rPr>
              <a:t>, dat Hij gemaakt had, </a:t>
            </a:r>
            <a:r>
              <a:rPr lang="nl-NL" sz="2000" i="1" dirty="0" smtClean="0">
                <a:latin typeface="Verdana" panose="020B0604030504040204" pitchFamily="34" charset="0"/>
                <a:ea typeface="Verdana" panose="020B0604030504040204" pitchFamily="34" charset="0"/>
                <a:cs typeface="Verdana" panose="020B0604030504040204" pitchFamily="34" charset="0"/>
              </a:rPr>
              <a:t>rustte </a:t>
            </a:r>
            <a:r>
              <a:rPr lang="nl-NL" sz="2000" b="1" i="1" dirty="0" smtClean="0">
                <a:latin typeface="Verdana" panose="020B0604030504040204" pitchFamily="34" charset="0"/>
                <a:ea typeface="Verdana" panose="020B0604030504040204" pitchFamily="34" charset="0"/>
                <a:cs typeface="Verdana" panose="020B0604030504040204" pitchFamily="34" charset="0"/>
              </a:rPr>
              <a:t>[</a:t>
            </a:r>
            <a:r>
              <a:rPr lang="he-IL" sz="2000" b="1" dirty="0" smtClean="0"/>
              <a:t>שָׁבַת </a:t>
            </a:r>
            <a:r>
              <a:rPr lang="nl-NL" sz="2000" b="1" i="1" dirty="0" smtClean="0">
                <a:latin typeface="Verdana" panose="020B0604030504040204" pitchFamily="34" charset="0"/>
                <a:ea typeface="Verdana" panose="020B0604030504040204" pitchFamily="34" charset="0"/>
                <a:cs typeface="Verdana" panose="020B0604030504040204" pitchFamily="34" charset="0"/>
              </a:rPr>
              <a:t>-</a:t>
            </a:r>
            <a:r>
              <a:rPr lang="nl-NL" sz="2000" b="1" i="1" dirty="0" err="1" smtClean="0">
                <a:latin typeface="Verdana" panose="020B0604030504040204" pitchFamily="34" charset="0"/>
                <a:ea typeface="Verdana" panose="020B0604030504040204" pitchFamily="34" charset="0"/>
                <a:cs typeface="Verdana" panose="020B0604030504040204" pitchFamily="34" charset="0"/>
              </a:rPr>
              <a:t>sjabbat</a:t>
            </a:r>
            <a:r>
              <a:rPr lang="nl-NL" sz="2000" b="1" i="1" dirty="0" smtClean="0">
                <a:latin typeface="Verdana" panose="020B0604030504040204" pitchFamily="34" charset="0"/>
                <a:ea typeface="Verdana" panose="020B0604030504040204" pitchFamily="34" charset="0"/>
                <a:cs typeface="Verdana" panose="020B0604030504040204" pitchFamily="34" charset="0"/>
              </a:rPr>
              <a:t>]</a:t>
            </a:r>
            <a:r>
              <a:rPr lang="nl-NL" sz="2000" i="1" dirty="0" smtClean="0">
                <a:latin typeface="Verdana" panose="020B0604030504040204" pitchFamily="34" charset="0"/>
                <a:ea typeface="Verdana" panose="020B0604030504040204" pitchFamily="34" charset="0"/>
                <a:cs typeface="Verdana" panose="020B0604030504040204" pitchFamily="34" charset="0"/>
              </a:rPr>
              <a:t> </a:t>
            </a:r>
            <a:r>
              <a:rPr lang="nl-NL" sz="2000" i="1" dirty="0">
                <a:latin typeface="Verdana" panose="020B0604030504040204" pitchFamily="34" charset="0"/>
                <a:ea typeface="Verdana" panose="020B0604030504040204" pitchFamily="34" charset="0"/>
                <a:cs typeface="Verdana" panose="020B0604030504040204" pitchFamily="34" charset="0"/>
              </a:rPr>
              <a:t>Hij op de zevende dag van al het werk, dat Hij gemaakt had. </a:t>
            </a:r>
            <a:r>
              <a:rPr lang="nl-NL" sz="2000" i="1" baseline="30000" dirty="0">
                <a:latin typeface="Verdana" panose="020B0604030504040204" pitchFamily="34" charset="0"/>
                <a:ea typeface="Verdana" panose="020B0604030504040204" pitchFamily="34" charset="0"/>
                <a:cs typeface="Verdana" panose="020B0604030504040204" pitchFamily="34" charset="0"/>
              </a:rPr>
              <a:t>3</a:t>
            </a:r>
            <a:r>
              <a:rPr lang="nl-NL" sz="2000" i="1" dirty="0">
                <a:latin typeface="Verdana" panose="020B0604030504040204" pitchFamily="34" charset="0"/>
                <a:ea typeface="Verdana" panose="020B0604030504040204" pitchFamily="34" charset="0"/>
                <a:cs typeface="Verdana" panose="020B0604030504040204" pitchFamily="34" charset="0"/>
              </a:rPr>
              <a:t> En God zegende de zevende dag en heiligde die, omdat Hij daarop gerust </a:t>
            </a:r>
            <a:r>
              <a:rPr lang="nl-NL" sz="2000" b="1" i="1" dirty="0">
                <a:latin typeface="Verdana" panose="020B0604030504040204" pitchFamily="34" charset="0"/>
                <a:ea typeface="Verdana" panose="020B0604030504040204" pitchFamily="34" charset="0"/>
                <a:cs typeface="Verdana" panose="020B0604030504040204" pitchFamily="34" charset="0"/>
              </a:rPr>
              <a:t>[</a:t>
            </a:r>
            <a:r>
              <a:rPr lang="he-IL" sz="2000" b="1" dirty="0"/>
              <a:t>שָׁבַת </a:t>
            </a:r>
            <a:r>
              <a:rPr lang="nl-NL" sz="2000" b="1" i="1" dirty="0">
                <a:latin typeface="Verdana" panose="020B0604030504040204" pitchFamily="34" charset="0"/>
                <a:ea typeface="Verdana" panose="020B0604030504040204" pitchFamily="34" charset="0"/>
                <a:cs typeface="Verdana" panose="020B0604030504040204" pitchFamily="34" charset="0"/>
              </a:rPr>
              <a:t>-</a:t>
            </a:r>
            <a:r>
              <a:rPr lang="nl-NL" sz="2000" b="1" i="1" dirty="0" err="1">
                <a:latin typeface="Verdana" panose="020B0604030504040204" pitchFamily="34" charset="0"/>
                <a:ea typeface="Verdana" panose="020B0604030504040204" pitchFamily="34" charset="0"/>
                <a:cs typeface="Verdana" panose="020B0604030504040204" pitchFamily="34" charset="0"/>
              </a:rPr>
              <a:t>sjabbat</a:t>
            </a:r>
            <a:r>
              <a:rPr lang="nl-NL" sz="2000" b="1" i="1" dirty="0">
                <a:latin typeface="Verdana" panose="020B0604030504040204" pitchFamily="34" charset="0"/>
                <a:ea typeface="Verdana" panose="020B0604030504040204" pitchFamily="34" charset="0"/>
                <a:cs typeface="Verdana" panose="020B0604030504040204" pitchFamily="34" charset="0"/>
              </a:rPr>
              <a:t>] </a:t>
            </a:r>
            <a:r>
              <a:rPr lang="nl-NL" sz="2000" i="1" dirty="0" smtClean="0">
                <a:latin typeface="Verdana" panose="020B0604030504040204" pitchFamily="34" charset="0"/>
                <a:ea typeface="Verdana" panose="020B0604030504040204" pitchFamily="34" charset="0"/>
                <a:cs typeface="Verdana" panose="020B0604030504040204" pitchFamily="34" charset="0"/>
              </a:rPr>
              <a:t>heeft </a:t>
            </a:r>
            <a:r>
              <a:rPr lang="nl-NL" sz="2000" i="1" dirty="0">
                <a:latin typeface="Verdana" panose="020B0604030504040204" pitchFamily="34" charset="0"/>
                <a:ea typeface="Verdana" panose="020B0604030504040204" pitchFamily="34" charset="0"/>
                <a:cs typeface="Verdana" panose="020B0604030504040204" pitchFamily="34" charset="0"/>
              </a:rPr>
              <a:t>van al het werk, dat God scheppende tot stand had gebracht.</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endParaRPr lang="nl-NL" sz="2000" b="1" i="1" dirty="0">
              <a:latin typeface="Verdana" panose="020B0604030504040204" pitchFamily="34" charset="0"/>
              <a:ea typeface="Verdana" panose="020B0604030504040204" pitchFamily="34" charset="0"/>
              <a:cs typeface="Verdana" panose="020B0604030504040204" pitchFamily="34" charset="0"/>
            </a:endParaRPr>
          </a:p>
          <a:p>
            <a:endParaRPr lang="nl-NL" sz="2000" i="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35" b="97492" l="0" r="97353"/>
                    </a14:imgEffect>
                  </a14:imgLayer>
                </a14:imgProps>
              </a:ext>
              <a:ext uri="{28A0092B-C50C-407E-A947-70E740481C1C}">
                <a14:useLocalDpi xmlns:a14="http://schemas.microsoft.com/office/drawing/2010/main" val="0"/>
              </a:ext>
            </a:extLst>
          </a:blip>
          <a:srcRect/>
          <a:stretch>
            <a:fillRect/>
          </a:stretch>
        </p:blipFill>
        <p:spPr bwMode="auto">
          <a:xfrm>
            <a:off x="4424996" y="2636912"/>
            <a:ext cx="4528152" cy="4248472"/>
          </a:xfrm>
          <a:prstGeom prst="rect">
            <a:avLst/>
          </a:prstGeom>
          <a:noFill/>
          <a:ln>
            <a:noFill/>
          </a:ln>
          <a:effectLst>
            <a:outerShdw blurRad="304800" dist="228600" sx="113000" sy="113000" algn="t"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el 5"/>
          <p:cNvGraphicFramePr>
            <a:graphicFrameLocks noGrp="1"/>
          </p:cNvGraphicFramePr>
          <p:nvPr>
            <p:extLst>
              <p:ext uri="{D42A27DB-BD31-4B8C-83A1-F6EECF244321}">
                <p14:modId xmlns:p14="http://schemas.microsoft.com/office/powerpoint/2010/main" val="1936824572"/>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39364430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656" y="1340768"/>
            <a:ext cx="4726672" cy="5324535"/>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Jesaja 56:</a:t>
            </a:r>
            <a:endParaRPr lang="nl-NL" sz="2000" i="1" dirty="0">
              <a:latin typeface="Verdana" panose="020B0604030504040204" pitchFamily="34" charset="0"/>
              <a:ea typeface="Verdana" panose="020B0604030504040204" pitchFamily="34" charset="0"/>
              <a:cs typeface="Verdana" panose="020B0604030504040204" pitchFamily="34" charset="0"/>
            </a:endParaRPr>
          </a:p>
          <a:p>
            <a:r>
              <a:rPr lang="nl-NL" sz="2000" i="1" baseline="30000" dirty="0">
                <a:latin typeface="Verdana" panose="020B0604030504040204" pitchFamily="34" charset="0"/>
                <a:ea typeface="Verdana" panose="020B0604030504040204" pitchFamily="34" charset="0"/>
                <a:cs typeface="Verdana" panose="020B0604030504040204" pitchFamily="34" charset="0"/>
              </a:rPr>
              <a:t>6</a:t>
            </a:r>
            <a:r>
              <a:rPr lang="nl-NL" sz="2000" i="1" dirty="0">
                <a:latin typeface="Verdana" panose="020B0604030504040204" pitchFamily="34" charset="0"/>
                <a:ea typeface="Verdana" panose="020B0604030504040204" pitchFamily="34" charset="0"/>
                <a:cs typeface="Verdana" panose="020B0604030504040204" pitchFamily="34" charset="0"/>
              </a:rPr>
              <a:t> En de vreemdelingen die zich bij de Here aansloten om Hem te dienen, </a:t>
            </a:r>
            <a:r>
              <a:rPr lang="nl-NL" sz="2000" b="1" i="1" dirty="0">
                <a:latin typeface="Verdana" panose="020B0604030504040204" pitchFamily="34" charset="0"/>
                <a:ea typeface="Verdana" panose="020B0604030504040204" pitchFamily="34" charset="0"/>
                <a:cs typeface="Verdana" panose="020B0604030504040204" pitchFamily="34" charset="0"/>
              </a:rPr>
              <a:t>en om de naam des Heren lief te hebben</a:t>
            </a:r>
            <a:r>
              <a:rPr lang="nl-NL" sz="2000" i="1" dirty="0">
                <a:latin typeface="Verdana" panose="020B0604030504040204" pitchFamily="34" charset="0"/>
                <a:ea typeface="Verdana" panose="020B0604030504040204" pitchFamily="34" charset="0"/>
                <a:cs typeface="Verdana" panose="020B0604030504040204" pitchFamily="34" charset="0"/>
              </a:rPr>
              <a:t>, om Hem tot knechten te zijn, </a:t>
            </a:r>
            <a:r>
              <a:rPr lang="nl-NL" sz="2000" b="1" i="1" dirty="0">
                <a:latin typeface="Verdana" panose="020B0604030504040204" pitchFamily="34" charset="0"/>
                <a:ea typeface="Verdana" panose="020B0604030504040204" pitchFamily="34" charset="0"/>
                <a:cs typeface="Verdana" panose="020B0604030504040204" pitchFamily="34" charset="0"/>
              </a:rPr>
              <a:t>allen die de sabbat onderhouden</a:t>
            </a:r>
            <a:r>
              <a:rPr lang="nl-NL" sz="2000" i="1" dirty="0">
                <a:latin typeface="Verdana" panose="020B0604030504040204" pitchFamily="34" charset="0"/>
                <a:ea typeface="Verdana" panose="020B0604030504040204" pitchFamily="34" charset="0"/>
                <a:cs typeface="Verdana" panose="020B0604030504040204" pitchFamily="34" charset="0"/>
              </a:rPr>
              <a:t>, zodat zij hem niet ontheiligen, </a:t>
            </a:r>
            <a:r>
              <a:rPr lang="nl-NL" sz="2000" b="1" i="1" dirty="0">
                <a:latin typeface="Verdana" panose="020B0604030504040204" pitchFamily="34" charset="0"/>
                <a:ea typeface="Verdana" panose="020B0604030504040204" pitchFamily="34" charset="0"/>
                <a:cs typeface="Verdana" panose="020B0604030504040204" pitchFamily="34" charset="0"/>
              </a:rPr>
              <a:t>en die vasthouden aan mijn verbond</a:t>
            </a:r>
            <a:r>
              <a:rPr lang="nl-NL" sz="2000" i="1" dirty="0">
                <a:latin typeface="Verdana" panose="020B0604030504040204" pitchFamily="34" charset="0"/>
                <a:ea typeface="Verdana" panose="020B0604030504040204" pitchFamily="34" charset="0"/>
                <a:cs typeface="Verdana" panose="020B0604030504040204" pitchFamily="34" charset="0"/>
              </a:rPr>
              <a:t>: </a:t>
            </a:r>
            <a:r>
              <a:rPr lang="nl-NL" sz="2000" i="1" baseline="30000" dirty="0">
                <a:latin typeface="Verdana" panose="020B0604030504040204" pitchFamily="34" charset="0"/>
                <a:ea typeface="Verdana" panose="020B0604030504040204" pitchFamily="34" charset="0"/>
                <a:cs typeface="Verdana" panose="020B0604030504040204" pitchFamily="34" charset="0"/>
              </a:rPr>
              <a:t>7</a:t>
            </a:r>
            <a:r>
              <a:rPr lang="nl-NL" sz="2000" i="1" dirty="0">
                <a:latin typeface="Verdana" panose="020B0604030504040204" pitchFamily="34" charset="0"/>
                <a:ea typeface="Verdana" panose="020B0604030504040204" pitchFamily="34" charset="0"/>
                <a:cs typeface="Verdana" panose="020B0604030504040204" pitchFamily="34" charset="0"/>
              </a:rPr>
              <a:t> hen zal Ik brengen naar mijn heilige berg en Ik zal hun vreugde bereiden in mijn bedehuis; hun brandoffers en hun slachtoffers zullen welgevallig zijn op mijn altaar, want mijn </a:t>
            </a:r>
            <a:r>
              <a:rPr lang="nl-NL" sz="2000" b="1" i="1" dirty="0">
                <a:latin typeface="Verdana" panose="020B0604030504040204" pitchFamily="34" charset="0"/>
                <a:ea typeface="Verdana" panose="020B0604030504040204" pitchFamily="34" charset="0"/>
                <a:cs typeface="Verdana" panose="020B0604030504040204" pitchFamily="34" charset="0"/>
              </a:rPr>
              <a:t>huis zal een bedehuis heten voor alle volken</a:t>
            </a:r>
            <a:r>
              <a:rPr lang="nl-NL" sz="2000" i="1" dirty="0">
                <a:latin typeface="Verdana" panose="020B0604030504040204" pitchFamily="34" charset="0"/>
                <a:ea typeface="Verdana" panose="020B0604030504040204" pitchFamily="34" charset="0"/>
                <a:cs typeface="Verdana" panose="020B0604030504040204" pitchFamily="34" charset="0"/>
              </a:rPr>
              <a:t>.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4136129177"/>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2315631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33360" y="2575932"/>
            <a:ext cx="4294624" cy="4093428"/>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Exodus 20:</a:t>
            </a:r>
          </a:p>
          <a:p>
            <a:r>
              <a:rPr lang="nl-NL" sz="2000" baseline="30000" dirty="0">
                <a:latin typeface="Verdana" panose="020B0604030504040204" pitchFamily="34" charset="0"/>
                <a:ea typeface="Verdana" panose="020B0604030504040204" pitchFamily="34" charset="0"/>
                <a:cs typeface="Verdana" panose="020B0604030504040204" pitchFamily="34" charset="0"/>
              </a:rPr>
              <a:t>8</a:t>
            </a:r>
            <a:r>
              <a:rPr lang="nl-NL" sz="2000" dirty="0">
                <a:latin typeface="Verdana" panose="020B0604030504040204" pitchFamily="34" charset="0"/>
                <a:ea typeface="Verdana" panose="020B0604030504040204" pitchFamily="34" charset="0"/>
                <a:cs typeface="Verdana" panose="020B0604030504040204" pitchFamily="34" charset="0"/>
              </a:rPr>
              <a:t> Gedenk de sabbatdag, dat gij die heiligt; </a:t>
            </a:r>
            <a:r>
              <a:rPr lang="nl-NL" sz="2000" baseline="30000" dirty="0">
                <a:latin typeface="Verdana" panose="020B0604030504040204" pitchFamily="34" charset="0"/>
                <a:ea typeface="Verdana" panose="020B0604030504040204" pitchFamily="34" charset="0"/>
                <a:cs typeface="Verdana" panose="020B0604030504040204" pitchFamily="34" charset="0"/>
              </a:rPr>
              <a:t>9</a:t>
            </a:r>
            <a:r>
              <a:rPr lang="nl-NL" sz="2000" dirty="0">
                <a:latin typeface="Verdana" panose="020B0604030504040204" pitchFamily="34" charset="0"/>
                <a:ea typeface="Verdana" panose="020B0604030504040204" pitchFamily="34" charset="0"/>
                <a:cs typeface="Verdana" panose="020B0604030504040204" pitchFamily="34" charset="0"/>
              </a:rPr>
              <a:t> zes dagen zult gij arbeiden en al uw werk doen; </a:t>
            </a:r>
            <a:r>
              <a:rPr lang="nl-NL" sz="2000" baseline="30000" dirty="0">
                <a:latin typeface="Verdana" panose="020B0604030504040204" pitchFamily="34" charset="0"/>
                <a:ea typeface="Verdana" panose="020B0604030504040204" pitchFamily="34" charset="0"/>
                <a:cs typeface="Verdana" panose="020B0604030504040204" pitchFamily="34" charset="0"/>
              </a:rPr>
              <a:t>10</a:t>
            </a:r>
            <a:r>
              <a:rPr lang="nl-NL" sz="2000" dirty="0">
                <a:latin typeface="Verdana" panose="020B0604030504040204" pitchFamily="34" charset="0"/>
                <a:ea typeface="Verdana" panose="020B0604030504040204" pitchFamily="34" charset="0"/>
                <a:cs typeface="Verdana" panose="020B0604030504040204" pitchFamily="34" charset="0"/>
              </a:rPr>
              <a:t> maar de zevende dag is de sabbat van de Here, uw God; dan zult gij geen werk doen, </a:t>
            </a:r>
            <a:r>
              <a:rPr lang="nl-NL" sz="2000" b="1" dirty="0">
                <a:latin typeface="Verdana" panose="020B0604030504040204" pitchFamily="34" charset="0"/>
                <a:ea typeface="Verdana" panose="020B0604030504040204" pitchFamily="34" charset="0"/>
                <a:cs typeface="Verdana" panose="020B0604030504040204" pitchFamily="34" charset="0"/>
              </a:rPr>
              <a:t>gij</a:t>
            </a:r>
            <a:r>
              <a:rPr lang="nl-NL" sz="2000" dirty="0">
                <a:latin typeface="Verdana" panose="020B0604030504040204" pitchFamily="34" charset="0"/>
                <a:ea typeface="Verdana" panose="020B0604030504040204" pitchFamily="34" charset="0"/>
                <a:cs typeface="Verdana" panose="020B0604030504040204" pitchFamily="34" charset="0"/>
              </a:rPr>
              <a:t> noch </a:t>
            </a:r>
            <a:r>
              <a:rPr lang="nl-NL" sz="2000" b="1" dirty="0">
                <a:latin typeface="Verdana" panose="020B0604030504040204" pitchFamily="34" charset="0"/>
                <a:ea typeface="Verdana" panose="020B0604030504040204" pitchFamily="34" charset="0"/>
                <a:cs typeface="Verdana" panose="020B0604030504040204" pitchFamily="34" charset="0"/>
              </a:rPr>
              <a:t>uw zoon</a:t>
            </a:r>
            <a:r>
              <a:rPr lang="nl-NL" sz="2000" dirty="0">
                <a:latin typeface="Verdana" panose="020B0604030504040204" pitchFamily="34" charset="0"/>
                <a:ea typeface="Verdana" panose="020B0604030504040204" pitchFamily="34" charset="0"/>
                <a:cs typeface="Verdana" panose="020B0604030504040204" pitchFamily="34" charset="0"/>
              </a:rPr>
              <a:t>, noch </a:t>
            </a:r>
            <a:r>
              <a:rPr lang="nl-NL" sz="2000" b="1" dirty="0">
                <a:latin typeface="Verdana" panose="020B0604030504040204" pitchFamily="34" charset="0"/>
                <a:ea typeface="Verdana" panose="020B0604030504040204" pitchFamily="34" charset="0"/>
                <a:cs typeface="Verdana" panose="020B0604030504040204" pitchFamily="34" charset="0"/>
              </a:rPr>
              <a:t>uw dochter,</a:t>
            </a:r>
            <a:r>
              <a:rPr lang="nl-NL" sz="2000" dirty="0">
                <a:latin typeface="Verdana" panose="020B0604030504040204" pitchFamily="34" charset="0"/>
                <a:ea typeface="Verdana" panose="020B0604030504040204" pitchFamily="34" charset="0"/>
                <a:cs typeface="Verdana" panose="020B0604030504040204" pitchFamily="34" charset="0"/>
              </a:rPr>
              <a:t> noch </a:t>
            </a:r>
            <a:r>
              <a:rPr lang="nl-NL" sz="2000" b="1" dirty="0">
                <a:latin typeface="Verdana" panose="020B0604030504040204" pitchFamily="34" charset="0"/>
                <a:ea typeface="Verdana" panose="020B0604030504040204" pitchFamily="34" charset="0"/>
                <a:cs typeface="Verdana" panose="020B0604030504040204" pitchFamily="34" charset="0"/>
              </a:rPr>
              <a:t>uw dienstknecht</a:t>
            </a:r>
            <a:r>
              <a:rPr lang="nl-NL" sz="2000" dirty="0">
                <a:latin typeface="Verdana" panose="020B0604030504040204" pitchFamily="34" charset="0"/>
                <a:ea typeface="Verdana" panose="020B0604030504040204" pitchFamily="34" charset="0"/>
                <a:cs typeface="Verdana" panose="020B0604030504040204" pitchFamily="34" charset="0"/>
              </a:rPr>
              <a:t>, noch </a:t>
            </a:r>
            <a:r>
              <a:rPr lang="nl-NL" sz="2000" b="1" dirty="0">
                <a:latin typeface="Verdana" panose="020B0604030504040204" pitchFamily="34" charset="0"/>
                <a:ea typeface="Verdana" panose="020B0604030504040204" pitchFamily="34" charset="0"/>
                <a:cs typeface="Verdana" panose="020B0604030504040204" pitchFamily="34" charset="0"/>
              </a:rPr>
              <a:t>uw dienstmaagd</a:t>
            </a:r>
            <a:r>
              <a:rPr lang="nl-NL" sz="2000" dirty="0">
                <a:latin typeface="Verdana" panose="020B0604030504040204" pitchFamily="34" charset="0"/>
                <a:ea typeface="Verdana" panose="020B0604030504040204" pitchFamily="34" charset="0"/>
                <a:cs typeface="Verdana" panose="020B0604030504040204" pitchFamily="34" charset="0"/>
              </a:rPr>
              <a:t>, noch </a:t>
            </a:r>
            <a:r>
              <a:rPr lang="nl-NL" sz="2000" b="1" dirty="0">
                <a:latin typeface="Verdana" panose="020B0604030504040204" pitchFamily="34" charset="0"/>
                <a:ea typeface="Verdana" panose="020B0604030504040204" pitchFamily="34" charset="0"/>
                <a:cs typeface="Verdana" panose="020B0604030504040204" pitchFamily="34" charset="0"/>
              </a:rPr>
              <a:t>uw vee</a:t>
            </a:r>
            <a:r>
              <a:rPr lang="nl-NL" sz="2000" dirty="0">
                <a:latin typeface="Verdana" panose="020B0604030504040204" pitchFamily="34" charset="0"/>
                <a:ea typeface="Verdana" panose="020B0604030504040204" pitchFamily="34" charset="0"/>
                <a:cs typeface="Verdana" panose="020B0604030504040204" pitchFamily="34" charset="0"/>
              </a:rPr>
              <a:t>, noch </a:t>
            </a:r>
            <a:r>
              <a:rPr lang="nl-NL" sz="2000" b="1" dirty="0">
                <a:latin typeface="Verdana" panose="020B0604030504040204" pitchFamily="34" charset="0"/>
                <a:ea typeface="Verdana" panose="020B0604030504040204" pitchFamily="34" charset="0"/>
                <a:cs typeface="Verdana" panose="020B0604030504040204" pitchFamily="34" charset="0"/>
              </a:rPr>
              <a:t>de vreemdeling </a:t>
            </a:r>
            <a:r>
              <a:rPr lang="nl-NL" sz="2000" dirty="0">
                <a:latin typeface="Verdana" panose="020B0604030504040204" pitchFamily="34" charset="0"/>
                <a:ea typeface="Verdana" panose="020B0604030504040204" pitchFamily="34" charset="0"/>
                <a:cs typeface="Verdana" panose="020B0604030504040204" pitchFamily="34" charset="0"/>
              </a:rPr>
              <a:t>die in uw steden woont.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Rechthoekige toelichting 3"/>
          <p:cNvSpPr/>
          <p:nvPr/>
        </p:nvSpPr>
        <p:spPr>
          <a:xfrm>
            <a:off x="4139952" y="1340768"/>
            <a:ext cx="1764000" cy="954107"/>
          </a:xfrm>
          <a:prstGeom prst="wedgeRectCallout">
            <a:avLst>
              <a:gd name="adj1" fmla="val -196099"/>
              <a:gd name="adj2" fmla="val 325257"/>
            </a:avLst>
          </a:prstGeom>
          <a:solidFill>
            <a:srgbClr val="D18C1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he-IL" sz="3600" b="1" dirty="0" smtClean="0"/>
              <a:t>וּ</a:t>
            </a:r>
            <a:r>
              <a:rPr lang="he-IL" sz="3600" b="1" dirty="0" smtClean="0">
                <a:solidFill>
                  <a:schemeClr val="accent3">
                    <a:lumMod val="60000"/>
                    <a:lumOff val="40000"/>
                  </a:schemeClr>
                </a:solidFill>
              </a:rPr>
              <a:t>בִנ</a:t>
            </a:r>
            <a:r>
              <a:rPr lang="he-IL" sz="3600" b="1" dirty="0" smtClean="0"/>
              <a:t>ְךָ</a:t>
            </a:r>
            <a:endParaRPr lang="nl-NL" sz="3600" b="1" dirty="0" smtClean="0"/>
          </a:p>
          <a:p>
            <a:r>
              <a:rPr lang="nl-NL" sz="2000" b="1" dirty="0" err="1" smtClean="0"/>
              <a:t>oewincha</a:t>
            </a:r>
            <a:endParaRPr lang="nl-NL" sz="2000" b="1" dirty="0"/>
          </a:p>
        </p:txBody>
      </p:sp>
      <p:sp>
        <p:nvSpPr>
          <p:cNvPr id="5" name="Rechthoekige toelichting 4"/>
          <p:cNvSpPr/>
          <p:nvPr/>
        </p:nvSpPr>
        <p:spPr>
          <a:xfrm>
            <a:off x="5796136" y="1754813"/>
            <a:ext cx="1764000" cy="954107"/>
          </a:xfrm>
          <a:prstGeom prst="wedgeRectCallout">
            <a:avLst>
              <a:gd name="adj1" fmla="val -320724"/>
              <a:gd name="adj2" fmla="val 314076"/>
            </a:avLst>
          </a:prstGeom>
          <a:solidFill>
            <a:srgbClr val="D18C1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he-IL" sz="3600" b="1" dirty="0" smtClean="0"/>
              <a:t>וּ</a:t>
            </a:r>
            <a:r>
              <a:rPr lang="he-IL" sz="3600" b="1" dirty="0" smtClean="0">
                <a:solidFill>
                  <a:schemeClr val="accent3">
                    <a:lumMod val="60000"/>
                    <a:lumOff val="40000"/>
                  </a:schemeClr>
                </a:solidFill>
              </a:rPr>
              <a:t>בִתּ</a:t>
            </a:r>
            <a:r>
              <a:rPr lang="he-IL" sz="3600" b="1" dirty="0" smtClean="0"/>
              <a:t>ֶךָ</a:t>
            </a:r>
            <a:endParaRPr lang="nl-NL" sz="3600" b="1" dirty="0" smtClean="0"/>
          </a:p>
          <a:p>
            <a:r>
              <a:rPr lang="nl-NL" sz="2000" b="1" dirty="0" err="1" smtClean="0"/>
              <a:t>oewitècha</a:t>
            </a:r>
            <a:endParaRPr lang="nl-NL" sz="2000" b="1" dirty="0"/>
          </a:p>
        </p:txBody>
      </p:sp>
      <p:sp>
        <p:nvSpPr>
          <p:cNvPr id="6" name="Rechthoekige toelichting 5"/>
          <p:cNvSpPr/>
          <p:nvPr/>
        </p:nvSpPr>
        <p:spPr>
          <a:xfrm>
            <a:off x="7452320" y="2348880"/>
            <a:ext cx="1764000" cy="954107"/>
          </a:xfrm>
          <a:prstGeom prst="wedgeRectCallout">
            <a:avLst>
              <a:gd name="adj1" fmla="val -386149"/>
              <a:gd name="adj2" fmla="val 277337"/>
            </a:avLst>
          </a:prstGeom>
          <a:solidFill>
            <a:srgbClr val="D18C1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he-IL" sz="3600" b="1" dirty="0" smtClean="0"/>
              <a:t>ו</a:t>
            </a:r>
            <a:r>
              <a:rPr lang="he-IL" sz="3600" b="1" dirty="0">
                <a:solidFill>
                  <a:schemeClr val="accent3">
                    <a:lumMod val="60000"/>
                    <a:lumOff val="40000"/>
                  </a:schemeClr>
                </a:solidFill>
              </a:rPr>
              <a:t>עַבְדְּ</a:t>
            </a:r>
            <a:r>
              <a:rPr lang="he-IL" sz="3600" b="1" dirty="0"/>
              <a:t>ךָ</a:t>
            </a:r>
            <a:endParaRPr lang="nl-NL" sz="3600" b="1" dirty="0" smtClean="0"/>
          </a:p>
          <a:p>
            <a:r>
              <a:rPr lang="nl-NL" sz="2000" b="1" dirty="0" err="1" smtClean="0"/>
              <a:t>awdècha</a:t>
            </a:r>
            <a:endParaRPr lang="nl-NL" sz="2000" b="1" dirty="0"/>
          </a:p>
        </p:txBody>
      </p:sp>
      <p:sp>
        <p:nvSpPr>
          <p:cNvPr id="7" name="Rechthoekige toelichting 6"/>
          <p:cNvSpPr/>
          <p:nvPr/>
        </p:nvSpPr>
        <p:spPr>
          <a:xfrm>
            <a:off x="7452496" y="3483005"/>
            <a:ext cx="1764000" cy="954107"/>
          </a:xfrm>
          <a:prstGeom prst="wedgeRectCallout">
            <a:avLst>
              <a:gd name="adj1" fmla="val -378452"/>
              <a:gd name="adj2" fmla="val 194277"/>
            </a:avLst>
          </a:prstGeom>
          <a:solidFill>
            <a:srgbClr val="D18C1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he-IL" sz="3600" dirty="0"/>
              <a:t>ו</a:t>
            </a:r>
            <a:r>
              <a:rPr lang="he-IL" sz="3600" b="1" dirty="0"/>
              <a:t>ַ</a:t>
            </a:r>
            <a:r>
              <a:rPr lang="he-IL" sz="3600" b="1" dirty="0">
                <a:solidFill>
                  <a:schemeClr val="accent3">
                    <a:lumMod val="60000"/>
                    <a:lumOff val="40000"/>
                  </a:schemeClr>
                </a:solidFill>
              </a:rPr>
              <a:t>אֲמָת</a:t>
            </a:r>
            <a:r>
              <a:rPr lang="he-IL" sz="3600" b="1" dirty="0"/>
              <a:t>ְךָ</a:t>
            </a:r>
            <a:r>
              <a:rPr lang="he-IL" sz="3600" dirty="0"/>
              <a:t> </a:t>
            </a:r>
            <a:r>
              <a:rPr lang="nl-NL" sz="2000" b="1" dirty="0" err="1" smtClean="0"/>
              <a:t>amatcha</a:t>
            </a:r>
            <a:endParaRPr lang="nl-NL" sz="2000" b="1" dirty="0"/>
          </a:p>
        </p:txBody>
      </p:sp>
      <p:sp>
        <p:nvSpPr>
          <p:cNvPr id="8" name="Rechthoekige toelichting 7"/>
          <p:cNvSpPr/>
          <p:nvPr/>
        </p:nvSpPr>
        <p:spPr>
          <a:xfrm>
            <a:off x="6948264" y="4563125"/>
            <a:ext cx="1764000" cy="954107"/>
          </a:xfrm>
          <a:prstGeom prst="wedgeRectCallout">
            <a:avLst>
              <a:gd name="adj1" fmla="val -234134"/>
              <a:gd name="adj2" fmla="val 71285"/>
            </a:avLst>
          </a:prstGeom>
          <a:solidFill>
            <a:srgbClr val="D18C1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he-IL" sz="3600" b="1" dirty="0" smtClean="0"/>
              <a:t>וּב</a:t>
            </a:r>
            <a:r>
              <a:rPr lang="he-IL" sz="3600" b="1" dirty="0" smtClean="0">
                <a:solidFill>
                  <a:schemeClr val="accent3">
                    <a:lumMod val="60000"/>
                    <a:lumOff val="40000"/>
                  </a:schemeClr>
                </a:solidFill>
              </a:rPr>
              <a:t>ְהֶמְת</a:t>
            </a:r>
            <a:r>
              <a:rPr lang="he-IL" sz="3600" b="1" dirty="0" smtClean="0"/>
              <a:t>ֶּךָ</a:t>
            </a:r>
            <a:endParaRPr lang="nl-NL" sz="3600" b="1" dirty="0" smtClean="0"/>
          </a:p>
          <a:p>
            <a:pPr algn="r"/>
            <a:r>
              <a:rPr lang="nl-NL" sz="2000" b="1" dirty="0" err="1" smtClean="0"/>
              <a:t>oewemtècha</a:t>
            </a:r>
            <a:endParaRPr lang="nl-NL" sz="2000" b="1" dirty="0"/>
          </a:p>
        </p:txBody>
      </p:sp>
      <p:sp>
        <p:nvSpPr>
          <p:cNvPr id="9" name="Rechthoekige toelichting 8"/>
          <p:cNvSpPr/>
          <p:nvPr/>
        </p:nvSpPr>
        <p:spPr>
          <a:xfrm>
            <a:off x="5724128" y="5643245"/>
            <a:ext cx="1764000" cy="954107"/>
          </a:xfrm>
          <a:prstGeom prst="wedgeRectCallout">
            <a:avLst>
              <a:gd name="adj1" fmla="val -177114"/>
              <a:gd name="adj2" fmla="val -2191"/>
            </a:avLst>
          </a:prstGeom>
          <a:solidFill>
            <a:srgbClr val="D18C1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he-IL" sz="3600" b="1" dirty="0" smtClean="0">
                <a:solidFill>
                  <a:schemeClr val="bg1"/>
                </a:solidFill>
              </a:rPr>
              <a:t>ו</a:t>
            </a:r>
            <a:r>
              <a:rPr lang="he-IL" sz="3600" b="1" dirty="0" smtClean="0">
                <a:solidFill>
                  <a:schemeClr val="accent3">
                    <a:lumMod val="60000"/>
                    <a:lumOff val="40000"/>
                  </a:schemeClr>
                </a:solidFill>
              </a:rPr>
              <a:t>ְגֵרְ</a:t>
            </a:r>
            <a:r>
              <a:rPr lang="he-IL" sz="3600" b="1" dirty="0" smtClean="0"/>
              <a:t>ךָ</a:t>
            </a:r>
            <a:endParaRPr lang="nl-NL" sz="3600" b="1" dirty="0" smtClean="0"/>
          </a:p>
          <a:p>
            <a:r>
              <a:rPr lang="nl-NL" sz="2000" b="1" dirty="0" err="1" smtClean="0"/>
              <a:t>wegerècha</a:t>
            </a:r>
            <a:endParaRPr lang="nl-NL" sz="2000" b="1" dirty="0"/>
          </a:p>
        </p:txBody>
      </p:sp>
      <p:graphicFrame>
        <p:nvGraphicFramePr>
          <p:cNvPr id="12" name="Tabel 11"/>
          <p:cNvGraphicFramePr>
            <a:graphicFrameLocks noGrp="1"/>
          </p:cNvGraphicFramePr>
          <p:nvPr>
            <p:extLst>
              <p:ext uri="{D42A27DB-BD31-4B8C-83A1-F6EECF244321}">
                <p14:modId xmlns:p14="http://schemas.microsoft.com/office/powerpoint/2010/main" val="3036602954"/>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3826354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1984" y="1254304"/>
            <a:ext cx="4356000" cy="4572000"/>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Jesaja 66:</a:t>
            </a:r>
            <a:endPar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nl-NL" sz="2000" i="1"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22</a:t>
            </a:r>
            <a:r>
              <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rPr>
              <a:t> Want zoals de nieuwe hemel en de nieuwe aarde, die Ik maken zal, voor mijn aangezicht zullen blijven bestaan, luidt het woord des Heren, zo zal uw nageslacht en uw naam blijven bestaan. </a:t>
            </a:r>
            <a:r>
              <a:rPr lang="nl-NL" sz="2000" i="1"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23</a:t>
            </a:r>
            <a:r>
              <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rPr>
              <a:t> En het zal geschieden van nieuwe maan tot nieuwe maan en </a:t>
            </a:r>
            <a:r>
              <a:rPr lang="nl-NL" sz="2000" b="1" i="1" dirty="0">
                <a:solidFill>
                  <a:prstClr val="black"/>
                </a:solidFill>
                <a:latin typeface="Verdana" panose="020B0604030504040204" pitchFamily="34" charset="0"/>
                <a:ea typeface="Verdana" panose="020B0604030504040204" pitchFamily="34" charset="0"/>
                <a:cs typeface="Verdana" panose="020B0604030504040204" pitchFamily="34" charset="0"/>
              </a:rPr>
              <a:t>van sabbat tot sabbat</a:t>
            </a:r>
            <a:r>
              <a:rPr lang="nl-NL" sz="2000" i="1" dirty="0">
                <a:solidFill>
                  <a:prstClr val="black"/>
                </a:solidFill>
                <a:latin typeface="Verdana" panose="020B0604030504040204" pitchFamily="34" charset="0"/>
                <a:ea typeface="Verdana" panose="020B0604030504040204" pitchFamily="34" charset="0"/>
                <a:cs typeface="Verdana" panose="020B0604030504040204" pitchFamily="34" charset="0"/>
              </a:rPr>
              <a:t>, dat al wat leeft zal komen om zich voor mijn aangezicht neer te buigen, zegt de Here.</a:t>
            </a:r>
            <a:r>
              <a:rPr lang="nl-NL"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graphicFrame>
        <p:nvGraphicFramePr>
          <p:cNvPr id="6" name="Tabel 5"/>
          <p:cNvGraphicFramePr>
            <a:graphicFrameLocks noGrp="1"/>
          </p:cNvGraphicFramePr>
          <p:nvPr>
            <p:extLst>
              <p:ext uri="{D42A27DB-BD31-4B8C-83A1-F6EECF244321}">
                <p14:modId xmlns:p14="http://schemas.microsoft.com/office/powerpoint/2010/main" val="3036602954"/>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38268608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0650" y="1268760"/>
            <a:ext cx="5035406" cy="2592743"/>
          </a:xfrm>
          <a:prstGeom prst="roundRect">
            <a:avLst>
              <a:gd name="adj" fmla="val 5743"/>
            </a:avLst>
          </a:prstGeom>
          <a:noFill/>
          <a:effectLst>
            <a:softEdge rad="127000"/>
          </a:effectLst>
        </p:spPr>
        <p:txBody>
          <a:bodyPr lIns="360000" tIns="360000" rIns="36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400" b="1" dirty="0" smtClean="0">
                <a:latin typeface="Verdana" panose="020B0604030504040204" pitchFamily="34" charset="0"/>
                <a:ea typeface="Verdana" panose="020B0604030504040204" pitchFamily="34" charset="0"/>
                <a:cs typeface="Verdana" panose="020B0604030504040204" pitchFamily="34" charset="0"/>
              </a:rPr>
              <a:t>Al vóór de wetgeving vierde men de Sjabbat</a:t>
            </a: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l"/>
            <a:endParaRPr lang="nl-NL" sz="2400" b="1" dirty="0" smtClean="0">
              <a:latin typeface="Viner Hand ITC" panose="03070502030502020203" pitchFamily="66" charset="0"/>
              <a:ea typeface="Verdana" panose="020B0604030504040204" pitchFamily="34" charset="0"/>
              <a:cs typeface="Verdana" panose="020B0604030504040204" pitchFamily="34" charset="0"/>
            </a:endParaRPr>
          </a:p>
          <a:p>
            <a:pPr marL="571500" indent="-571500" algn="l">
              <a:buFont typeface="Wingdings" panose="05000000000000000000" pitchFamily="2" charset="2"/>
              <a:buChar char="Y"/>
            </a:pPr>
            <a:endParaRPr lang="nl-NL" sz="2400" b="1" dirty="0" smtClean="0">
              <a:latin typeface="Viner Hand ITC" panose="03070502030502020203" pitchFamily="66" charset="0"/>
              <a:ea typeface="Verdana" panose="020B0604030504040204" pitchFamily="34" charset="0"/>
              <a:cs typeface="Verdana" panose="020B0604030504040204" pitchFamily="34" charset="0"/>
            </a:endParaRPr>
          </a:p>
          <a:p>
            <a:pPr marL="571500" indent="-571500" algn="l">
              <a:buFont typeface="Arial" panose="020B0604020202020204" pitchFamily="34" charset="0"/>
              <a:buChar char="•"/>
            </a:pPr>
            <a:endParaRPr lang="nl-NL" sz="2400" b="1" dirty="0" smtClean="0">
              <a:latin typeface="Viner Hand ITC" panose="03070502030502020203" pitchFamily="66" charset="0"/>
              <a:ea typeface="Verdana" panose="020B0604030504040204" pitchFamily="34" charset="0"/>
              <a:cs typeface="Verdana" panose="020B0604030504040204" pitchFamily="34" charset="0"/>
            </a:endParaRPr>
          </a:p>
          <a:p>
            <a:pPr algn="l"/>
            <a:endParaRPr lang="nl-NL" sz="2400" b="1" dirty="0">
              <a:latin typeface="Viner Hand ITC" panose="03070502030502020203" pitchFamily="66" charset="0"/>
              <a:ea typeface="Verdana" panose="020B0604030504040204" pitchFamily="34" charset="0"/>
              <a:cs typeface="Verdana" panose="020B0604030504040204" pitchFamily="34" charset="0"/>
            </a:endParaRPr>
          </a:p>
        </p:txBody>
      </p:sp>
      <p:sp>
        <p:nvSpPr>
          <p:cNvPr id="9" name="Tekstvak 8"/>
          <p:cNvSpPr txBox="1">
            <a:spLocks noChangeArrowheads="1"/>
          </p:cNvSpPr>
          <p:nvPr/>
        </p:nvSpPr>
        <p:spPr bwMode="auto">
          <a:xfrm>
            <a:off x="215422" y="2636912"/>
            <a:ext cx="4284000" cy="2340000"/>
          </a:xfrm>
          <a:prstGeom prst="rect">
            <a:avLst/>
          </a:prstGeom>
          <a:solidFill>
            <a:srgbClr val="F6D292"/>
          </a:solidFill>
          <a:ln>
            <a:noFill/>
          </a:ln>
          <a:scene3d>
            <a:camera prst="orthographicFront"/>
            <a:lightRig rig="threePt" dir="t"/>
          </a:scene3d>
          <a:sp3d>
            <a:bevelT prst="angle"/>
          </a:sp3d>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None/>
            </a:pPr>
            <a:r>
              <a:rPr lang="nl-NL" altLang="nl-NL" sz="2400" b="1" dirty="0" smtClean="0">
                <a:latin typeface="Verdana" pitchFamily="34" charset="0"/>
                <a:ea typeface="Verdana" panose="020B0604030504040204" pitchFamily="34" charset="0"/>
                <a:cs typeface="Verdana" panose="020B0604030504040204" pitchFamily="34" charset="0"/>
              </a:rPr>
              <a:t>Exodus 16:26</a:t>
            </a:r>
            <a:endParaRPr lang="nl-NL" altLang="nl-NL" sz="2400" dirty="0" smtClean="0">
              <a:latin typeface="Verdana" pitchFamily="34" charset="0"/>
              <a:ea typeface="Verdana" panose="020B0604030504040204" pitchFamily="34" charset="0"/>
              <a:cs typeface="Verdana" panose="020B0604030504040204" pitchFamily="34" charset="0"/>
            </a:endParaRPr>
          </a:p>
          <a:p>
            <a:pPr eaLnBrk="1" fontAlgn="base" hangingPunct="1">
              <a:spcBef>
                <a:spcPct val="0"/>
              </a:spcBef>
              <a:spcAft>
                <a:spcPct val="0"/>
              </a:spcAft>
              <a:buFontTx/>
              <a:buNone/>
            </a:pPr>
            <a:r>
              <a:rPr lang="nl-NL" altLang="nl-NL" sz="2400" i="1" dirty="0" smtClean="0">
                <a:latin typeface="Verdana" pitchFamily="34" charset="0"/>
                <a:ea typeface="Verdana" panose="020B0604030504040204" pitchFamily="34" charset="0"/>
                <a:cs typeface="Verdana" panose="020B0604030504040204" pitchFamily="34" charset="0"/>
              </a:rPr>
              <a:t>“</a:t>
            </a:r>
            <a:r>
              <a:rPr lang="nl-NL" sz="2400" i="1" dirty="0">
                <a:latin typeface="Verdana" panose="020B0604030504040204" pitchFamily="34" charset="0"/>
                <a:ea typeface="Verdana" panose="020B0604030504040204" pitchFamily="34" charset="0"/>
                <a:cs typeface="Verdana" panose="020B0604030504040204" pitchFamily="34" charset="0"/>
              </a:rPr>
              <a:t>Zes dagen zult gij </a:t>
            </a:r>
            <a:r>
              <a:rPr lang="nl-NL" sz="2400" i="1" dirty="0" smtClean="0">
                <a:latin typeface="Verdana" panose="020B0604030504040204" pitchFamily="34" charset="0"/>
                <a:ea typeface="Verdana" panose="020B0604030504040204" pitchFamily="34" charset="0"/>
                <a:cs typeface="Verdana" panose="020B0604030504040204" pitchFamily="34" charset="0"/>
              </a:rPr>
              <a:t>het </a:t>
            </a:r>
            <a:r>
              <a:rPr lang="nl-NL" sz="1600" i="1" dirty="0" smtClean="0">
                <a:latin typeface="Verdana" panose="020B0604030504040204" pitchFamily="34" charset="0"/>
                <a:ea typeface="Verdana" panose="020B0604030504040204" pitchFamily="34" charset="0"/>
                <a:cs typeface="Verdana" panose="020B0604030504040204" pitchFamily="34" charset="0"/>
              </a:rPr>
              <a:t>(manna) </a:t>
            </a:r>
            <a:r>
              <a:rPr lang="nl-NL" sz="2400" i="1" dirty="0">
                <a:latin typeface="Verdana" panose="020B0604030504040204" pitchFamily="34" charset="0"/>
                <a:ea typeface="Verdana" panose="020B0604030504040204" pitchFamily="34" charset="0"/>
                <a:cs typeface="Verdana" panose="020B0604030504040204" pitchFamily="34" charset="0"/>
              </a:rPr>
              <a:t>verzamelen, maar op de zevende dag is het sabbat; dan is het er </a:t>
            </a:r>
            <a:r>
              <a:rPr lang="nl-NL" sz="2400" i="1" dirty="0" smtClean="0">
                <a:latin typeface="Verdana" panose="020B0604030504040204" pitchFamily="34" charset="0"/>
                <a:ea typeface="Verdana" panose="020B0604030504040204" pitchFamily="34" charset="0"/>
                <a:cs typeface="Verdana" panose="020B0604030504040204" pitchFamily="34" charset="0"/>
              </a:rPr>
              <a:t>niet.”</a:t>
            </a:r>
            <a:endParaRPr lang="nl-NL" altLang="nl-NL" sz="2400" i="1" dirty="0" smtClean="0">
              <a:latin typeface="Verdana" pitchFamily="34" charset="0"/>
              <a:ea typeface="Verdana" panose="020B0604030504040204" pitchFamily="34" charset="0"/>
              <a:cs typeface="Verdana" panose="020B0604030504040204" pitchFamily="34" charset="0"/>
            </a:endParaRPr>
          </a:p>
        </p:txBody>
      </p:sp>
      <p:sp>
        <p:nvSpPr>
          <p:cNvPr id="11" name="Tekstvak 10"/>
          <p:cNvSpPr txBox="1">
            <a:spLocks noChangeArrowheads="1"/>
          </p:cNvSpPr>
          <p:nvPr/>
        </p:nvSpPr>
        <p:spPr bwMode="auto">
          <a:xfrm>
            <a:off x="215992" y="5085183"/>
            <a:ext cx="4284000" cy="936000"/>
          </a:xfrm>
          <a:prstGeom prst="rect">
            <a:avLst/>
          </a:prstGeom>
          <a:solidFill>
            <a:srgbClr val="F6D292"/>
          </a:solidFill>
          <a:ln>
            <a:noFill/>
          </a:ln>
          <a:scene3d>
            <a:camera prst="orthographicFront"/>
            <a:lightRig rig="threePt" dir="t"/>
          </a:scene3d>
          <a:sp3d>
            <a:bevelT prst="angle"/>
          </a:sp3d>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None/>
            </a:pPr>
            <a:r>
              <a:rPr lang="nl-NL" altLang="nl-NL" sz="2400" b="1" dirty="0" smtClean="0">
                <a:latin typeface="Verdana" pitchFamily="34" charset="0"/>
                <a:ea typeface="Verdana" panose="020B0604030504040204" pitchFamily="34" charset="0"/>
                <a:cs typeface="Verdana" panose="020B0604030504040204" pitchFamily="34" charset="0"/>
              </a:rPr>
              <a:t>Exodus 20</a:t>
            </a:r>
            <a:endParaRPr lang="nl-NL" altLang="nl-NL" sz="2400" dirty="0" smtClean="0">
              <a:latin typeface="Verdana" pitchFamily="34" charset="0"/>
              <a:ea typeface="Verdana" panose="020B0604030504040204" pitchFamily="34" charset="0"/>
              <a:cs typeface="Verdana" panose="020B0604030504040204" pitchFamily="34" charset="0"/>
            </a:endParaRPr>
          </a:p>
          <a:p>
            <a:pPr eaLnBrk="1" fontAlgn="base" hangingPunct="1">
              <a:spcBef>
                <a:spcPct val="0"/>
              </a:spcBef>
              <a:spcAft>
                <a:spcPct val="0"/>
              </a:spcAft>
              <a:buFontTx/>
              <a:buNone/>
            </a:pPr>
            <a:r>
              <a:rPr lang="nl-NL" altLang="nl-NL" sz="2400" i="1" dirty="0" smtClean="0">
                <a:latin typeface="Verdana" pitchFamily="34" charset="0"/>
                <a:ea typeface="Verdana" panose="020B0604030504040204" pitchFamily="34" charset="0"/>
                <a:cs typeface="Verdana" panose="020B0604030504040204" pitchFamily="34" charset="0"/>
              </a:rPr>
              <a:t>wetgeving</a:t>
            </a:r>
          </a:p>
        </p:txBody>
      </p:sp>
      <p:graphicFrame>
        <p:nvGraphicFramePr>
          <p:cNvPr id="5" name="Tabel 4"/>
          <p:cNvGraphicFramePr>
            <a:graphicFrameLocks noGrp="1"/>
          </p:cNvGraphicFramePr>
          <p:nvPr>
            <p:extLst>
              <p:ext uri="{D42A27DB-BD31-4B8C-83A1-F6EECF244321}">
                <p14:modId xmlns:p14="http://schemas.microsoft.com/office/powerpoint/2010/main" val="3178111083"/>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FCC66"/>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FFCC66"/>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Tree>
    <p:extLst>
      <p:ext uri="{BB962C8B-B14F-4D97-AF65-F5344CB8AC3E}">
        <p14:creationId xmlns:p14="http://schemas.microsoft.com/office/powerpoint/2010/main" val="288138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4157663"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 5"/>
          <p:cNvGraphicFramePr>
            <a:graphicFrameLocks noGrp="1"/>
          </p:cNvGraphicFramePr>
          <p:nvPr>
            <p:extLst>
              <p:ext uri="{D42A27DB-BD31-4B8C-83A1-F6EECF244321}">
                <p14:modId xmlns:p14="http://schemas.microsoft.com/office/powerpoint/2010/main" val="1942414741"/>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7" name="Tekstvak 6"/>
          <p:cNvSpPr txBox="1"/>
          <p:nvPr/>
        </p:nvSpPr>
        <p:spPr>
          <a:xfrm>
            <a:off x="5220072" y="3069328"/>
            <a:ext cx="3087990" cy="3312000"/>
          </a:xfrm>
          <a:prstGeom prst="star6">
            <a:avLst/>
          </a:prstGeom>
          <a:solidFill>
            <a:srgbClr val="FFFF99"/>
          </a:solid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nl-NL" sz="2800" dirty="0" smtClean="0">
                <a:solidFill>
                  <a:schemeClr val="tx1"/>
                </a:solidFill>
                <a:latin typeface="Matura MT Script Capitals" panose="03020802060602070202" pitchFamily="66" charset="0"/>
              </a:rPr>
              <a:t>De Sjabbat </a:t>
            </a:r>
          </a:p>
          <a:p>
            <a:pPr algn="ctr"/>
            <a:r>
              <a:rPr lang="nl-NL" sz="2800" dirty="0" smtClean="0">
                <a:solidFill>
                  <a:schemeClr val="tx1"/>
                </a:solidFill>
                <a:latin typeface="Matura MT Script Capitals" panose="03020802060602070202" pitchFamily="66" charset="0"/>
              </a:rPr>
              <a:t>is </a:t>
            </a:r>
          </a:p>
          <a:p>
            <a:pPr algn="ctr"/>
            <a:r>
              <a:rPr lang="nl-NL" sz="2800" dirty="0" smtClean="0">
                <a:solidFill>
                  <a:schemeClr val="tx1"/>
                </a:solidFill>
                <a:latin typeface="Matura MT Script Capitals" panose="03020802060602070202" pitchFamily="66" charset="0"/>
              </a:rPr>
              <a:t>een </a:t>
            </a:r>
            <a:r>
              <a:rPr lang="nl-NL" sz="2800" dirty="0" err="1" smtClean="0">
                <a:solidFill>
                  <a:schemeClr val="tx1"/>
                </a:solidFill>
                <a:latin typeface="Matura MT Script Capitals" panose="03020802060602070202" pitchFamily="66" charset="0"/>
              </a:rPr>
              <a:t>kado</a:t>
            </a:r>
            <a:r>
              <a:rPr lang="nl-NL" sz="2800" dirty="0" smtClean="0">
                <a:solidFill>
                  <a:schemeClr val="tx1"/>
                </a:solidFill>
                <a:latin typeface="Matura MT Script Capitals" panose="03020802060602070202" pitchFamily="66" charset="0"/>
              </a:rPr>
              <a:t>!</a:t>
            </a:r>
            <a:endParaRPr lang="nl-NL" sz="2800" dirty="0">
              <a:solidFill>
                <a:schemeClr val="tx1"/>
              </a:solidFill>
              <a:latin typeface="Matura MT Script Capitals" panose="03020802060602070202" pitchFamily="66" charset="0"/>
            </a:endParaRPr>
          </a:p>
        </p:txBody>
      </p:sp>
    </p:spTree>
    <p:extLst>
      <p:ext uri="{BB962C8B-B14F-4D97-AF65-F5344CB8AC3E}">
        <p14:creationId xmlns:p14="http://schemas.microsoft.com/office/powerpoint/2010/main" val="2876716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0650" y="1268760"/>
            <a:ext cx="5035406" cy="2592743"/>
          </a:xfrm>
          <a:prstGeom prst="roundRect">
            <a:avLst>
              <a:gd name="adj" fmla="val 5743"/>
            </a:avLst>
          </a:prstGeom>
          <a:noFill/>
          <a:effectLst>
            <a:softEdge rad="127000"/>
          </a:effectLst>
        </p:spPr>
        <p:txBody>
          <a:bodyPr lIns="360000" tIns="360000" rIns="36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400" b="1" dirty="0" smtClean="0">
                <a:latin typeface="Verdana" panose="020B0604030504040204" pitchFamily="34" charset="0"/>
                <a:ea typeface="Verdana" panose="020B0604030504040204" pitchFamily="34" charset="0"/>
                <a:cs typeface="Verdana" panose="020B0604030504040204" pitchFamily="34" charset="0"/>
              </a:rPr>
              <a:t>De Sjabbat zal voor eeuwig gevierd blijven</a:t>
            </a: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l"/>
            <a:endParaRPr lang="nl-NL" sz="2400" b="1" dirty="0" smtClean="0">
              <a:latin typeface="Viner Hand ITC" panose="03070502030502020203" pitchFamily="66" charset="0"/>
              <a:ea typeface="Verdana" panose="020B0604030504040204" pitchFamily="34" charset="0"/>
              <a:cs typeface="Verdana" panose="020B0604030504040204" pitchFamily="34" charset="0"/>
            </a:endParaRPr>
          </a:p>
          <a:p>
            <a:pPr marL="571500" indent="-571500" algn="l">
              <a:buFont typeface="Wingdings" panose="05000000000000000000" pitchFamily="2" charset="2"/>
              <a:buChar char="Y"/>
            </a:pPr>
            <a:endParaRPr lang="nl-NL" sz="2400" b="1" dirty="0" smtClean="0">
              <a:latin typeface="Viner Hand ITC" panose="03070502030502020203" pitchFamily="66" charset="0"/>
              <a:ea typeface="Verdana" panose="020B0604030504040204" pitchFamily="34" charset="0"/>
              <a:cs typeface="Verdana" panose="020B0604030504040204" pitchFamily="34" charset="0"/>
            </a:endParaRPr>
          </a:p>
          <a:p>
            <a:pPr marL="571500" indent="-571500" algn="l">
              <a:buFont typeface="Arial" panose="020B0604020202020204" pitchFamily="34" charset="0"/>
              <a:buChar char="•"/>
            </a:pPr>
            <a:endParaRPr lang="nl-NL" sz="2400" b="1" dirty="0" smtClean="0">
              <a:latin typeface="Viner Hand ITC" panose="03070502030502020203" pitchFamily="66" charset="0"/>
              <a:ea typeface="Verdana" panose="020B0604030504040204" pitchFamily="34" charset="0"/>
              <a:cs typeface="Verdana" panose="020B0604030504040204" pitchFamily="34" charset="0"/>
            </a:endParaRPr>
          </a:p>
          <a:p>
            <a:pPr algn="l"/>
            <a:endParaRPr lang="nl-NL" sz="2400" b="1" dirty="0">
              <a:latin typeface="Viner Hand ITC" panose="03070502030502020203" pitchFamily="66" charset="0"/>
              <a:ea typeface="Verdana" panose="020B0604030504040204" pitchFamily="34" charset="0"/>
              <a:cs typeface="Verdana" panose="020B0604030504040204"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2093455618"/>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FCC66"/>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FFCC66"/>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6" name="Rechthoek 5"/>
          <p:cNvSpPr/>
          <p:nvPr/>
        </p:nvSpPr>
        <p:spPr>
          <a:xfrm>
            <a:off x="416368" y="2602646"/>
            <a:ext cx="3780000" cy="2484000"/>
          </a:xfrm>
          <a:prstGeom prst="rect">
            <a:avLst/>
          </a:prstGeom>
          <a:solidFill>
            <a:srgbClr val="F6D292"/>
          </a:solidFill>
          <a:scene3d>
            <a:camera prst="orthographicFront"/>
            <a:lightRig rig="threePt" dir="t"/>
          </a:scene3d>
          <a:sp3d>
            <a:bevelT prst="angle"/>
          </a:sp3d>
        </p:spPr>
        <p:txBody>
          <a:bodyPr wrap="square">
            <a:spAutoFit/>
          </a:bodyPr>
          <a:lstStyle/>
          <a:p>
            <a:r>
              <a:rPr lang="nl-NL" sz="2000" b="1" dirty="0" smtClean="0">
                <a:latin typeface="Verdana" panose="020B0604030504040204" pitchFamily="34" charset="0"/>
                <a:ea typeface="Verdana" panose="020B0604030504040204" pitchFamily="34" charset="0"/>
                <a:cs typeface="Verdana" panose="020B0604030504040204" pitchFamily="34" charset="0"/>
              </a:rPr>
              <a:t>Exodus 31:16 </a:t>
            </a:r>
          </a:p>
          <a:p>
            <a:r>
              <a:rPr lang="nl-NL" sz="2000" dirty="0" smtClean="0">
                <a:latin typeface="Verdana" panose="020B0604030504040204" pitchFamily="34" charset="0"/>
                <a:ea typeface="Verdana" panose="020B0604030504040204" pitchFamily="34" charset="0"/>
                <a:cs typeface="Verdana" panose="020B0604030504040204" pitchFamily="34" charset="0"/>
              </a:rPr>
              <a:t>Generatie </a:t>
            </a:r>
            <a:r>
              <a:rPr lang="nl-NL" sz="2000" dirty="0">
                <a:latin typeface="Verdana" panose="020B0604030504040204" pitchFamily="34" charset="0"/>
                <a:ea typeface="Verdana" panose="020B0604030504040204" pitchFamily="34" charset="0"/>
                <a:cs typeface="Verdana" panose="020B0604030504040204" pitchFamily="34" charset="0"/>
              </a:rPr>
              <a:t>na generatie moeten de Israëlieten de ​sabbat​ in acht nemen en vieren. Voor mij en hen is die dag een teken van </a:t>
            </a:r>
            <a:r>
              <a:rPr lang="nl-NL" sz="2000" dirty="0" smtClean="0">
                <a:latin typeface="Verdana" panose="020B0604030504040204" pitchFamily="34" charset="0"/>
                <a:ea typeface="Verdana" panose="020B0604030504040204" pitchFamily="34" charset="0"/>
                <a:cs typeface="Verdana" panose="020B0604030504040204" pitchFamily="34" charset="0"/>
              </a:rPr>
              <a:t>een </a:t>
            </a:r>
            <a:r>
              <a:rPr lang="nl-NL" sz="2000" b="1" dirty="0" smtClean="0">
                <a:latin typeface="Verdana" panose="020B0604030504040204" pitchFamily="34" charset="0"/>
                <a:ea typeface="Verdana" panose="020B0604030504040204" pitchFamily="34" charset="0"/>
                <a:cs typeface="Verdana" panose="020B0604030504040204" pitchFamily="34" charset="0"/>
              </a:rPr>
              <a:t>eeuwigdurend </a:t>
            </a:r>
            <a:r>
              <a:rPr lang="nl-NL" sz="2000" b="1" dirty="0">
                <a:latin typeface="Verdana" panose="020B0604030504040204" pitchFamily="34" charset="0"/>
                <a:ea typeface="Verdana" panose="020B0604030504040204" pitchFamily="34" charset="0"/>
                <a:cs typeface="Verdana" panose="020B0604030504040204" pitchFamily="34" charset="0"/>
              </a:rPr>
              <a:t>​verbond​,</a:t>
            </a:r>
            <a:r>
              <a:rPr lang="nl-NL" sz="2000" dirty="0">
                <a:latin typeface="Verdana" panose="020B0604030504040204" pitchFamily="34" charset="0"/>
                <a:ea typeface="Verdana" panose="020B0604030504040204" pitchFamily="34" charset="0"/>
                <a:cs typeface="Verdana" panose="020B0604030504040204" pitchFamily="34" charset="0"/>
              </a:rPr>
              <a:t> </a:t>
            </a:r>
          </a:p>
        </p:txBody>
      </p:sp>
      <p:sp>
        <p:nvSpPr>
          <p:cNvPr id="2" name="Tekstvak 1"/>
          <p:cNvSpPr txBox="1"/>
          <p:nvPr/>
        </p:nvSpPr>
        <p:spPr>
          <a:xfrm>
            <a:off x="4932040" y="1243499"/>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De mens breekt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kstvak 7"/>
          <p:cNvSpPr txBox="1"/>
          <p:nvPr/>
        </p:nvSpPr>
        <p:spPr>
          <a:xfrm>
            <a:off x="4932040" y="1650286"/>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JHWH vernieuwt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Tekstvak 14"/>
          <p:cNvSpPr txBox="1"/>
          <p:nvPr/>
        </p:nvSpPr>
        <p:spPr>
          <a:xfrm>
            <a:off x="4932040" y="1963579"/>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De mens breekt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Tekstvak 15"/>
          <p:cNvSpPr txBox="1"/>
          <p:nvPr/>
        </p:nvSpPr>
        <p:spPr>
          <a:xfrm>
            <a:off x="4932040" y="2370366"/>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JHWH vernieuwt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7" name="Tekstvak 16"/>
          <p:cNvSpPr txBox="1"/>
          <p:nvPr/>
        </p:nvSpPr>
        <p:spPr>
          <a:xfrm>
            <a:off x="4932040" y="2708920"/>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De mens breekt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8" name="Tekstvak 17"/>
          <p:cNvSpPr txBox="1"/>
          <p:nvPr/>
        </p:nvSpPr>
        <p:spPr>
          <a:xfrm>
            <a:off x="4932040" y="3115707"/>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JHWH vernieuwt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9" name="Tekstvak 18"/>
          <p:cNvSpPr txBox="1"/>
          <p:nvPr/>
        </p:nvSpPr>
        <p:spPr>
          <a:xfrm>
            <a:off x="4932040" y="3475747"/>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De mens breekt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0" name="Tekstvak 19"/>
          <p:cNvSpPr txBox="1"/>
          <p:nvPr/>
        </p:nvSpPr>
        <p:spPr>
          <a:xfrm>
            <a:off x="4932040" y="3882534"/>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JHWH vernieuwt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1" name="Tekstvak 20"/>
          <p:cNvSpPr txBox="1"/>
          <p:nvPr/>
        </p:nvSpPr>
        <p:spPr>
          <a:xfrm>
            <a:off x="4932040" y="4267835"/>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De mens breekt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2" name="Tekstvak 21"/>
          <p:cNvSpPr txBox="1"/>
          <p:nvPr/>
        </p:nvSpPr>
        <p:spPr>
          <a:xfrm>
            <a:off x="4932040" y="4674622"/>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JHWH vernieuwt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3" name="Tekstvak 22"/>
          <p:cNvSpPr txBox="1"/>
          <p:nvPr/>
        </p:nvSpPr>
        <p:spPr>
          <a:xfrm>
            <a:off x="4932040" y="5059923"/>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De mens breekt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4" name="Tekstvak 23"/>
          <p:cNvSpPr txBox="1"/>
          <p:nvPr/>
        </p:nvSpPr>
        <p:spPr>
          <a:xfrm>
            <a:off x="4932040" y="5466710"/>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JHWH vernieuwt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5" name="Tekstvak 24"/>
          <p:cNvSpPr txBox="1"/>
          <p:nvPr/>
        </p:nvSpPr>
        <p:spPr>
          <a:xfrm>
            <a:off x="4932040" y="5805264"/>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De mens breekt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6" name="Tekstvak 25"/>
          <p:cNvSpPr txBox="1"/>
          <p:nvPr/>
        </p:nvSpPr>
        <p:spPr>
          <a:xfrm>
            <a:off x="4932040" y="6212051"/>
            <a:ext cx="3600400" cy="338554"/>
          </a:xfrm>
          <a:prstGeom prst="rect">
            <a:avLst/>
          </a:prstGeom>
          <a:noFill/>
        </p:spPr>
        <p:txBody>
          <a:bodyPr wrap="square" rtlCol="0">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JHWH vernieuwt het verbond</a:t>
            </a:r>
            <a:endParaRPr lang="nl-NL"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89453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childTnLst>
                          </p:cTn>
                        </p:par>
                        <p:par>
                          <p:cTn id="60" fill="hold">
                            <p:stCondLst>
                              <p:cond delay="5000"/>
                            </p:stCondLst>
                            <p:childTnLst>
                              <p:par>
                                <p:cTn id="61" presetID="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2" presetClass="entr" presetSubtype="4"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500" fill="hold"/>
                                        <p:tgtEl>
                                          <p:spTgt spid="26"/>
                                        </p:tgtEl>
                                        <p:attrNameLst>
                                          <p:attrName>ppt_x</p:attrName>
                                        </p:attrNameLst>
                                      </p:cBhvr>
                                      <p:tavLst>
                                        <p:tav tm="0">
                                          <p:val>
                                            <p:strVal val="#ppt_x"/>
                                          </p:val>
                                        </p:tav>
                                        <p:tav tm="100000">
                                          <p:val>
                                            <p:strVal val="#ppt_x"/>
                                          </p:val>
                                        </p:tav>
                                      </p:tavLst>
                                    </p:anim>
                                    <p:anim calcmode="lin" valueType="num">
                                      <p:cBhvr additive="base">
                                        <p:cTn id="7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4260063374"/>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FCC66"/>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FFCC66"/>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3" name="Rechthoek 2"/>
          <p:cNvSpPr/>
          <p:nvPr/>
        </p:nvSpPr>
        <p:spPr>
          <a:xfrm>
            <a:off x="107504" y="1267012"/>
            <a:ext cx="4212000" cy="3672000"/>
          </a:xfrm>
          <a:prstGeom prst="rect">
            <a:avLst/>
          </a:prstGeom>
          <a:solidFill>
            <a:srgbClr val="F6D292"/>
          </a:solidFill>
          <a:scene3d>
            <a:camera prst="orthographicFront"/>
            <a:lightRig rig="threePt" dir="t"/>
          </a:scene3d>
          <a:sp3d>
            <a:bevelT prst="angle"/>
          </a:sp3d>
        </p:spPr>
        <p:txBody>
          <a:bodyPr>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Hebreeën 4:8-10 </a:t>
            </a:r>
          </a:p>
          <a:p>
            <a:r>
              <a:rPr lang="nl-NL" sz="2000" dirty="0" smtClean="0">
                <a:latin typeface="Verdana" panose="020B0604030504040204" pitchFamily="34" charset="0"/>
                <a:ea typeface="Verdana" panose="020B0604030504040204" pitchFamily="34" charset="0"/>
                <a:cs typeface="Verdana" panose="020B0604030504040204" pitchFamily="34" charset="0"/>
              </a:rPr>
              <a:t>“Want </a:t>
            </a:r>
            <a:r>
              <a:rPr lang="nl-NL" sz="2000" dirty="0">
                <a:latin typeface="Verdana" panose="020B0604030504040204" pitchFamily="34" charset="0"/>
                <a:ea typeface="Verdana" panose="020B0604030504040204" pitchFamily="34" charset="0"/>
                <a:cs typeface="Verdana" panose="020B0604030504040204" pitchFamily="34" charset="0"/>
              </a:rPr>
              <a:t>indien ​Jozua​ hen in de rust gebracht had, zou Hij niet (meer) over een andere, latere dag gesproken hebben. </a:t>
            </a:r>
            <a:r>
              <a:rPr lang="nl-NL" sz="2000" b="1" dirty="0" smtClean="0">
                <a:latin typeface="Verdana" panose="020B0604030504040204" pitchFamily="34" charset="0"/>
                <a:ea typeface="Verdana" panose="020B0604030504040204" pitchFamily="34" charset="0"/>
                <a:cs typeface="Verdana" panose="020B0604030504040204" pitchFamily="34" charset="0"/>
              </a:rPr>
              <a:t>Er </a:t>
            </a:r>
            <a:r>
              <a:rPr lang="nl-NL" sz="2000" b="1" dirty="0">
                <a:latin typeface="Verdana" panose="020B0604030504040204" pitchFamily="34" charset="0"/>
                <a:ea typeface="Verdana" panose="020B0604030504040204" pitchFamily="34" charset="0"/>
                <a:cs typeface="Verdana" panose="020B0604030504040204" pitchFamily="34" charset="0"/>
              </a:rPr>
              <a:t>blijft dus een ​sabbatsrust​ voor het volk van God. </a:t>
            </a:r>
            <a:r>
              <a:rPr lang="nl-NL" sz="2000" dirty="0" smtClean="0">
                <a:latin typeface="Verdana" panose="020B0604030504040204" pitchFamily="34" charset="0"/>
                <a:ea typeface="Verdana" panose="020B0604030504040204" pitchFamily="34" charset="0"/>
                <a:cs typeface="Verdana" panose="020B0604030504040204" pitchFamily="34" charset="0"/>
              </a:rPr>
              <a:t>Want </a:t>
            </a:r>
            <a:r>
              <a:rPr lang="nl-NL" sz="2000" dirty="0">
                <a:latin typeface="Verdana" panose="020B0604030504040204" pitchFamily="34" charset="0"/>
                <a:ea typeface="Verdana" panose="020B0604030504040204" pitchFamily="34" charset="0"/>
                <a:cs typeface="Verdana" panose="020B0604030504040204" pitchFamily="34" charset="0"/>
              </a:rPr>
              <a:t>wie tot zijn rust is ingegaan, is ook zelf tot rust gekomen van zijn werken, evenals God van de zijne</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188732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600239195"/>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FCC66"/>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FFCC66"/>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pic>
        <p:nvPicPr>
          <p:cNvPr id="5122" name="Picture 2" descr="Afbeeldingsresultaat voor blessing wine shabbat">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245" y="1124744"/>
            <a:ext cx="9155245"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0" y="1124744"/>
            <a:ext cx="9144000" cy="2246769"/>
          </a:xfrm>
          <a:prstGeom prst="rect">
            <a:avLst/>
          </a:prstGeom>
          <a:noFill/>
        </p:spPr>
        <p:txBody>
          <a:bodyPr wrap="square" rtlCol="0">
            <a:spAutoFit/>
          </a:bodyPr>
          <a:lstStyle/>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Jesaja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65:</a:t>
            </a:r>
            <a:r>
              <a:rPr lang="nl-NL" sz="2000" b="1"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De wolf en het lam zullen tezamen weiden en de leeuw zal stro eten als het rund, en de slang zal stof tot </a:t>
            </a:r>
            <a:r>
              <a:rPr lang="nl-NL" sz="2000" b="1" i="1" dirty="0" err="1">
                <a:solidFill>
                  <a:schemeClr val="bg1"/>
                </a:solidFill>
                <a:latin typeface="Verdana" panose="020B0604030504040204" pitchFamily="34" charset="0"/>
                <a:ea typeface="Verdana" panose="020B0604030504040204" pitchFamily="34" charset="0"/>
                <a:cs typeface="Verdana" panose="020B0604030504040204" pitchFamily="34" charset="0"/>
              </a:rPr>
              <a:t>spijze</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 hebben; zij zullen geen kwaad doen noch verderf stichten op gans mijn ​​heilige​ berg​, zegt de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Here.66</a:t>
            </a:r>
            <a:r>
              <a:rPr lang="nl-NL" sz="2000" b="1"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Zo zegt de Here: De hemel is mijn ​troon​ en de aarde de voetbank mijner voeten, waar zou dan het ​huis​ zijn, dat gij Mij </a:t>
            </a:r>
            <a:r>
              <a:rPr lang="nl-NL" sz="2000" b="1" i="1" dirty="0" err="1">
                <a:solidFill>
                  <a:schemeClr val="bg1"/>
                </a:solidFill>
                <a:latin typeface="Verdana" panose="020B0604030504040204" pitchFamily="34" charset="0"/>
                <a:ea typeface="Verdana" panose="020B0604030504040204" pitchFamily="34" charset="0"/>
                <a:cs typeface="Verdana" panose="020B0604030504040204" pitchFamily="34" charset="0"/>
              </a:rPr>
              <a:t>zoudt</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 bouwen, en waar de plaats mijner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rust [</a:t>
            </a:r>
            <a:r>
              <a:rPr lang="he-IL" sz="2000" b="1" dirty="0">
                <a:solidFill>
                  <a:schemeClr val="bg1"/>
                </a:solidFill>
              </a:rPr>
              <a:t>מְנוּחָה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menoecha</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b="1" i="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a:off x="0" y="5877272"/>
            <a:ext cx="9144000" cy="369332"/>
          </a:xfrm>
          <a:prstGeom prst="rect">
            <a:avLst/>
          </a:prstGeom>
          <a:noFill/>
        </p:spPr>
        <p:txBody>
          <a:bodyPr wrap="square" rtlCol="0">
            <a:spAutoFit/>
          </a:bodyP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Met de Sjabbat zien we uit naar de </a:t>
            </a:r>
            <a:r>
              <a:rPr lang="nl-NL" b="1" dirty="0" err="1">
                <a:latin typeface="Verdana" panose="020B0604030504040204" pitchFamily="34" charset="0"/>
                <a:ea typeface="Verdana" panose="020B0604030504040204" pitchFamily="34" charset="0"/>
                <a:cs typeface="Verdana" panose="020B0604030504040204" pitchFamily="34" charset="0"/>
              </a:rPr>
              <a:t>M</a:t>
            </a:r>
            <a:r>
              <a:rPr lang="nl-NL" b="1" dirty="0" err="1" smtClean="0">
                <a:latin typeface="Verdana" panose="020B0604030504040204" pitchFamily="34" charset="0"/>
                <a:ea typeface="Verdana" panose="020B0604030504040204" pitchFamily="34" charset="0"/>
                <a:cs typeface="Verdana" panose="020B0604030504040204" pitchFamily="34" charset="0"/>
              </a:rPr>
              <a:t>enoeche</a:t>
            </a:r>
            <a:r>
              <a:rPr lang="nl-NL" b="1" dirty="0" smtClean="0">
                <a:latin typeface="Verdana" panose="020B0604030504040204" pitchFamily="34" charset="0"/>
                <a:ea typeface="Verdana" panose="020B0604030504040204" pitchFamily="34" charset="0"/>
                <a:cs typeface="Verdana" panose="020B0604030504040204" pitchFamily="34" charset="0"/>
              </a:rPr>
              <a:t> die zeker zal komen!</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57577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1138129493"/>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FFCC66"/>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FFCC66"/>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7" name="Tekstvak 6"/>
          <p:cNvSpPr txBox="1"/>
          <p:nvPr/>
        </p:nvSpPr>
        <p:spPr>
          <a:xfrm>
            <a:off x="899592" y="1161704"/>
            <a:ext cx="4600158" cy="4932000"/>
          </a:xfrm>
          <a:prstGeom prst="star6">
            <a:avLst/>
          </a:prstGeom>
          <a:blipFill dpi="0" rotWithShape="1">
            <a:blip r:embed="rId2">
              <a:extLst>
                <a:ext uri="{28A0092B-C50C-407E-A947-70E740481C1C}">
                  <a14:useLocalDpi xmlns:a14="http://schemas.microsoft.com/office/drawing/2010/main" val="0"/>
                </a:ext>
              </a:extLst>
            </a:blip>
            <a:srcRect/>
            <a:stretch>
              <a:fillRect/>
            </a:stretch>
          </a:blipFill>
          <a:effectLst>
            <a:glow rad="1778000">
              <a:schemeClr val="bg1">
                <a:alpha val="57000"/>
              </a:schemeClr>
            </a:glow>
            <a:outerShdw blurRad="40000" dist="23000" dir="5400000" rotWithShape="0">
              <a:srgbClr val="000000">
                <a:alpha val="35000"/>
              </a:srgbClr>
            </a:outerShdw>
            <a:softEdge rad="0"/>
          </a:effectLst>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endParaRPr lang="nl-NL" sz="2800" dirty="0" smtClean="0">
              <a:solidFill>
                <a:schemeClr val="bg1"/>
              </a:solidFill>
              <a:latin typeface="Matura MT Script Capitals" panose="03020802060602070202" pitchFamily="66" charset="0"/>
            </a:endParaRPr>
          </a:p>
          <a:p>
            <a:pPr algn="ctr"/>
            <a:r>
              <a:rPr lang="nl-NL" sz="2800" dirty="0" smtClean="0">
                <a:solidFill>
                  <a:schemeClr val="bg1"/>
                </a:solidFill>
                <a:latin typeface="Matura MT Script Capitals" panose="03020802060602070202" pitchFamily="66" charset="0"/>
              </a:rPr>
              <a:t>De Sjabbat </a:t>
            </a:r>
          </a:p>
          <a:p>
            <a:pPr algn="ctr"/>
            <a:r>
              <a:rPr lang="nl-NL" sz="2800" dirty="0" smtClean="0">
                <a:solidFill>
                  <a:schemeClr val="bg1"/>
                </a:solidFill>
                <a:latin typeface="Matura MT Script Capitals" panose="03020802060602070202" pitchFamily="66" charset="0"/>
              </a:rPr>
              <a:t>is </a:t>
            </a:r>
          </a:p>
          <a:p>
            <a:pPr algn="ctr"/>
            <a:r>
              <a:rPr lang="nl-NL" sz="2800" dirty="0" smtClean="0">
                <a:solidFill>
                  <a:schemeClr val="bg1"/>
                </a:solidFill>
                <a:latin typeface="Matura MT Script Capitals" panose="03020802060602070202" pitchFamily="66" charset="0"/>
              </a:rPr>
              <a:t>een </a:t>
            </a:r>
            <a:r>
              <a:rPr lang="nl-NL" sz="2800" dirty="0" err="1" smtClean="0">
                <a:solidFill>
                  <a:schemeClr val="bg1"/>
                </a:solidFill>
                <a:latin typeface="Matura MT Script Capitals" panose="03020802060602070202" pitchFamily="66" charset="0"/>
              </a:rPr>
              <a:t>kado</a:t>
            </a:r>
            <a:r>
              <a:rPr lang="nl-NL" sz="2800" dirty="0" smtClean="0">
                <a:solidFill>
                  <a:schemeClr val="bg1"/>
                </a:solidFill>
                <a:latin typeface="Matura MT Script Capitals" panose="03020802060602070202" pitchFamily="66" charset="0"/>
              </a:rPr>
              <a:t>!</a:t>
            </a:r>
          </a:p>
          <a:p>
            <a:pPr algn="ctr"/>
            <a:endParaRPr lang="nl-NL" sz="2800" dirty="0">
              <a:solidFill>
                <a:schemeClr val="bg1"/>
              </a:solidFill>
              <a:latin typeface="Matura MT Script Capitals" panose="03020802060602070202" pitchFamily="66" charset="0"/>
            </a:endParaRPr>
          </a:p>
        </p:txBody>
      </p:sp>
    </p:spTree>
    <p:extLst>
      <p:ext uri="{BB962C8B-B14F-4D97-AF65-F5344CB8AC3E}">
        <p14:creationId xmlns:p14="http://schemas.microsoft.com/office/powerpoint/2010/main" val="39282528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p:val>
                                            <p:fltVal val="0"/>
                                          </p:val>
                                        </p:tav>
                                        <p:tav tm="100000">
                                          <p:val>
                                            <p:strVal val="#ppt_w"/>
                                          </p:val>
                                        </p:tav>
                                      </p:tavLst>
                                    </p:anim>
                                    <p:anim calcmode="lin" valueType="num">
                                      <p:cBhvr>
                                        <p:cTn id="8" dur="5000" fill="hold"/>
                                        <p:tgtEl>
                                          <p:spTgt spid="7"/>
                                        </p:tgtEl>
                                        <p:attrNameLst>
                                          <p:attrName>ppt_h</p:attrName>
                                        </p:attrNameLst>
                                      </p:cBhvr>
                                      <p:tavLst>
                                        <p:tav tm="0">
                                          <p:val>
                                            <p:fltVal val="0"/>
                                          </p:val>
                                        </p:tav>
                                        <p:tav tm="100000">
                                          <p:val>
                                            <p:strVal val="#ppt_h"/>
                                          </p:val>
                                        </p:tav>
                                      </p:tavLst>
                                    </p:anim>
                                    <p:animEffect transition="in" filter="fade">
                                      <p:cBhvr>
                                        <p:cTn id="9"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fbeeldingsresultaat voor to split wood animation">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437112"/>
            <a:ext cx="1519879" cy="2196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36512" y="1474604"/>
            <a:ext cx="9144000" cy="646331"/>
          </a:xfrm>
          <a:prstGeom prst="rect">
            <a:avLst/>
          </a:prstGeom>
          <a:noFill/>
        </p:spPr>
        <p:txBody>
          <a:bodyPr wrap="square" rtlCol="0">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Om de volgelingen van Messias Jesjoea te scheiden van hun Joodse broeders waren vele slagen nodig:</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p:cNvSpPr txBox="1"/>
          <p:nvPr/>
        </p:nvSpPr>
        <p:spPr>
          <a:xfrm>
            <a:off x="36512" y="2267580"/>
            <a:ext cx="9144000" cy="369332"/>
          </a:xfrm>
          <a:prstGeom prst="rect">
            <a:avLst/>
          </a:prstGeom>
          <a:noFill/>
        </p:spPr>
        <p:txBody>
          <a:bodyPr wrap="square" rtlCol="0">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1. Ontkenning dat Jesjoea de Messias is</a:t>
            </a:r>
          </a:p>
        </p:txBody>
      </p:sp>
      <p:sp>
        <p:nvSpPr>
          <p:cNvPr id="8" name="Tekstvak 7"/>
          <p:cNvSpPr txBox="1"/>
          <p:nvPr/>
        </p:nvSpPr>
        <p:spPr>
          <a:xfrm>
            <a:off x="35496" y="2555612"/>
            <a:ext cx="9144000" cy="369332"/>
          </a:xfrm>
          <a:prstGeom prst="rect">
            <a:avLst/>
          </a:prstGeom>
          <a:noFill/>
        </p:spPr>
        <p:txBody>
          <a:bodyPr wrap="square" rtlCol="0">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2. Ontkenning van de waarde van Torah</a:t>
            </a:r>
          </a:p>
        </p:txBody>
      </p:sp>
      <p:sp>
        <p:nvSpPr>
          <p:cNvPr id="9" name="Tekstvak 8"/>
          <p:cNvSpPr txBox="1"/>
          <p:nvPr/>
        </p:nvSpPr>
        <p:spPr>
          <a:xfrm>
            <a:off x="36512" y="2843644"/>
            <a:ext cx="9144000" cy="369332"/>
          </a:xfrm>
          <a:prstGeom prst="rect">
            <a:avLst/>
          </a:prstGeom>
          <a:noFill/>
        </p:spPr>
        <p:txBody>
          <a:bodyPr wrap="square" rtlCol="0">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3. Vervanging van de Sjabbat door de zondag</a:t>
            </a:r>
          </a:p>
        </p:txBody>
      </p:sp>
      <p:sp>
        <p:nvSpPr>
          <p:cNvPr id="10" name="Tekstvak 9"/>
          <p:cNvSpPr txBox="1"/>
          <p:nvPr/>
        </p:nvSpPr>
        <p:spPr>
          <a:xfrm>
            <a:off x="35496" y="3131676"/>
            <a:ext cx="9144000" cy="369332"/>
          </a:xfrm>
          <a:prstGeom prst="rect">
            <a:avLst/>
          </a:prstGeom>
          <a:noFill/>
        </p:spPr>
        <p:txBody>
          <a:bodyPr wrap="square" rtlCol="0">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4. Afschaffing van de Bijbelse Feesten</a:t>
            </a:r>
          </a:p>
        </p:txBody>
      </p:sp>
      <p:sp>
        <p:nvSpPr>
          <p:cNvPr id="11" name="Tekstvak 10"/>
          <p:cNvSpPr txBox="1"/>
          <p:nvPr/>
        </p:nvSpPr>
        <p:spPr>
          <a:xfrm>
            <a:off x="36512" y="3419708"/>
            <a:ext cx="9144000" cy="369332"/>
          </a:xfrm>
          <a:prstGeom prst="rect">
            <a:avLst/>
          </a:prstGeom>
          <a:noFill/>
        </p:spPr>
        <p:txBody>
          <a:bodyPr wrap="square" rtlCol="0">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5. Afschaffing van Gods voedselwetten</a:t>
            </a:r>
          </a:p>
        </p:txBody>
      </p:sp>
      <p:sp>
        <p:nvSpPr>
          <p:cNvPr id="12" name="Tekstvak 11"/>
          <p:cNvSpPr txBox="1"/>
          <p:nvPr/>
        </p:nvSpPr>
        <p:spPr>
          <a:xfrm>
            <a:off x="36512" y="3707740"/>
            <a:ext cx="9144000" cy="369332"/>
          </a:xfrm>
          <a:prstGeom prst="rect">
            <a:avLst/>
          </a:prstGeom>
          <a:noFill/>
        </p:spPr>
        <p:txBody>
          <a:bodyPr wrap="square" rtlCol="0">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6. De fiscus </a:t>
            </a:r>
            <a:r>
              <a:rPr lang="nl-NL" dirty="0" err="1" smtClean="0">
                <a:latin typeface="Verdana" panose="020B0604030504040204" pitchFamily="34" charset="0"/>
                <a:ea typeface="Verdana" panose="020B0604030504040204" pitchFamily="34" charset="0"/>
                <a:cs typeface="Verdana" panose="020B0604030504040204" pitchFamily="34" charset="0"/>
              </a:rPr>
              <a:t>Judaicus</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13" name="Tekstvak 12"/>
          <p:cNvSpPr txBox="1"/>
          <p:nvPr/>
        </p:nvSpPr>
        <p:spPr>
          <a:xfrm>
            <a:off x="35496" y="3995772"/>
            <a:ext cx="9144000" cy="369332"/>
          </a:xfrm>
          <a:prstGeom prst="rect">
            <a:avLst/>
          </a:prstGeom>
          <a:noFill/>
        </p:spPr>
        <p:txBody>
          <a:bodyPr wrap="square" rtlCol="0">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7. </a:t>
            </a:r>
            <a:r>
              <a:rPr lang="nl-NL" dirty="0" err="1" smtClean="0">
                <a:latin typeface="Verdana" panose="020B0604030504040204" pitchFamily="34" charset="0"/>
                <a:ea typeface="Verdana" panose="020B0604030504040204" pitchFamily="34" charset="0"/>
                <a:cs typeface="Verdana" panose="020B0604030504040204" pitchFamily="34" charset="0"/>
              </a:rPr>
              <a:t>enz</a:t>
            </a:r>
            <a:r>
              <a:rPr lang="nl-NL" dirty="0" smtClean="0">
                <a:latin typeface="Verdana" panose="020B0604030504040204" pitchFamily="34" charset="0"/>
                <a:ea typeface="Verdana" panose="020B0604030504040204" pitchFamily="34" charset="0"/>
                <a:cs typeface="Verdana" panose="020B0604030504040204" pitchFamily="34" charset="0"/>
              </a:rPr>
              <a:t>, 8. </a:t>
            </a:r>
            <a:r>
              <a:rPr lang="nl-NL" dirty="0" err="1" smtClean="0">
                <a:latin typeface="Verdana" panose="020B0604030504040204" pitchFamily="34" charset="0"/>
                <a:ea typeface="Verdana" panose="020B0604030504040204" pitchFamily="34" charset="0"/>
                <a:cs typeface="Verdana" panose="020B0604030504040204" pitchFamily="34" charset="0"/>
              </a:rPr>
              <a:t>enz</a:t>
            </a:r>
            <a:r>
              <a:rPr lang="nl-NL" dirty="0" smtClean="0">
                <a:latin typeface="Verdana" panose="020B0604030504040204" pitchFamily="34" charset="0"/>
                <a:ea typeface="Verdana" panose="020B0604030504040204" pitchFamily="34" charset="0"/>
                <a:cs typeface="Verdana" panose="020B0604030504040204" pitchFamily="34" charset="0"/>
              </a:rPr>
              <a:t> ………</a:t>
            </a:r>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82766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1474604"/>
            <a:ext cx="9144000" cy="646331"/>
          </a:xfrm>
          <a:prstGeom prst="rect">
            <a:avLst/>
          </a:prstGeom>
          <a:noFill/>
        </p:spPr>
        <p:txBody>
          <a:bodyPr wrap="square" rtlCol="0">
            <a:spAutoFit/>
          </a:bodyP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Het </a:t>
            </a:r>
            <a:r>
              <a:rPr lang="nl-NL" b="1" dirty="0" err="1" smtClean="0">
                <a:latin typeface="Verdana" panose="020B0604030504040204" pitchFamily="34" charset="0"/>
                <a:ea typeface="Verdana" panose="020B0604030504040204" pitchFamily="34" charset="0"/>
                <a:cs typeface="Verdana" panose="020B0604030504040204" pitchFamily="34" charset="0"/>
              </a:rPr>
              <a:t>kado</a:t>
            </a:r>
            <a:r>
              <a:rPr lang="nl-NL" b="1" dirty="0" smtClean="0">
                <a:latin typeface="Verdana" panose="020B0604030504040204" pitchFamily="34" charset="0"/>
                <a:ea typeface="Verdana" panose="020B0604030504040204" pitchFamily="34" charset="0"/>
                <a:cs typeface="Verdana" panose="020B0604030504040204" pitchFamily="34" charset="0"/>
              </a:rPr>
              <a:t> van de viering van het leven, </a:t>
            </a:r>
          </a:p>
          <a:p>
            <a:pPr algn="ctr"/>
            <a:r>
              <a:rPr lang="nl-NL" b="1" dirty="0" smtClean="0">
                <a:latin typeface="Verdana" panose="020B0604030504040204" pitchFamily="34" charset="0"/>
                <a:ea typeface="Verdana" panose="020B0604030504040204" pitchFamily="34" charset="0"/>
                <a:cs typeface="Verdana" panose="020B0604030504040204" pitchFamily="34" charset="0"/>
              </a:rPr>
              <a:t>van de verlossing wordt door velen afgewezen. </a:t>
            </a:r>
            <a:endParaRPr lang="nl-NL" b="1"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Afbeeldingsresultaat voor unwanted gift">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667" b="100000" l="10000" r="90000"/>
                    </a14:imgEffect>
                    <a14:imgEffect>
                      <a14:sharpenSoften amount="50000"/>
                    </a14:imgEffect>
                  </a14:imgLayer>
                </a14:imgProps>
              </a:ext>
              <a:ext uri="{28A0092B-C50C-407E-A947-70E740481C1C}">
                <a14:useLocalDpi xmlns:a14="http://schemas.microsoft.com/office/drawing/2010/main" val="0"/>
              </a:ext>
            </a:extLst>
          </a:blip>
          <a:srcRect l="21881" t="6405" r="15140"/>
          <a:stretch/>
        </p:blipFill>
        <p:spPr bwMode="auto">
          <a:xfrm>
            <a:off x="-108520" y="2163123"/>
            <a:ext cx="4930815" cy="47222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7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0" fill="hold"/>
                                        <p:tgtEl>
                                          <p:spTgt spid="1026"/>
                                        </p:tgtEl>
                                        <p:attrNameLst>
                                          <p:attrName>ppt_x</p:attrName>
                                        </p:attrNameLst>
                                      </p:cBhvr>
                                      <p:tavLst>
                                        <p:tav tm="0">
                                          <p:val>
                                            <p:strVal val="#ppt_x"/>
                                          </p:val>
                                        </p:tav>
                                        <p:tav tm="100000">
                                          <p:val>
                                            <p:strVal val="#ppt_x"/>
                                          </p:val>
                                        </p:tav>
                                      </p:tavLst>
                                    </p:anim>
                                    <p:anim calcmode="lin" valueType="num">
                                      <p:cBhvr additive="base">
                                        <p:cTn id="13"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a:spLocks noChangeArrowheads="1"/>
          </p:cNvSpPr>
          <p:nvPr/>
        </p:nvSpPr>
        <p:spPr bwMode="auto">
          <a:xfrm>
            <a:off x="288032" y="1471424"/>
            <a:ext cx="4572000" cy="3416320"/>
          </a:xfrm>
          <a:prstGeom prst="rect">
            <a:avLst/>
          </a:prstGeom>
          <a:noFill/>
          <a:ln/>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nl-NL" altLang="nl-NL" sz="2400" b="1" dirty="0">
                <a:latin typeface="Verdana" pitchFamily="34" charset="0"/>
              </a:rPr>
              <a:t>Marcus </a:t>
            </a:r>
            <a:r>
              <a:rPr lang="nl-NL" altLang="nl-NL" sz="2400" b="1" dirty="0" smtClean="0">
                <a:latin typeface="Verdana" pitchFamily="34" charset="0"/>
              </a:rPr>
              <a:t>2:27,28</a:t>
            </a:r>
            <a:r>
              <a:rPr lang="nl-NL" altLang="nl-NL" sz="2400" dirty="0">
                <a:latin typeface="Verdana" pitchFamily="34" charset="0"/>
              </a:rPr>
              <a:t> </a:t>
            </a:r>
          </a:p>
          <a:p>
            <a:pPr eaLnBrk="1" hangingPunct="1">
              <a:spcBef>
                <a:spcPct val="0"/>
              </a:spcBef>
              <a:buFontTx/>
              <a:buNone/>
            </a:pPr>
            <a:r>
              <a:rPr lang="nl-NL" altLang="nl-NL" sz="2400" i="1" dirty="0">
                <a:latin typeface="Verdana" pitchFamily="34" charset="0"/>
              </a:rPr>
              <a:t>“En hij voegde eraan toe: ‘De sabbat is er </a:t>
            </a:r>
            <a:endParaRPr lang="nl-NL" altLang="nl-NL" sz="2400" i="1" dirty="0" smtClean="0">
              <a:latin typeface="Verdana" pitchFamily="34" charset="0"/>
            </a:endParaRPr>
          </a:p>
          <a:p>
            <a:pPr eaLnBrk="1" hangingPunct="1">
              <a:spcBef>
                <a:spcPct val="0"/>
              </a:spcBef>
              <a:buFontTx/>
              <a:buNone/>
            </a:pPr>
            <a:r>
              <a:rPr lang="nl-NL" altLang="nl-NL" sz="2400" b="1" i="1" dirty="0" smtClean="0">
                <a:latin typeface="Verdana" pitchFamily="34" charset="0"/>
              </a:rPr>
              <a:t>voor </a:t>
            </a:r>
            <a:r>
              <a:rPr lang="nl-NL" altLang="nl-NL" sz="2400" b="1" i="1" dirty="0">
                <a:latin typeface="Verdana" pitchFamily="34" charset="0"/>
              </a:rPr>
              <a:t>de mens</a:t>
            </a:r>
            <a:r>
              <a:rPr lang="nl-NL" altLang="nl-NL" sz="2400" i="1" dirty="0">
                <a:latin typeface="Verdana" pitchFamily="34" charset="0"/>
              </a:rPr>
              <a:t>, </a:t>
            </a:r>
            <a:endParaRPr lang="nl-NL" altLang="nl-NL" sz="2400" i="1" dirty="0" smtClean="0">
              <a:latin typeface="Verdana" pitchFamily="34" charset="0"/>
            </a:endParaRPr>
          </a:p>
          <a:p>
            <a:pPr eaLnBrk="1" hangingPunct="1">
              <a:spcBef>
                <a:spcPct val="0"/>
              </a:spcBef>
              <a:buFontTx/>
              <a:buNone/>
            </a:pPr>
            <a:r>
              <a:rPr lang="nl-NL" altLang="nl-NL" sz="2400" i="1" dirty="0" smtClean="0">
                <a:latin typeface="Verdana" pitchFamily="34" charset="0"/>
              </a:rPr>
              <a:t>en </a:t>
            </a:r>
            <a:r>
              <a:rPr lang="nl-NL" altLang="nl-NL" sz="2400" i="1" dirty="0">
                <a:latin typeface="Verdana" pitchFamily="34" charset="0"/>
              </a:rPr>
              <a:t>niet de mens voor de sabbat; </a:t>
            </a:r>
            <a:r>
              <a:rPr lang="nl-NL" altLang="nl-NL" sz="2400" i="1" dirty="0" smtClean="0">
                <a:latin typeface="Verdana" pitchFamily="34" charset="0"/>
              </a:rPr>
              <a:t>en </a:t>
            </a:r>
            <a:r>
              <a:rPr lang="nl-NL" altLang="nl-NL" sz="2400" i="1" dirty="0">
                <a:latin typeface="Verdana" pitchFamily="34" charset="0"/>
              </a:rPr>
              <a:t>dus is de Mensenzoon ook </a:t>
            </a:r>
            <a:endParaRPr lang="nl-NL" altLang="nl-NL" sz="2400" i="1" dirty="0" smtClean="0">
              <a:latin typeface="Verdana" pitchFamily="34" charset="0"/>
            </a:endParaRPr>
          </a:p>
          <a:p>
            <a:pPr eaLnBrk="1" hangingPunct="1">
              <a:spcBef>
                <a:spcPct val="0"/>
              </a:spcBef>
              <a:buFontTx/>
              <a:buNone/>
            </a:pPr>
            <a:r>
              <a:rPr lang="nl-NL" altLang="nl-NL" sz="2400" b="1" i="1" dirty="0" smtClean="0">
                <a:latin typeface="Verdana" pitchFamily="34" charset="0"/>
              </a:rPr>
              <a:t>heer </a:t>
            </a:r>
            <a:r>
              <a:rPr lang="nl-NL" altLang="nl-NL" sz="2400" b="1" i="1" dirty="0">
                <a:latin typeface="Verdana" pitchFamily="34" charset="0"/>
              </a:rPr>
              <a:t>en meester</a:t>
            </a:r>
            <a:r>
              <a:rPr lang="nl-NL" altLang="nl-NL" sz="2400" i="1" dirty="0">
                <a:latin typeface="Verdana" pitchFamily="34" charset="0"/>
              </a:rPr>
              <a:t> </a:t>
            </a:r>
            <a:endParaRPr lang="nl-NL" altLang="nl-NL" sz="2400" i="1" dirty="0" smtClean="0">
              <a:latin typeface="Verdana" pitchFamily="34" charset="0"/>
            </a:endParaRPr>
          </a:p>
          <a:p>
            <a:pPr eaLnBrk="1" hangingPunct="1">
              <a:spcBef>
                <a:spcPct val="0"/>
              </a:spcBef>
              <a:buFontTx/>
              <a:buNone/>
            </a:pPr>
            <a:r>
              <a:rPr lang="nl-NL" altLang="nl-NL" sz="2400" i="1" dirty="0" smtClean="0">
                <a:latin typeface="Verdana" pitchFamily="34" charset="0"/>
              </a:rPr>
              <a:t>over </a:t>
            </a:r>
            <a:r>
              <a:rPr lang="nl-NL" altLang="nl-NL" sz="2400" i="1" dirty="0">
                <a:latin typeface="Verdana" pitchFamily="34" charset="0"/>
              </a:rPr>
              <a:t>de sabbat.’ ”</a:t>
            </a:r>
          </a:p>
        </p:txBody>
      </p:sp>
      <p:sp>
        <p:nvSpPr>
          <p:cNvPr id="5" name="Tekstvak 4"/>
          <p:cNvSpPr txBox="1">
            <a:spLocks noChangeArrowheads="1"/>
          </p:cNvSpPr>
          <p:nvPr/>
        </p:nvSpPr>
        <p:spPr bwMode="auto">
          <a:xfrm>
            <a:off x="107504" y="5263460"/>
            <a:ext cx="5292080" cy="1261884"/>
          </a:xfrm>
          <a:prstGeom prst="rect">
            <a:avLst/>
          </a:prstGeom>
          <a:solidFill>
            <a:srgbClr val="FFCC66"/>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l-GR" sz="2800" b="1" dirty="0"/>
              <a:t>Τὸ σάββατον διὰ τὸν ἄνθρωπον </a:t>
            </a:r>
            <a:endParaRPr lang="nl-NL" sz="2800" b="1" dirty="0" smtClean="0"/>
          </a:p>
          <a:p>
            <a:pPr eaLnBrk="1" hangingPunct="1">
              <a:spcBef>
                <a:spcPct val="0"/>
              </a:spcBef>
              <a:buNone/>
            </a:pPr>
            <a:r>
              <a:rPr lang="nl-NL" altLang="nl-NL" sz="2400" i="1" dirty="0" err="1" smtClean="0">
                <a:latin typeface="Verdana" pitchFamily="34" charset="0"/>
              </a:rPr>
              <a:t>To</a:t>
            </a:r>
            <a:r>
              <a:rPr lang="nl-NL" altLang="nl-NL" sz="2400" i="1" dirty="0" smtClean="0">
                <a:latin typeface="Verdana" pitchFamily="34" charset="0"/>
              </a:rPr>
              <a:t> </a:t>
            </a:r>
            <a:r>
              <a:rPr lang="nl-NL" altLang="nl-NL" sz="2400" i="1" dirty="0" err="1" smtClean="0">
                <a:latin typeface="Verdana" pitchFamily="34" charset="0"/>
              </a:rPr>
              <a:t>sabbaton</a:t>
            </a:r>
            <a:r>
              <a:rPr lang="nl-NL" altLang="nl-NL" sz="2400" i="1" dirty="0" smtClean="0">
                <a:latin typeface="Verdana" pitchFamily="34" charset="0"/>
              </a:rPr>
              <a:t> dia ton </a:t>
            </a:r>
            <a:r>
              <a:rPr lang="nl-NL" altLang="nl-NL" sz="2400" i="1" dirty="0" err="1" smtClean="0">
                <a:latin typeface="Verdana" pitchFamily="34" charset="0"/>
              </a:rPr>
              <a:t>anthropon</a:t>
            </a:r>
            <a:endParaRPr lang="nl-NL" altLang="nl-NL" sz="2400" i="1" dirty="0" smtClean="0">
              <a:latin typeface="Verdana" pitchFamily="34" charset="0"/>
            </a:endParaRPr>
          </a:p>
          <a:p>
            <a:pPr eaLnBrk="1" hangingPunct="1">
              <a:spcBef>
                <a:spcPct val="0"/>
              </a:spcBef>
              <a:buNone/>
            </a:pPr>
            <a:r>
              <a:rPr lang="nl-NL" altLang="nl-NL" sz="2400" i="1" dirty="0" smtClean="0">
                <a:latin typeface="Verdana" pitchFamily="34" charset="0"/>
              </a:rPr>
              <a:t>De sabbat om de mens</a:t>
            </a:r>
            <a:endParaRPr lang="nl-NL" altLang="nl-NL" sz="2400" i="1" dirty="0">
              <a:latin typeface="Verdana" pitchFamily="34" charset="0"/>
            </a:endParaRPr>
          </a:p>
        </p:txBody>
      </p:sp>
      <p:graphicFrame>
        <p:nvGraphicFramePr>
          <p:cNvPr id="8" name="Tabel 7"/>
          <p:cNvGraphicFramePr>
            <a:graphicFrameLocks noGrp="1"/>
          </p:cNvGraphicFramePr>
          <p:nvPr>
            <p:extLst>
              <p:ext uri="{D42A27DB-BD31-4B8C-83A1-F6EECF244321}">
                <p14:modId xmlns:p14="http://schemas.microsoft.com/office/powerpoint/2010/main" val="1661865373"/>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2" name="Tekstvak 1"/>
          <p:cNvSpPr txBox="1"/>
          <p:nvPr/>
        </p:nvSpPr>
        <p:spPr>
          <a:xfrm>
            <a:off x="4355976" y="2587552"/>
            <a:ext cx="4716000" cy="468000"/>
          </a:xfrm>
          <a:prstGeom prst="rect">
            <a:avLst/>
          </a:prstGeom>
          <a:solidFill>
            <a:srgbClr val="FFCC66"/>
          </a:solidFill>
          <a:scene3d>
            <a:camera prst="orthographicFront"/>
            <a:lightRig rig="threePt" dir="t"/>
          </a:scene3d>
          <a:sp3d>
            <a:bevelT prst="angle"/>
          </a:sp3d>
        </p:spPr>
        <p:txBody>
          <a:bodyPr wrap="square" rtlCol="0">
            <a:spAutoFit/>
          </a:bodyPr>
          <a:lstStyle/>
          <a:p>
            <a:r>
              <a:rPr lang="nl-NL" b="1" dirty="0" smtClean="0">
                <a:latin typeface="Verdana" panose="020B0604030504040204" pitchFamily="34" charset="0"/>
                <a:ea typeface="Verdana" panose="020B0604030504040204" pitchFamily="34" charset="0"/>
                <a:cs typeface="Verdana" panose="020B0604030504040204" pitchFamily="34" charset="0"/>
              </a:rPr>
              <a:t>a. De mens heeft de Sjabbat nodig</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10" name="Tekstvak 9"/>
          <p:cNvSpPr txBox="1"/>
          <p:nvPr/>
        </p:nvSpPr>
        <p:spPr>
          <a:xfrm>
            <a:off x="4355976" y="4113128"/>
            <a:ext cx="4716000" cy="646331"/>
          </a:xfrm>
          <a:prstGeom prst="rect">
            <a:avLst/>
          </a:prstGeom>
          <a:solidFill>
            <a:srgbClr val="FFCC66"/>
          </a:solidFill>
          <a:scene3d>
            <a:camera prst="orthographicFront"/>
            <a:lightRig rig="threePt" dir="t"/>
          </a:scene3d>
          <a:sp3d>
            <a:bevelT prst="angle"/>
          </a:sp3d>
        </p:spPr>
        <p:txBody>
          <a:bodyPr wrap="square" rtlCol="0">
            <a:spAutoFit/>
          </a:bodyPr>
          <a:lstStyle/>
          <a:p>
            <a:r>
              <a:rPr lang="nl-NL" b="1" dirty="0">
                <a:latin typeface="Verdana" panose="020B0604030504040204" pitchFamily="34" charset="0"/>
                <a:ea typeface="Verdana" panose="020B0604030504040204" pitchFamily="34" charset="0"/>
                <a:cs typeface="Verdana" panose="020B0604030504040204" pitchFamily="34" charset="0"/>
              </a:rPr>
              <a:t>b</a:t>
            </a:r>
            <a:r>
              <a:rPr lang="nl-NL" b="1" dirty="0" smtClean="0">
                <a:latin typeface="Verdana" panose="020B0604030504040204" pitchFamily="34" charset="0"/>
                <a:ea typeface="Verdana" panose="020B0604030504040204" pitchFamily="34" charset="0"/>
                <a:cs typeface="Verdana" panose="020B0604030504040204" pitchFamily="34" charset="0"/>
              </a:rPr>
              <a:t>. De </a:t>
            </a:r>
            <a:r>
              <a:rPr lang="nl-NL" b="1" dirty="0" err="1" smtClean="0">
                <a:latin typeface="Verdana" panose="020B0604030504040204" pitchFamily="34" charset="0"/>
                <a:ea typeface="Verdana" panose="020B0604030504040204" pitchFamily="34" charset="0"/>
                <a:cs typeface="Verdana" panose="020B0604030504040204" pitchFamily="34" charset="0"/>
              </a:rPr>
              <a:t>Kurios</a:t>
            </a:r>
            <a:r>
              <a:rPr lang="nl-NL" b="1" dirty="0" smtClean="0">
                <a:latin typeface="Verdana" panose="020B0604030504040204" pitchFamily="34" charset="0"/>
                <a:ea typeface="Verdana" panose="020B0604030504040204" pitchFamily="34" charset="0"/>
                <a:cs typeface="Verdana" panose="020B0604030504040204" pitchFamily="34" charset="0"/>
              </a:rPr>
              <a:t>/Adonai v.d. </a:t>
            </a:r>
            <a:r>
              <a:rPr lang="nl-NL" b="1" dirty="0" smtClean="0">
                <a:latin typeface="Verdana" panose="020B0604030504040204" pitchFamily="34" charset="0"/>
                <a:ea typeface="Verdana" panose="020B0604030504040204" pitchFamily="34" charset="0"/>
                <a:cs typeface="Verdana" panose="020B0604030504040204" pitchFamily="34" charset="0"/>
              </a:rPr>
              <a:t>Sjabbat, dus zorgdrager </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89244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352" y="1231477"/>
            <a:ext cx="4726672" cy="5328000"/>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Jesaja 58:</a:t>
            </a:r>
            <a:endParaRPr lang="nl-NL" sz="2000" i="1" dirty="0">
              <a:latin typeface="Verdana" panose="020B0604030504040204" pitchFamily="34" charset="0"/>
              <a:ea typeface="Verdana" panose="020B0604030504040204" pitchFamily="34" charset="0"/>
              <a:cs typeface="Verdana" panose="020B0604030504040204" pitchFamily="34" charset="0"/>
            </a:endParaRPr>
          </a:p>
          <a:p>
            <a:r>
              <a:rPr lang="nl-NL" sz="2000" i="1" baseline="30000" dirty="0">
                <a:latin typeface="Verdana" panose="020B0604030504040204" pitchFamily="34" charset="0"/>
                <a:ea typeface="Verdana" panose="020B0604030504040204" pitchFamily="34" charset="0"/>
                <a:cs typeface="Verdana" panose="020B0604030504040204" pitchFamily="34" charset="0"/>
              </a:rPr>
              <a:t>13</a:t>
            </a:r>
            <a:r>
              <a:rPr lang="nl-NL" sz="2000" i="1" dirty="0">
                <a:latin typeface="Verdana" panose="020B0604030504040204" pitchFamily="34" charset="0"/>
                <a:ea typeface="Verdana" panose="020B0604030504040204" pitchFamily="34" charset="0"/>
                <a:cs typeface="Verdana" panose="020B0604030504040204" pitchFamily="34" charset="0"/>
              </a:rPr>
              <a:t> Indien gij niet over de sabbat heenloopt door uw zaken te doen op mijn heilige dag, maar </a:t>
            </a:r>
            <a:r>
              <a:rPr lang="nl-NL" sz="2000" b="1" i="1" dirty="0">
                <a:latin typeface="Verdana" panose="020B0604030504040204" pitchFamily="34" charset="0"/>
                <a:ea typeface="Verdana" panose="020B0604030504040204" pitchFamily="34" charset="0"/>
                <a:cs typeface="Verdana" panose="020B0604030504040204" pitchFamily="34" charset="0"/>
              </a:rPr>
              <a:t>de sabbat een verlustiging </a:t>
            </a:r>
            <a:r>
              <a:rPr lang="nl-NL" sz="2000" b="1" i="1" dirty="0" smtClean="0">
                <a:latin typeface="Verdana" panose="020B0604030504040204" pitchFamily="34" charset="0"/>
                <a:ea typeface="Verdana" panose="020B0604030504040204" pitchFamily="34" charset="0"/>
                <a:cs typeface="Verdana" panose="020B0604030504040204" pitchFamily="34" charset="0"/>
              </a:rPr>
              <a:t>[</a:t>
            </a:r>
            <a:r>
              <a:rPr lang="he-IL" sz="2000" b="1" dirty="0"/>
              <a:t>עֹנֶג</a:t>
            </a:r>
            <a:r>
              <a:rPr lang="nl-NL" sz="2000" b="1" i="1" dirty="0" smtClean="0">
                <a:latin typeface="Verdana" panose="020B0604030504040204" pitchFamily="34" charset="0"/>
                <a:ea typeface="Verdana" panose="020B0604030504040204" pitchFamily="34" charset="0"/>
                <a:cs typeface="Verdana" panose="020B0604030504040204" pitchFamily="34" charset="0"/>
              </a:rPr>
              <a:t>-</a:t>
            </a:r>
            <a:r>
              <a:rPr lang="nl-NL" sz="2000" b="1" i="1" dirty="0" err="1" smtClean="0">
                <a:latin typeface="Verdana" panose="020B0604030504040204" pitchFamily="34" charset="0"/>
                <a:ea typeface="Verdana" panose="020B0604030504040204" pitchFamily="34" charset="0"/>
                <a:cs typeface="Verdana" panose="020B0604030504040204" pitchFamily="34" charset="0"/>
              </a:rPr>
              <a:t>oneg</a:t>
            </a:r>
            <a:r>
              <a:rPr lang="nl-NL" sz="2000" b="1" i="1" dirty="0" smtClean="0">
                <a:latin typeface="Verdana" panose="020B0604030504040204" pitchFamily="34" charset="0"/>
                <a:ea typeface="Verdana" panose="020B0604030504040204" pitchFamily="34" charset="0"/>
                <a:cs typeface="Verdana" panose="020B0604030504040204" pitchFamily="34" charset="0"/>
              </a:rPr>
              <a:t>] </a:t>
            </a:r>
            <a:r>
              <a:rPr lang="nl-NL" sz="2000" i="1" dirty="0" smtClean="0">
                <a:latin typeface="Verdana" panose="020B0604030504040204" pitchFamily="34" charset="0"/>
                <a:ea typeface="Verdana" panose="020B0604030504040204" pitchFamily="34" charset="0"/>
                <a:cs typeface="Verdana" panose="020B0604030504040204" pitchFamily="34" charset="0"/>
              </a:rPr>
              <a:t>noemt</a:t>
            </a:r>
            <a:r>
              <a:rPr lang="nl-NL" sz="2000" i="1" dirty="0">
                <a:latin typeface="Verdana" panose="020B0604030504040204" pitchFamily="34" charset="0"/>
                <a:ea typeface="Verdana" panose="020B0604030504040204" pitchFamily="34" charset="0"/>
                <a:cs typeface="Verdana" panose="020B0604030504040204" pitchFamily="34" charset="0"/>
              </a:rPr>
              <a:t>, de heilige dag des Heren van gewicht, en die </a:t>
            </a:r>
            <a:r>
              <a:rPr lang="nl-NL" sz="2000" b="1" i="1" dirty="0">
                <a:latin typeface="Verdana" panose="020B0604030504040204" pitchFamily="34" charset="0"/>
                <a:ea typeface="Verdana" panose="020B0604030504040204" pitchFamily="34" charset="0"/>
                <a:cs typeface="Verdana" panose="020B0604030504040204" pitchFamily="34" charset="0"/>
              </a:rPr>
              <a:t>eert </a:t>
            </a:r>
            <a:r>
              <a:rPr lang="nl-NL" sz="2000" i="1" dirty="0">
                <a:latin typeface="Verdana" panose="020B0604030504040204" pitchFamily="34" charset="0"/>
                <a:ea typeface="Verdana" panose="020B0604030504040204" pitchFamily="34" charset="0"/>
                <a:cs typeface="Verdana" panose="020B0604030504040204" pitchFamily="34" charset="0"/>
              </a:rPr>
              <a:t>door noch uw gewone bezigheden te doen, noch uw zaken te behartigen, of ijdele taal uit te slaan, </a:t>
            </a:r>
            <a:r>
              <a:rPr lang="nl-NL" sz="2000" i="1" baseline="30000" dirty="0">
                <a:latin typeface="Verdana" panose="020B0604030504040204" pitchFamily="34" charset="0"/>
                <a:ea typeface="Verdana" panose="020B0604030504040204" pitchFamily="34" charset="0"/>
                <a:cs typeface="Verdana" panose="020B0604030504040204" pitchFamily="34" charset="0"/>
              </a:rPr>
              <a:t>14</a:t>
            </a:r>
            <a:r>
              <a:rPr lang="nl-NL" sz="2000" i="1" dirty="0">
                <a:latin typeface="Verdana" panose="020B0604030504040204" pitchFamily="34" charset="0"/>
                <a:ea typeface="Verdana" panose="020B0604030504040204" pitchFamily="34" charset="0"/>
                <a:cs typeface="Verdana" panose="020B0604030504040204" pitchFamily="34" charset="0"/>
              </a:rPr>
              <a:t> dan zult gij u </a:t>
            </a:r>
            <a:r>
              <a:rPr lang="nl-NL" sz="2000" b="1" i="1" dirty="0">
                <a:latin typeface="Verdana" panose="020B0604030504040204" pitchFamily="34" charset="0"/>
                <a:ea typeface="Verdana" panose="020B0604030504040204" pitchFamily="34" charset="0"/>
                <a:cs typeface="Verdana" panose="020B0604030504040204" pitchFamily="34" charset="0"/>
              </a:rPr>
              <a:t>verlustigen</a:t>
            </a:r>
            <a:r>
              <a:rPr lang="nl-NL" sz="2000" i="1" dirty="0">
                <a:latin typeface="Verdana" panose="020B0604030504040204" pitchFamily="34" charset="0"/>
                <a:ea typeface="Verdana" panose="020B0604030504040204" pitchFamily="34" charset="0"/>
                <a:cs typeface="Verdana" panose="020B0604030504040204" pitchFamily="34" charset="0"/>
              </a:rPr>
              <a:t> in de Here en Ik zal u doen rijden over de hoogten der aarde en u doen </a:t>
            </a:r>
            <a:r>
              <a:rPr lang="nl-NL" sz="2000" b="1" i="1" dirty="0" smtClean="0">
                <a:latin typeface="Verdana" panose="020B0604030504040204" pitchFamily="34" charset="0"/>
                <a:ea typeface="Verdana" panose="020B0604030504040204" pitchFamily="34" charset="0"/>
                <a:cs typeface="Verdana" panose="020B0604030504040204" pitchFamily="34" charset="0"/>
              </a:rPr>
              <a:t>genieten</a:t>
            </a:r>
            <a:r>
              <a:rPr lang="nl-NL" sz="2000" i="1" dirty="0" smtClean="0">
                <a:latin typeface="Verdana" panose="020B0604030504040204" pitchFamily="34" charset="0"/>
                <a:ea typeface="Verdana" panose="020B0604030504040204" pitchFamily="34" charset="0"/>
                <a:cs typeface="Verdana" panose="020B0604030504040204" pitchFamily="34" charset="0"/>
              </a:rPr>
              <a:t> </a:t>
            </a:r>
            <a:r>
              <a:rPr lang="nl-NL" sz="2000" i="1" dirty="0">
                <a:latin typeface="Verdana" panose="020B0604030504040204" pitchFamily="34" charset="0"/>
                <a:ea typeface="Verdana" panose="020B0604030504040204" pitchFamily="34" charset="0"/>
                <a:cs typeface="Verdana" panose="020B0604030504040204" pitchFamily="34" charset="0"/>
              </a:rPr>
              <a:t>het erfdeel van uw vader Jakob, want de mond des Heren heeft het gesproken.</a:t>
            </a:r>
          </a:p>
          <a:p>
            <a:endParaRPr lang="nl-NL" sz="2000" i="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35" b="97492" l="0" r="97353"/>
                    </a14:imgEffect>
                  </a14:imgLayer>
                </a14:imgProps>
              </a:ext>
              <a:ext uri="{28A0092B-C50C-407E-A947-70E740481C1C}">
                <a14:useLocalDpi xmlns:a14="http://schemas.microsoft.com/office/drawing/2010/main" val="0"/>
              </a:ext>
            </a:extLst>
          </a:blip>
          <a:srcRect/>
          <a:stretch>
            <a:fillRect/>
          </a:stretch>
        </p:blipFill>
        <p:spPr bwMode="auto">
          <a:xfrm>
            <a:off x="4424996" y="2636912"/>
            <a:ext cx="4528152" cy="4248472"/>
          </a:xfrm>
          <a:prstGeom prst="rect">
            <a:avLst/>
          </a:prstGeom>
          <a:noFill/>
          <a:ln>
            <a:noFill/>
          </a:ln>
          <a:effectLst>
            <a:outerShdw blurRad="304800" dist="228600" sx="113000" sy="113000" algn="t"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ige toelichting 3"/>
          <p:cNvSpPr/>
          <p:nvPr/>
        </p:nvSpPr>
        <p:spPr>
          <a:xfrm>
            <a:off x="6322546" y="836712"/>
            <a:ext cx="2569934" cy="1938992"/>
          </a:xfrm>
          <a:prstGeom prst="wedgeRectCallout">
            <a:avLst>
              <a:gd name="adj1" fmla="val -126982"/>
              <a:gd name="adj2" fmla="val 56998"/>
            </a:avLst>
          </a:prstGeom>
          <a:solidFill>
            <a:srgbClr val="553907"/>
          </a:solidFill>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wrap="none">
            <a:spAutoFit/>
          </a:bodyPr>
          <a:lstStyle/>
          <a:p>
            <a:r>
              <a:rPr lang="he-IL" sz="2000" b="1" dirty="0">
                <a:solidFill>
                  <a:schemeClr val="bg1"/>
                </a:solidFill>
              </a:rPr>
              <a:t>עֹנֶג</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oneg</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ich verwennen,</a:t>
            </a: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ich verlustigen</a:t>
            </a: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g</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enieten</a:t>
            </a: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ich verheugen</a:t>
            </a:r>
          </a:p>
          <a:p>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vreugde</a:t>
            </a:r>
            <a:endParaRPr lang="nl-NL" sz="2000" b="1" dirty="0">
              <a:solidFill>
                <a:schemeClr val="bg1"/>
              </a:solidFill>
            </a:endParaRPr>
          </a:p>
        </p:txBody>
      </p:sp>
      <p:graphicFrame>
        <p:nvGraphicFramePr>
          <p:cNvPr id="10" name="Tabel 9"/>
          <p:cNvGraphicFramePr>
            <a:graphicFrameLocks noGrp="1"/>
          </p:cNvGraphicFramePr>
          <p:nvPr>
            <p:extLst>
              <p:ext uri="{D42A27DB-BD31-4B8C-83A1-F6EECF244321}">
                <p14:modId xmlns:p14="http://schemas.microsoft.com/office/powerpoint/2010/main" val="1661865373"/>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11" name="Tekstvak 10"/>
          <p:cNvSpPr txBox="1"/>
          <p:nvPr/>
        </p:nvSpPr>
        <p:spPr>
          <a:xfrm>
            <a:off x="5148416" y="2918167"/>
            <a:ext cx="3168000" cy="3492000"/>
          </a:xfrm>
          <a:prstGeom prst="star6">
            <a:avLst/>
          </a:prstGeom>
          <a:blipFill dpi="0" rotWithShape="1">
            <a:blip r:embed="rId4">
              <a:extLst>
                <a:ext uri="{28A0092B-C50C-407E-A947-70E740481C1C}">
                  <a14:useLocalDpi xmlns:a14="http://schemas.microsoft.com/office/drawing/2010/main" val="0"/>
                </a:ext>
              </a:extLst>
            </a:blip>
            <a:srcRect/>
            <a:stretch>
              <a:fillRect/>
            </a:stretch>
          </a:blip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endParaRPr lang="nl-NL" sz="2800" dirty="0" smtClean="0">
              <a:solidFill>
                <a:schemeClr val="tx1"/>
              </a:solidFill>
              <a:latin typeface="Matura MT Script Capitals" panose="03020802060602070202" pitchFamily="66" charset="0"/>
            </a:endParaRPr>
          </a:p>
          <a:p>
            <a:pPr algn="ctr"/>
            <a:r>
              <a:rPr lang="nl-NL" sz="2800" dirty="0" smtClean="0">
                <a:solidFill>
                  <a:schemeClr val="tx1"/>
                </a:solidFill>
                <a:latin typeface="Matura MT Script Capitals" panose="03020802060602070202" pitchFamily="66" charset="0"/>
              </a:rPr>
              <a:t>De Sjabbat </a:t>
            </a:r>
          </a:p>
          <a:p>
            <a:pPr algn="ctr"/>
            <a:r>
              <a:rPr lang="nl-NL" sz="2800" dirty="0" smtClean="0">
                <a:solidFill>
                  <a:schemeClr val="tx1"/>
                </a:solidFill>
                <a:latin typeface="Matura MT Script Capitals" panose="03020802060602070202" pitchFamily="66" charset="0"/>
              </a:rPr>
              <a:t>is </a:t>
            </a:r>
          </a:p>
          <a:p>
            <a:pPr algn="ctr"/>
            <a:r>
              <a:rPr lang="nl-NL" sz="2800" dirty="0" smtClean="0">
                <a:solidFill>
                  <a:schemeClr val="tx1"/>
                </a:solidFill>
                <a:latin typeface="Matura MT Script Capitals" panose="03020802060602070202" pitchFamily="66" charset="0"/>
              </a:rPr>
              <a:t>een feest!</a:t>
            </a:r>
            <a:endParaRPr lang="nl-NL" sz="2800" dirty="0">
              <a:solidFill>
                <a:schemeClr val="tx1"/>
              </a:solidFill>
              <a:latin typeface="Matura MT Script Capitals" panose="03020802060602070202" pitchFamily="66" charset="0"/>
            </a:endParaRPr>
          </a:p>
        </p:txBody>
      </p:sp>
    </p:spTree>
    <p:extLst>
      <p:ext uri="{BB962C8B-B14F-4D97-AF65-F5344CB8AC3E}">
        <p14:creationId xmlns:p14="http://schemas.microsoft.com/office/powerpoint/2010/main" val="3098867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09263" y="1488841"/>
            <a:ext cx="4068000" cy="4401205"/>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Jesaja 66:</a:t>
            </a:r>
            <a:endParaRPr lang="nl-NL" sz="2000" i="1" dirty="0">
              <a:latin typeface="Verdana" panose="020B0604030504040204" pitchFamily="34" charset="0"/>
              <a:ea typeface="Verdana" panose="020B0604030504040204" pitchFamily="34" charset="0"/>
              <a:cs typeface="Verdana" panose="020B0604030504040204" pitchFamily="34" charset="0"/>
            </a:endParaRPr>
          </a:p>
          <a:p>
            <a:r>
              <a:rPr lang="nl-NL" sz="2000" dirty="0">
                <a:latin typeface="Verdana" panose="020B0604030504040204" pitchFamily="34" charset="0"/>
                <a:ea typeface="Verdana" panose="020B0604030504040204" pitchFamily="34" charset="0"/>
                <a:cs typeface="Verdana" panose="020B0604030504040204" pitchFamily="34" charset="0"/>
              </a:rPr>
              <a:t>Verblijd u met Jeruzalem en verheug u over </a:t>
            </a:r>
            <a:r>
              <a:rPr lang="nl-NL" sz="2000" dirty="0" smtClean="0">
                <a:latin typeface="Verdana" panose="020B0604030504040204" pitchFamily="34" charset="0"/>
                <a:ea typeface="Verdana" panose="020B0604030504040204" pitchFamily="34" charset="0"/>
                <a:cs typeface="Verdana" panose="020B0604030504040204" pitchFamily="34" charset="0"/>
              </a:rPr>
              <a:t>haar, u </a:t>
            </a:r>
            <a:r>
              <a:rPr lang="nl-NL" sz="2000" dirty="0">
                <a:latin typeface="Verdana" panose="020B0604030504040204" pitchFamily="34" charset="0"/>
                <a:ea typeface="Verdana" panose="020B0604030504040204" pitchFamily="34" charset="0"/>
                <a:cs typeface="Verdana" panose="020B0604030504040204" pitchFamily="34" charset="0"/>
              </a:rPr>
              <a:t>allen die haar </a:t>
            </a:r>
            <a:r>
              <a:rPr lang="nl-NL" sz="2000" dirty="0" smtClean="0">
                <a:latin typeface="Verdana" panose="020B0604030504040204" pitchFamily="34" charset="0"/>
                <a:ea typeface="Verdana" panose="020B0604030504040204" pitchFamily="34" charset="0"/>
                <a:cs typeface="Verdana" panose="020B0604030504040204" pitchFamily="34" charset="0"/>
              </a:rPr>
              <a:t>liefhebt. Wees </a:t>
            </a:r>
            <a:r>
              <a:rPr lang="nl-NL" sz="2000" dirty="0">
                <a:latin typeface="Verdana" panose="020B0604030504040204" pitchFamily="34" charset="0"/>
                <a:ea typeface="Verdana" panose="020B0604030504040204" pitchFamily="34" charset="0"/>
                <a:cs typeface="Verdana" panose="020B0604030504040204" pitchFamily="34" charset="0"/>
              </a:rPr>
              <a:t>vrolijk met haar met </a:t>
            </a:r>
            <a:r>
              <a:rPr lang="nl-NL" sz="2000" dirty="0" smtClean="0">
                <a:latin typeface="Verdana" panose="020B0604030504040204" pitchFamily="34" charset="0"/>
                <a:ea typeface="Verdana" panose="020B0604030504040204" pitchFamily="34" charset="0"/>
                <a:cs typeface="Verdana" panose="020B0604030504040204" pitchFamily="34" charset="0"/>
              </a:rPr>
              <a:t>vreugde, u </a:t>
            </a:r>
            <a:r>
              <a:rPr lang="nl-NL" sz="2000" dirty="0">
                <a:latin typeface="Verdana" panose="020B0604030504040204" pitchFamily="34" charset="0"/>
                <a:ea typeface="Verdana" panose="020B0604030504040204" pitchFamily="34" charset="0"/>
                <a:cs typeface="Verdana" panose="020B0604030504040204" pitchFamily="34" charset="0"/>
              </a:rPr>
              <a:t>allen die over haar </a:t>
            </a:r>
            <a:r>
              <a:rPr lang="nl-NL" sz="2000" dirty="0" smtClean="0">
                <a:latin typeface="Verdana" panose="020B0604030504040204" pitchFamily="34" charset="0"/>
                <a:ea typeface="Verdana" panose="020B0604030504040204" pitchFamily="34" charset="0"/>
                <a:cs typeface="Verdana" panose="020B0604030504040204" pitchFamily="34" charset="0"/>
              </a:rPr>
              <a:t>treurt, </a:t>
            </a:r>
            <a:r>
              <a:rPr lang="nl-NL" sz="2000" baseline="30000" dirty="0" smtClean="0">
                <a:latin typeface="Verdana" panose="020B0604030504040204" pitchFamily="34" charset="0"/>
                <a:ea typeface="Verdana" panose="020B0604030504040204" pitchFamily="34" charset="0"/>
                <a:cs typeface="Verdana" panose="020B0604030504040204" pitchFamily="34" charset="0"/>
              </a:rPr>
              <a:t>11</a:t>
            </a:r>
            <a:r>
              <a:rPr lang="nl-NL" sz="2000" dirty="0">
                <a:latin typeface="Verdana" panose="020B0604030504040204" pitchFamily="34" charset="0"/>
                <a:ea typeface="Verdana" panose="020B0604030504040204" pitchFamily="34" charset="0"/>
                <a:cs typeface="Verdana" panose="020B0604030504040204" pitchFamily="34" charset="0"/>
              </a:rPr>
              <a:t> opdat u mag zuigen en verzadigd </a:t>
            </a:r>
            <a:r>
              <a:rPr lang="nl-NL" sz="2000" dirty="0" smtClean="0">
                <a:latin typeface="Verdana" panose="020B0604030504040204" pitchFamily="34" charset="0"/>
                <a:ea typeface="Verdana" panose="020B0604030504040204" pitchFamily="34" charset="0"/>
                <a:cs typeface="Verdana" panose="020B0604030504040204" pitchFamily="34" charset="0"/>
              </a:rPr>
              <a:t>worden aan </a:t>
            </a:r>
            <a:r>
              <a:rPr lang="nl-NL" sz="2000" dirty="0">
                <a:latin typeface="Verdana" panose="020B0604030504040204" pitchFamily="34" charset="0"/>
                <a:ea typeface="Verdana" panose="020B0604030504040204" pitchFamily="34" charset="0"/>
                <a:cs typeface="Verdana" panose="020B0604030504040204" pitchFamily="34" charset="0"/>
              </a:rPr>
              <a:t>haar vertroostende borst, </a:t>
            </a:r>
            <a:r>
              <a:rPr lang="nl-NL" sz="2000" dirty="0" smtClean="0">
                <a:latin typeface="Verdana" panose="020B0604030504040204" pitchFamily="34" charset="0"/>
                <a:ea typeface="Verdana" panose="020B0604030504040204" pitchFamily="34" charset="0"/>
                <a:cs typeface="Verdana" panose="020B0604030504040204" pitchFamily="34" charset="0"/>
              </a:rPr>
              <a:t> opdat </a:t>
            </a:r>
            <a:r>
              <a:rPr lang="nl-NL" sz="2000" dirty="0">
                <a:latin typeface="Verdana" panose="020B0604030504040204" pitchFamily="34" charset="0"/>
                <a:ea typeface="Verdana" panose="020B0604030504040204" pitchFamily="34" charset="0"/>
                <a:cs typeface="Verdana" panose="020B0604030504040204" pitchFamily="34" charset="0"/>
              </a:rPr>
              <a:t>u zich met volle teugen mag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b="1" dirty="0" smtClean="0">
                <a:latin typeface="Verdana" panose="020B0604030504040204" pitchFamily="34" charset="0"/>
                <a:ea typeface="Verdana" panose="020B0604030504040204" pitchFamily="34" charset="0"/>
                <a:cs typeface="Verdana" panose="020B0604030504040204" pitchFamily="34" charset="0"/>
              </a:rPr>
              <a:t>laven</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b="1" i="1" dirty="0">
                <a:latin typeface="Verdana" panose="020B0604030504040204" pitchFamily="34" charset="0"/>
                <a:ea typeface="Verdana" panose="020B0604030504040204" pitchFamily="34" charset="0"/>
                <a:cs typeface="Verdana" panose="020B0604030504040204" pitchFamily="34" charset="0"/>
              </a:rPr>
              <a:t>[</a:t>
            </a:r>
            <a:r>
              <a:rPr lang="he-IL" sz="2000" b="1" dirty="0"/>
              <a:t>עֹנֶג</a:t>
            </a:r>
            <a:r>
              <a:rPr lang="nl-NL" sz="2000" b="1" i="1" dirty="0">
                <a:latin typeface="Verdana" panose="020B0604030504040204" pitchFamily="34" charset="0"/>
                <a:ea typeface="Verdana" panose="020B0604030504040204" pitchFamily="34" charset="0"/>
                <a:cs typeface="Verdana" panose="020B0604030504040204" pitchFamily="34" charset="0"/>
              </a:rPr>
              <a:t>-</a:t>
            </a:r>
            <a:r>
              <a:rPr lang="nl-NL" sz="2000" b="1" i="1" dirty="0" err="1">
                <a:latin typeface="Verdana" panose="020B0604030504040204" pitchFamily="34" charset="0"/>
                <a:ea typeface="Verdana" panose="020B0604030504040204" pitchFamily="34" charset="0"/>
                <a:cs typeface="Verdana" panose="020B0604030504040204" pitchFamily="34" charset="0"/>
              </a:rPr>
              <a:t>oneg</a:t>
            </a:r>
            <a:r>
              <a:rPr lang="nl-NL" sz="2000" b="1" i="1" dirty="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aan </a:t>
            </a:r>
            <a:r>
              <a:rPr lang="nl-NL" sz="2000" dirty="0">
                <a:latin typeface="Verdana" panose="020B0604030504040204" pitchFamily="34" charset="0"/>
                <a:ea typeface="Verdana" panose="020B0604030504040204" pitchFamily="34" charset="0"/>
                <a:cs typeface="Verdana" panose="020B0604030504040204" pitchFamily="34" charset="0"/>
              </a:rPr>
              <a:t>de overvloed </a:t>
            </a:r>
            <a:r>
              <a:rPr lang="nl-NL" sz="2000" dirty="0" smtClean="0">
                <a:latin typeface="Verdana" panose="020B0604030504040204" pitchFamily="34" charset="0"/>
                <a:ea typeface="Verdana" panose="020B0604030504040204" pitchFamily="34" charset="0"/>
                <a:cs typeface="Verdana" panose="020B0604030504040204" pitchFamily="34" charset="0"/>
              </a:rPr>
              <a:t>van </a:t>
            </a:r>
            <a:r>
              <a:rPr lang="nl-NL" sz="2000" dirty="0">
                <a:latin typeface="Verdana" panose="020B0604030504040204" pitchFamily="34" charset="0"/>
                <a:ea typeface="Verdana" panose="020B0604030504040204" pitchFamily="34" charset="0"/>
                <a:cs typeface="Verdana" panose="020B0604030504040204" pitchFamily="34" charset="0"/>
              </a:rPr>
              <a:t>haar luister. </a:t>
            </a:r>
            <a:r>
              <a:rPr lang="nl-NL" sz="2000" i="1" dirty="0" smtClean="0">
                <a:latin typeface="Verdana" panose="020B0604030504040204" pitchFamily="34" charset="0"/>
                <a:ea typeface="Verdana" panose="020B0604030504040204" pitchFamily="34" charset="0"/>
                <a:cs typeface="Verdana" panose="020B0604030504040204" pitchFamily="34" charset="0"/>
              </a:rPr>
              <a:t>(HSV)</a:t>
            </a:r>
          </a:p>
        </p:txBody>
      </p:sp>
      <p:graphicFrame>
        <p:nvGraphicFramePr>
          <p:cNvPr id="11" name="Tabel 10"/>
          <p:cNvGraphicFramePr>
            <a:graphicFrameLocks noGrp="1"/>
          </p:cNvGraphicFramePr>
          <p:nvPr>
            <p:extLst>
              <p:ext uri="{D42A27DB-BD31-4B8C-83A1-F6EECF244321}">
                <p14:modId xmlns:p14="http://schemas.microsoft.com/office/powerpoint/2010/main" val="1661865373"/>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12" name="Rechthoekige toelichting 11"/>
          <p:cNvSpPr/>
          <p:nvPr/>
        </p:nvSpPr>
        <p:spPr>
          <a:xfrm>
            <a:off x="6322546" y="836712"/>
            <a:ext cx="2569934" cy="1938992"/>
          </a:xfrm>
          <a:prstGeom prst="wedgeRectCallout">
            <a:avLst>
              <a:gd name="adj1" fmla="val -185983"/>
              <a:gd name="adj2" fmla="val 168626"/>
            </a:avLst>
          </a:prstGeom>
          <a:solidFill>
            <a:srgbClr val="553907"/>
          </a:solidFill>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wrap="none">
            <a:spAutoFit/>
          </a:bodyPr>
          <a:lstStyle/>
          <a:p>
            <a:r>
              <a:rPr lang="he-IL" sz="2000" b="1" dirty="0">
                <a:solidFill>
                  <a:schemeClr val="bg1"/>
                </a:solidFill>
              </a:rPr>
              <a:t>עֹנֶג</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oneg</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ich verwennen,</a:t>
            </a: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ich verlustigen</a:t>
            </a: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g</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enieten</a:t>
            </a: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ich verheugen</a:t>
            </a:r>
          </a:p>
          <a:p>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vreugde</a:t>
            </a:r>
            <a:endParaRPr lang="nl-NL" sz="2000" b="1" dirty="0">
              <a:solidFill>
                <a:schemeClr val="bg1"/>
              </a:solidFill>
            </a:endParaRPr>
          </a:p>
        </p:txBody>
      </p:sp>
      <p:sp>
        <p:nvSpPr>
          <p:cNvPr id="13" name="Tekstvak 12"/>
          <p:cNvSpPr txBox="1"/>
          <p:nvPr/>
        </p:nvSpPr>
        <p:spPr>
          <a:xfrm>
            <a:off x="5148416" y="2918167"/>
            <a:ext cx="3168000" cy="3492000"/>
          </a:xfrm>
          <a:prstGeom prst="star6">
            <a:avLst/>
          </a:prstGeom>
          <a:blipFill dpi="0" rotWithShape="1">
            <a:blip r:embed="rId2">
              <a:extLst>
                <a:ext uri="{28A0092B-C50C-407E-A947-70E740481C1C}">
                  <a14:useLocalDpi xmlns:a14="http://schemas.microsoft.com/office/drawing/2010/main" val="0"/>
                </a:ext>
              </a:extLst>
            </a:blip>
            <a:srcRect/>
            <a:stretch>
              <a:fillRect/>
            </a:stretch>
          </a:blip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endParaRPr lang="nl-NL" sz="2800" dirty="0" smtClean="0">
              <a:solidFill>
                <a:schemeClr val="tx1"/>
              </a:solidFill>
              <a:latin typeface="Matura MT Script Capitals" panose="03020802060602070202" pitchFamily="66" charset="0"/>
            </a:endParaRPr>
          </a:p>
          <a:p>
            <a:pPr algn="ctr"/>
            <a:r>
              <a:rPr lang="nl-NL" sz="2800" dirty="0" smtClean="0">
                <a:solidFill>
                  <a:schemeClr val="tx1"/>
                </a:solidFill>
                <a:latin typeface="Matura MT Script Capitals" panose="03020802060602070202" pitchFamily="66" charset="0"/>
              </a:rPr>
              <a:t>De Sjabbat </a:t>
            </a:r>
          </a:p>
          <a:p>
            <a:pPr algn="ctr"/>
            <a:r>
              <a:rPr lang="nl-NL" sz="2800" dirty="0" smtClean="0">
                <a:solidFill>
                  <a:schemeClr val="tx1"/>
                </a:solidFill>
                <a:latin typeface="Matura MT Script Capitals" panose="03020802060602070202" pitchFamily="66" charset="0"/>
              </a:rPr>
              <a:t>is </a:t>
            </a:r>
          </a:p>
          <a:p>
            <a:pPr algn="ctr"/>
            <a:r>
              <a:rPr lang="nl-NL" sz="2800" dirty="0" smtClean="0">
                <a:solidFill>
                  <a:schemeClr val="tx1"/>
                </a:solidFill>
                <a:latin typeface="Matura MT Script Capitals" panose="03020802060602070202" pitchFamily="66" charset="0"/>
              </a:rPr>
              <a:t>een feest!</a:t>
            </a:r>
            <a:endParaRPr lang="nl-NL" sz="2800" dirty="0">
              <a:solidFill>
                <a:schemeClr val="tx1"/>
              </a:solidFill>
              <a:latin typeface="Matura MT Script Capitals" panose="03020802060602070202" pitchFamily="66" charset="0"/>
            </a:endParaRPr>
          </a:p>
        </p:txBody>
      </p:sp>
    </p:spTree>
    <p:extLst>
      <p:ext uri="{BB962C8B-B14F-4D97-AF65-F5344CB8AC3E}">
        <p14:creationId xmlns:p14="http://schemas.microsoft.com/office/powerpoint/2010/main" val="262744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4340" y="3513782"/>
            <a:ext cx="4320000" cy="2304000"/>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Psalm 37:4</a:t>
            </a:r>
          </a:p>
          <a:p>
            <a:r>
              <a:rPr lang="nl-NL" sz="2000" dirty="0">
                <a:latin typeface="Verdana" panose="020B0604030504040204" pitchFamily="34" charset="0"/>
                <a:ea typeface="Verdana" panose="020B0604030504040204" pitchFamily="34" charset="0"/>
                <a:cs typeface="Verdana" panose="020B0604030504040204" pitchFamily="34" charset="0"/>
              </a:rPr>
              <a:t>Vertrouw op de Here en doe het </a:t>
            </a:r>
            <a:r>
              <a:rPr lang="nl-NL" sz="2000" dirty="0" smtClean="0">
                <a:latin typeface="Verdana" panose="020B0604030504040204" pitchFamily="34" charset="0"/>
                <a:ea typeface="Verdana" panose="020B0604030504040204" pitchFamily="34" charset="0"/>
                <a:cs typeface="Verdana" panose="020B0604030504040204" pitchFamily="34" charset="0"/>
              </a:rPr>
              <a:t>goede, woon </a:t>
            </a:r>
            <a:r>
              <a:rPr lang="nl-NL" sz="2000" dirty="0">
                <a:latin typeface="Verdana" panose="020B0604030504040204" pitchFamily="34" charset="0"/>
                <a:ea typeface="Verdana" panose="020B0604030504040204" pitchFamily="34" charset="0"/>
                <a:cs typeface="Verdana" panose="020B0604030504040204" pitchFamily="34" charset="0"/>
              </a:rPr>
              <a:t>in het land en betracht getrouwheid;</a:t>
            </a:r>
          </a:p>
          <a:p>
            <a:r>
              <a:rPr lang="nl-NL" sz="2000" baseline="30000" dirty="0">
                <a:latin typeface="Verdana" panose="020B0604030504040204" pitchFamily="34" charset="0"/>
                <a:ea typeface="Verdana" panose="020B0604030504040204" pitchFamily="34" charset="0"/>
                <a:cs typeface="Verdana" panose="020B0604030504040204" pitchFamily="34" charset="0"/>
              </a:rPr>
              <a:t>4</a:t>
            </a:r>
            <a:r>
              <a:rPr lang="nl-NL" sz="2000" dirty="0">
                <a:latin typeface="Verdana" panose="020B0604030504040204" pitchFamily="34" charset="0"/>
                <a:ea typeface="Verdana" panose="020B0604030504040204" pitchFamily="34" charset="0"/>
                <a:cs typeface="Verdana" panose="020B0604030504040204" pitchFamily="34" charset="0"/>
              </a:rPr>
              <a:t> verlustig  </a:t>
            </a:r>
            <a:r>
              <a:rPr lang="nl-NL" sz="2000" b="1" i="1" dirty="0">
                <a:latin typeface="Verdana" panose="020B0604030504040204" pitchFamily="34" charset="0"/>
                <a:ea typeface="Verdana" panose="020B0604030504040204" pitchFamily="34" charset="0"/>
                <a:cs typeface="Verdana" panose="020B0604030504040204" pitchFamily="34" charset="0"/>
              </a:rPr>
              <a:t>[</a:t>
            </a:r>
            <a:r>
              <a:rPr lang="he-IL" sz="2000" b="1" dirty="0"/>
              <a:t>עֹנֶג</a:t>
            </a:r>
            <a:r>
              <a:rPr lang="nl-NL" sz="2000" b="1" i="1" dirty="0">
                <a:latin typeface="Verdana" panose="020B0604030504040204" pitchFamily="34" charset="0"/>
                <a:ea typeface="Verdana" panose="020B0604030504040204" pitchFamily="34" charset="0"/>
                <a:cs typeface="Verdana" panose="020B0604030504040204" pitchFamily="34" charset="0"/>
              </a:rPr>
              <a:t>-</a:t>
            </a:r>
            <a:r>
              <a:rPr lang="nl-NL" sz="2000" b="1" i="1" dirty="0" err="1">
                <a:latin typeface="Verdana" panose="020B0604030504040204" pitchFamily="34" charset="0"/>
                <a:ea typeface="Verdana" panose="020B0604030504040204" pitchFamily="34" charset="0"/>
                <a:cs typeface="Verdana" panose="020B0604030504040204" pitchFamily="34" charset="0"/>
              </a:rPr>
              <a:t>oneg</a:t>
            </a:r>
            <a:r>
              <a:rPr lang="nl-NL" sz="2000" b="1" i="1" dirty="0">
                <a:latin typeface="Verdana" panose="020B0604030504040204" pitchFamily="34" charset="0"/>
                <a:ea typeface="Verdana" panose="020B0604030504040204" pitchFamily="34" charset="0"/>
                <a:cs typeface="Verdana" panose="020B0604030504040204" pitchFamily="34" charset="0"/>
              </a:rPr>
              <a:t>]</a:t>
            </a:r>
            <a:r>
              <a:rPr lang="nl-NL" sz="2000" dirty="0" smtClean="0">
                <a:latin typeface="Verdana" panose="020B0604030504040204" pitchFamily="34" charset="0"/>
                <a:ea typeface="Verdana" panose="020B0604030504040204" pitchFamily="34" charset="0"/>
                <a:cs typeface="Verdana" panose="020B0604030504040204" pitchFamily="34" charset="0"/>
              </a:rPr>
              <a:t>u </a:t>
            </a:r>
            <a:r>
              <a:rPr lang="nl-NL" sz="2000" dirty="0">
                <a:latin typeface="Verdana" panose="020B0604030504040204" pitchFamily="34" charset="0"/>
                <a:ea typeface="Verdana" panose="020B0604030504040204" pitchFamily="34" charset="0"/>
                <a:cs typeface="Verdana" panose="020B0604030504040204" pitchFamily="34" charset="0"/>
              </a:rPr>
              <a:t>in de </a:t>
            </a:r>
            <a:r>
              <a:rPr lang="nl-NL" sz="2000" dirty="0" err="1" smtClean="0">
                <a:latin typeface="Verdana" panose="020B0604030504040204" pitchFamily="34" charset="0"/>
                <a:ea typeface="Verdana" panose="020B0604030504040204" pitchFamily="34" charset="0"/>
                <a:cs typeface="Verdana" panose="020B0604030504040204" pitchFamily="34" charset="0"/>
              </a:rPr>
              <a:t>Here;dan</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zal Hij u geven de wensen van uw hart.</a:t>
            </a:r>
          </a:p>
          <a:p>
            <a:endParaRPr lang="nl-NL" sz="2000" dirty="0">
              <a:latin typeface="Verdana" panose="020B0604030504040204" pitchFamily="34" charset="0"/>
              <a:ea typeface="Verdana" panose="020B0604030504040204" pitchFamily="34" charset="0"/>
              <a:cs typeface="Verdana" panose="020B0604030504040204" pitchFamily="34" charset="0"/>
            </a:endParaRPr>
          </a:p>
          <a:p>
            <a:endParaRPr lang="nl-NL" sz="2000"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64340" y="1412776"/>
            <a:ext cx="4320000" cy="1938992"/>
          </a:xfrm>
          <a:prstGeom prst="rect">
            <a:avLst/>
          </a:prstGeom>
          <a:solidFill>
            <a:srgbClr val="F6D292"/>
          </a:solid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180000">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Job 22:26</a:t>
            </a:r>
          </a:p>
          <a:p>
            <a:r>
              <a:rPr lang="nl-NL" sz="2000" dirty="0">
                <a:latin typeface="Verdana" panose="020B0604030504040204" pitchFamily="34" charset="0"/>
                <a:ea typeface="Verdana" panose="020B0604030504040204" pitchFamily="34" charset="0"/>
                <a:cs typeface="Verdana" panose="020B0604030504040204" pitchFamily="34" charset="0"/>
              </a:rPr>
              <a:t>voorwaar, dan zult gij u verlustigen </a:t>
            </a:r>
            <a:r>
              <a:rPr lang="nl-NL" sz="2000" b="1" i="1" dirty="0">
                <a:latin typeface="Verdana" panose="020B0604030504040204" pitchFamily="34" charset="0"/>
                <a:ea typeface="Verdana" panose="020B0604030504040204" pitchFamily="34" charset="0"/>
                <a:cs typeface="Verdana" panose="020B0604030504040204" pitchFamily="34" charset="0"/>
              </a:rPr>
              <a:t>[</a:t>
            </a:r>
            <a:r>
              <a:rPr lang="he-IL" sz="2000" b="1" dirty="0"/>
              <a:t>עֹנֶג</a:t>
            </a:r>
            <a:r>
              <a:rPr lang="nl-NL" sz="2000" b="1" i="1" dirty="0">
                <a:latin typeface="Verdana" panose="020B0604030504040204" pitchFamily="34" charset="0"/>
                <a:ea typeface="Verdana" panose="020B0604030504040204" pitchFamily="34" charset="0"/>
                <a:cs typeface="Verdana" panose="020B0604030504040204" pitchFamily="34" charset="0"/>
              </a:rPr>
              <a:t>-</a:t>
            </a:r>
            <a:r>
              <a:rPr lang="nl-NL" sz="2000" b="1" i="1" dirty="0" err="1">
                <a:latin typeface="Verdana" panose="020B0604030504040204" pitchFamily="34" charset="0"/>
                <a:ea typeface="Verdana" panose="020B0604030504040204" pitchFamily="34" charset="0"/>
                <a:cs typeface="Verdana" panose="020B0604030504040204" pitchFamily="34" charset="0"/>
              </a:rPr>
              <a:t>oneg</a:t>
            </a:r>
            <a:r>
              <a:rPr lang="nl-NL" sz="2000" b="1" i="1" dirty="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in </a:t>
            </a:r>
            <a:r>
              <a:rPr lang="nl-NL" sz="2000" dirty="0">
                <a:latin typeface="Verdana" panose="020B0604030504040204" pitchFamily="34" charset="0"/>
                <a:ea typeface="Verdana" panose="020B0604030504040204" pitchFamily="34" charset="0"/>
                <a:cs typeface="Verdana" panose="020B0604030504040204" pitchFamily="34" charset="0"/>
              </a:rPr>
              <a:t>de </a:t>
            </a:r>
            <a:r>
              <a:rPr lang="nl-NL" sz="2000" dirty="0" smtClean="0">
                <a:latin typeface="Verdana" panose="020B0604030504040204" pitchFamily="34" charset="0"/>
                <a:ea typeface="Verdana" panose="020B0604030504040204" pitchFamily="34" charset="0"/>
                <a:cs typeface="Verdana" panose="020B0604030504040204" pitchFamily="34" charset="0"/>
              </a:rPr>
              <a:t>Almachtige en </a:t>
            </a:r>
            <a:r>
              <a:rPr lang="nl-NL" sz="2000" dirty="0">
                <a:latin typeface="Verdana" panose="020B0604030504040204" pitchFamily="34" charset="0"/>
                <a:ea typeface="Verdana" panose="020B0604030504040204" pitchFamily="34" charset="0"/>
                <a:cs typeface="Verdana" panose="020B0604030504040204" pitchFamily="34" charset="0"/>
              </a:rPr>
              <a:t>uw aangezicht opheffen tot God</a:t>
            </a:r>
            <a:r>
              <a:rPr lang="nl-NL" sz="2000" dirty="0" smtClean="0">
                <a:latin typeface="Verdana" panose="020B0604030504040204" pitchFamily="34" charset="0"/>
                <a:ea typeface="Verdana" panose="020B0604030504040204" pitchFamily="34" charset="0"/>
                <a:cs typeface="Verdana" panose="020B0604030504040204" pitchFamily="34" charset="0"/>
              </a:rPr>
              <a:t>. (Job 27:10)</a:t>
            </a:r>
            <a:endParaRPr lang="nl-NL" sz="2000" dirty="0">
              <a:latin typeface="Verdana" panose="020B0604030504040204" pitchFamily="34" charset="0"/>
              <a:ea typeface="Verdana" panose="020B0604030504040204" pitchFamily="34" charset="0"/>
              <a:cs typeface="Verdana" panose="020B0604030504040204" pitchFamily="34" charset="0"/>
            </a:endParaRPr>
          </a:p>
          <a:p>
            <a:endParaRPr lang="nl-NL" sz="2000" i="1"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Tabel 11"/>
          <p:cNvGraphicFramePr>
            <a:graphicFrameLocks noGrp="1"/>
          </p:cNvGraphicFramePr>
          <p:nvPr>
            <p:extLst>
              <p:ext uri="{D42A27DB-BD31-4B8C-83A1-F6EECF244321}">
                <p14:modId xmlns:p14="http://schemas.microsoft.com/office/powerpoint/2010/main" val="1661865373"/>
              </p:ext>
            </p:extLst>
          </p:nvPr>
        </p:nvGraphicFramePr>
        <p:xfrm>
          <a:off x="-51752" y="6638880"/>
          <a:ext cx="9216000" cy="243840"/>
        </p:xfrm>
        <a:graphic>
          <a:graphicData uri="http://schemas.openxmlformats.org/drawingml/2006/table">
            <a:tbl>
              <a:tblPr firstRow="1" bandRow="1">
                <a:tableStyleId>{18603FDC-E32A-4AB5-989C-0864C3EAD2B8}</a:tableStyleId>
              </a:tblPr>
              <a:tblGrid>
                <a:gridCol w="1152000"/>
                <a:gridCol w="1152000"/>
                <a:gridCol w="1152000"/>
                <a:gridCol w="1152000"/>
                <a:gridCol w="1152000"/>
                <a:gridCol w="1152000"/>
                <a:gridCol w="1152000"/>
                <a:gridCol w="1152000"/>
              </a:tblGrid>
              <a:tr h="216000">
                <a:tc>
                  <a:txBody>
                    <a:bodyPr/>
                    <a:lstStyle/>
                    <a:p>
                      <a:pPr algn="ctr"/>
                      <a:r>
                        <a:rPr lang="nl-NL" sz="1000" dirty="0" smtClean="0">
                          <a:solidFill>
                            <a:srgbClr val="F6D292"/>
                          </a:solidFill>
                          <a:latin typeface="Verdana" panose="020B0604030504040204" pitchFamily="34" charset="0"/>
                          <a:ea typeface="Verdana" panose="020B0604030504040204" pitchFamily="34" charset="0"/>
                          <a:cs typeface="Verdana" panose="020B0604030504040204" pitchFamily="34" charset="0"/>
                        </a:rPr>
                        <a:t>1.kado</a:t>
                      </a:r>
                      <a:endParaRPr lang="nl-NL" sz="1000" dirty="0">
                        <a:solidFill>
                          <a:srgbClr val="F6D292"/>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2.teken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3. test</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4. staking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5. verlossing</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6. zegen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7.volkeren</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c>
                  <a:txBody>
                    <a:bodyPr/>
                    <a:lstStyle/>
                    <a:p>
                      <a:pPr algn="ctr"/>
                      <a:r>
                        <a:rPr lang="nl-NL" sz="1000" dirty="0" smtClean="0">
                          <a:solidFill>
                            <a:srgbClr val="553907"/>
                          </a:solidFill>
                          <a:latin typeface="Verdana" panose="020B0604030504040204" pitchFamily="34" charset="0"/>
                          <a:ea typeface="Verdana" panose="020B0604030504040204" pitchFamily="34" charset="0"/>
                          <a:cs typeface="Verdana" panose="020B0604030504040204" pitchFamily="34" charset="0"/>
                        </a:rPr>
                        <a:t>8. blijvend</a:t>
                      </a:r>
                      <a:endParaRPr lang="nl-NL" sz="1000" dirty="0">
                        <a:solidFill>
                          <a:srgbClr val="553907"/>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solidFill>
                  </a:tcPr>
                </a:tc>
              </a:tr>
            </a:tbl>
          </a:graphicData>
        </a:graphic>
      </p:graphicFrame>
      <p:sp>
        <p:nvSpPr>
          <p:cNvPr id="13" name="Rechthoekige toelichting 12"/>
          <p:cNvSpPr/>
          <p:nvPr/>
        </p:nvSpPr>
        <p:spPr>
          <a:xfrm>
            <a:off x="6106522" y="913944"/>
            <a:ext cx="2569934" cy="1938992"/>
          </a:xfrm>
          <a:prstGeom prst="wedgeRectCallout">
            <a:avLst>
              <a:gd name="adj1" fmla="val -124281"/>
              <a:gd name="adj2" fmla="val 24166"/>
            </a:avLst>
          </a:prstGeom>
          <a:solidFill>
            <a:srgbClr val="553907"/>
          </a:solidFill>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wrap="none">
            <a:spAutoFit/>
          </a:bodyPr>
          <a:lstStyle/>
          <a:p>
            <a:r>
              <a:rPr lang="he-IL" sz="2000" b="1" dirty="0">
                <a:solidFill>
                  <a:schemeClr val="bg1"/>
                </a:solidFill>
              </a:rPr>
              <a:t>עֹנֶג</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oneg</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ich verwennen,</a:t>
            </a: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ich verlustigen</a:t>
            </a: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g</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enieten</a:t>
            </a: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ich verheugen</a:t>
            </a:r>
          </a:p>
          <a:p>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vreugde</a:t>
            </a:r>
            <a:endParaRPr lang="nl-NL" sz="2000" b="1" dirty="0">
              <a:solidFill>
                <a:schemeClr val="bg1"/>
              </a:solidFill>
            </a:endParaRPr>
          </a:p>
        </p:txBody>
      </p:sp>
      <p:sp>
        <p:nvSpPr>
          <p:cNvPr id="14" name="Tekstvak 13"/>
          <p:cNvSpPr txBox="1"/>
          <p:nvPr/>
        </p:nvSpPr>
        <p:spPr>
          <a:xfrm>
            <a:off x="5148416" y="2918167"/>
            <a:ext cx="3168000" cy="3492000"/>
          </a:xfrm>
          <a:prstGeom prst="star6">
            <a:avLst/>
          </a:prstGeom>
          <a:blipFill dpi="0" rotWithShape="1">
            <a:blip r:embed="rId2">
              <a:extLst>
                <a:ext uri="{28A0092B-C50C-407E-A947-70E740481C1C}">
                  <a14:useLocalDpi xmlns:a14="http://schemas.microsoft.com/office/drawing/2010/main" val="0"/>
                </a:ext>
              </a:extLst>
            </a:blip>
            <a:srcRect/>
            <a:stretch>
              <a:fillRect/>
            </a:stretch>
          </a:blip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endParaRPr lang="nl-NL" sz="2800" dirty="0" smtClean="0">
              <a:solidFill>
                <a:schemeClr val="tx1"/>
              </a:solidFill>
              <a:latin typeface="Matura MT Script Capitals" panose="03020802060602070202" pitchFamily="66" charset="0"/>
            </a:endParaRPr>
          </a:p>
          <a:p>
            <a:pPr algn="ctr"/>
            <a:r>
              <a:rPr lang="nl-NL" sz="2800" dirty="0" smtClean="0">
                <a:solidFill>
                  <a:schemeClr val="tx1"/>
                </a:solidFill>
                <a:latin typeface="Matura MT Script Capitals" panose="03020802060602070202" pitchFamily="66" charset="0"/>
              </a:rPr>
              <a:t>De Sjabbat </a:t>
            </a:r>
          </a:p>
          <a:p>
            <a:pPr algn="ctr"/>
            <a:r>
              <a:rPr lang="nl-NL" sz="2800" dirty="0" smtClean="0">
                <a:solidFill>
                  <a:schemeClr val="tx1"/>
                </a:solidFill>
                <a:latin typeface="Matura MT Script Capitals" panose="03020802060602070202" pitchFamily="66" charset="0"/>
              </a:rPr>
              <a:t>is </a:t>
            </a:r>
          </a:p>
          <a:p>
            <a:pPr algn="ctr"/>
            <a:r>
              <a:rPr lang="nl-NL" sz="2800" dirty="0" smtClean="0">
                <a:solidFill>
                  <a:schemeClr val="tx1"/>
                </a:solidFill>
                <a:latin typeface="Matura MT Script Capitals" panose="03020802060602070202" pitchFamily="66" charset="0"/>
              </a:rPr>
              <a:t>een feest!</a:t>
            </a:r>
            <a:endParaRPr lang="nl-NL" sz="2800" dirty="0">
              <a:solidFill>
                <a:schemeClr val="tx1"/>
              </a:solidFill>
              <a:latin typeface="Matura MT Script Capitals" panose="03020802060602070202" pitchFamily="66" charset="0"/>
            </a:endParaRPr>
          </a:p>
        </p:txBody>
      </p:sp>
    </p:spTree>
    <p:extLst>
      <p:ext uri="{BB962C8B-B14F-4D97-AF65-F5344CB8AC3E}">
        <p14:creationId xmlns:p14="http://schemas.microsoft.com/office/powerpoint/2010/main" val="9994887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3" grpId="0" animBg="1"/>
      <p:bldP spid="14"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17531</TotalTime>
  <Words>1604</Words>
  <Application>Microsoft Office PowerPoint</Application>
  <PresentationFormat>Diavoorstelling (4:3)</PresentationFormat>
  <Paragraphs>519</Paragraphs>
  <Slides>33</Slides>
  <Notes>4</Notes>
  <HiddenSlides>0</HiddenSlides>
  <MMClips>0</MMClips>
  <ScaleCrop>false</ScaleCrop>
  <HeadingPairs>
    <vt:vector size="4" baseType="variant">
      <vt:variant>
        <vt:lpstr>Thema</vt:lpstr>
      </vt:variant>
      <vt:variant>
        <vt:i4>6</vt:i4>
      </vt:variant>
      <vt:variant>
        <vt:lpstr>Diatitels</vt:lpstr>
      </vt:variant>
      <vt:variant>
        <vt:i4>33</vt:i4>
      </vt:variant>
    </vt:vector>
  </HeadingPairs>
  <TitlesOfParts>
    <vt:vector size="39" baseType="lpstr">
      <vt:lpstr>Kantoorthema</vt:lpstr>
      <vt:lpstr>1_Kantoorthema</vt:lpstr>
      <vt:lpstr>2_Kantoorthema</vt:lpstr>
      <vt:lpstr>3_Kantoorthema</vt:lpstr>
      <vt:lpstr>5_Kantoorthema</vt:lpstr>
      <vt:lpstr>6_Kantoorthema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cp:lastModifiedBy>
  <cp:revision>142</cp:revision>
  <dcterms:created xsi:type="dcterms:W3CDTF">2017-01-15T21:17:24Z</dcterms:created>
  <dcterms:modified xsi:type="dcterms:W3CDTF">2017-02-11T05:51:36Z</dcterms:modified>
</cp:coreProperties>
</file>