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5" r:id="rId2"/>
    <p:sldId id="309" r:id="rId3"/>
    <p:sldId id="310" r:id="rId4"/>
    <p:sldId id="311" r:id="rId5"/>
    <p:sldId id="312" r:id="rId6"/>
    <p:sldId id="264" r:id="rId7"/>
    <p:sldId id="313" r:id="rId8"/>
    <p:sldId id="308" r:id="rId9"/>
    <p:sldId id="266" r:id="rId10"/>
    <p:sldId id="306" r:id="rId11"/>
    <p:sldId id="297" r:id="rId12"/>
    <p:sldId id="307" r:id="rId13"/>
    <p:sldId id="272" r:id="rId14"/>
    <p:sldId id="298" r:id="rId15"/>
    <p:sldId id="271" r:id="rId16"/>
    <p:sldId id="301" r:id="rId17"/>
    <p:sldId id="273" r:id="rId18"/>
    <p:sldId id="299" r:id="rId19"/>
    <p:sldId id="300" r:id="rId20"/>
    <p:sldId id="302" r:id="rId21"/>
    <p:sldId id="277" r:id="rId22"/>
    <p:sldId id="276" r:id="rId23"/>
    <p:sldId id="279" r:id="rId24"/>
    <p:sldId id="278" r:id="rId25"/>
    <p:sldId id="287" r:id="rId26"/>
    <p:sldId id="288" r:id="rId27"/>
    <p:sldId id="289" r:id="rId28"/>
    <p:sldId id="290" r:id="rId29"/>
    <p:sldId id="285" r:id="rId30"/>
    <p:sldId id="286" r:id="rId31"/>
    <p:sldId id="296" r:id="rId32"/>
    <p:sldId id="291" r:id="rId33"/>
    <p:sldId id="283" r:id="rId34"/>
    <p:sldId id="304" r:id="rId35"/>
    <p:sldId id="295" r:id="rId36"/>
    <p:sldId id="292" r:id="rId37"/>
  </p:sldIdLst>
  <p:sldSz cx="9144000" cy="6858000" type="screen4x3"/>
  <p:notesSz cx="9945688"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7325" autoAdjust="0"/>
  </p:normalViewPr>
  <p:slideViewPr>
    <p:cSldViewPr>
      <p:cViewPr varScale="1">
        <p:scale>
          <a:sx n="52" d="100"/>
          <a:sy n="52" d="100"/>
        </p:scale>
        <p:origin x="192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10063" cy="3444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5634038" y="0"/>
            <a:ext cx="4310062" cy="344488"/>
          </a:xfrm>
          <a:prstGeom prst="rect">
            <a:avLst/>
          </a:prstGeom>
        </p:spPr>
        <p:txBody>
          <a:bodyPr vert="horz" lIns="91440" tIns="45720" rIns="91440" bIns="45720" rtlCol="0"/>
          <a:lstStyle>
            <a:lvl1pPr algn="r">
              <a:defRPr sz="1200"/>
            </a:lvl1pPr>
          </a:lstStyle>
          <a:p>
            <a:pPr>
              <a:defRPr/>
            </a:pPr>
            <a:fld id="{2B659984-19C7-4836-9A0F-A85F95D06617}" type="datetimeFigureOut">
              <a:rPr lang="nl-NL"/>
              <a:pPr>
                <a:defRPr/>
              </a:pPr>
              <a:t>4-2-2017</a:t>
            </a:fld>
            <a:endParaRPr lang="nl-NL"/>
          </a:p>
        </p:txBody>
      </p:sp>
      <p:sp>
        <p:nvSpPr>
          <p:cNvPr id="4" name="Tijdelijke aanduiding voor voettekst 3"/>
          <p:cNvSpPr>
            <a:spLocks noGrp="1"/>
          </p:cNvSpPr>
          <p:nvPr>
            <p:ph type="ftr" sz="quarter" idx="2"/>
          </p:nvPr>
        </p:nvSpPr>
        <p:spPr>
          <a:xfrm>
            <a:off x="0" y="6513513"/>
            <a:ext cx="4310063" cy="344487"/>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5634038" y="6513513"/>
            <a:ext cx="4310062" cy="344487"/>
          </a:xfrm>
          <a:prstGeom prst="rect">
            <a:avLst/>
          </a:prstGeom>
        </p:spPr>
        <p:txBody>
          <a:bodyPr vert="horz" lIns="91440" tIns="45720" rIns="91440" bIns="45720" rtlCol="0" anchor="b"/>
          <a:lstStyle>
            <a:lvl1pPr algn="r">
              <a:defRPr sz="1200"/>
            </a:lvl1pPr>
          </a:lstStyle>
          <a:p>
            <a:pPr>
              <a:defRPr/>
            </a:pPr>
            <a:fld id="{8190B347-3E9F-4424-AAD7-DF7179697978}"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10063" cy="342900"/>
          </a:xfrm>
          <a:prstGeom prst="rect">
            <a:avLst/>
          </a:prstGeom>
        </p:spPr>
        <p:txBody>
          <a:bodyPr vert="horz" lIns="96017" tIns="48009" rIns="96017" bIns="48009"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Tijdelijke aanduiding voor datum 2"/>
          <p:cNvSpPr>
            <a:spLocks noGrp="1"/>
          </p:cNvSpPr>
          <p:nvPr>
            <p:ph type="dt" idx="1"/>
          </p:nvPr>
        </p:nvSpPr>
        <p:spPr>
          <a:xfrm>
            <a:off x="5634038" y="0"/>
            <a:ext cx="4310062" cy="342900"/>
          </a:xfrm>
          <a:prstGeom prst="rect">
            <a:avLst/>
          </a:prstGeom>
        </p:spPr>
        <p:txBody>
          <a:bodyPr vert="horz" lIns="96017" tIns="48009" rIns="96017" bIns="48009" rtlCol="0"/>
          <a:lstStyle>
            <a:lvl1pPr algn="r" eaLnBrk="1" fontAlgn="auto" hangingPunct="1">
              <a:spcBef>
                <a:spcPts val="0"/>
              </a:spcBef>
              <a:spcAft>
                <a:spcPts val="0"/>
              </a:spcAft>
              <a:defRPr sz="1300">
                <a:latin typeface="+mn-lt"/>
                <a:cs typeface="+mn-cs"/>
              </a:defRPr>
            </a:lvl1pPr>
          </a:lstStyle>
          <a:p>
            <a:pPr>
              <a:defRPr/>
            </a:pPr>
            <a:fld id="{AFA3FE72-B421-421A-81B3-4929FC737000}" type="datetimeFigureOut">
              <a:rPr lang="en-US"/>
              <a:pPr>
                <a:defRPr/>
              </a:pPr>
              <a:t>2/4/2017</a:t>
            </a:fld>
            <a:endParaRPr lang="en-US"/>
          </a:p>
        </p:txBody>
      </p:sp>
      <p:sp>
        <p:nvSpPr>
          <p:cNvPr id="4" name="Tijdelijke aanduiding voor dia-afbeelding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6017" tIns="48009" rIns="96017" bIns="48009" rtlCol="0" anchor="ctr"/>
          <a:lstStyle/>
          <a:p>
            <a:pPr lvl="0"/>
            <a:endParaRPr lang="en-US" noProof="0"/>
          </a:p>
        </p:txBody>
      </p:sp>
      <p:sp>
        <p:nvSpPr>
          <p:cNvPr id="5" name="Tijdelijke aanduiding voor notities 4"/>
          <p:cNvSpPr>
            <a:spLocks noGrp="1"/>
          </p:cNvSpPr>
          <p:nvPr>
            <p:ph type="body" sz="quarter" idx="3"/>
          </p:nvPr>
        </p:nvSpPr>
        <p:spPr>
          <a:xfrm>
            <a:off x="995363" y="3257550"/>
            <a:ext cx="7956550" cy="3086100"/>
          </a:xfrm>
          <a:prstGeom prst="rect">
            <a:avLst/>
          </a:prstGeom>
        </p:spPr>
        <p:txBody>
          <a:bodyPr vert="horz" lIns="96017" tIns="48009" rIns="96017" bIns="48009"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US" noProof="0"/>
          </a:p>
        </p:txBody>
      </p:sp>
      <p:sp>
        <p:nvSpPr>
          <p:cNvPr id="6" name="Tijdelijke aanduiding voor voettekst 5"/>
          <p:cNvSpPr>
            <a:spLocks noGrp="1"/>
          </p:cNvSpPr>
          <p:nvPr>
            <p:ph type="ftr" sz="quarter" idx="4"/>
          </p:nvPr>
        </p:nvSpPr>
        <p:spPr>
          <a:xfrm>
            <a:off x="0" y="6513513"/>
            <a:ext cx="4310063" cy="342900"/>
          </a:xfrm>
          <a:prstGeom prst="rect">
            <a:avLst/>
          </a:prstGeom>
        </p:spPr>
        <p:txBody>
          <a:bodyPr vert="horz" lIns="96017" tIns="48009" rIns="96017" bIns="48009"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Tijdelijke aanduiding voor dianummer 6"/>
          <p:cNvSpPr>
            <a:spLocks noGrp="1"/>
          </p:cNvSpPr>
          <p:nvPr>
            <p:ph type="sldNum" sz="quarter" idx="5"/>
          </p:nvPr>
        </p:nvSpPr>
        <p:spPr>
          <a:xfrm>
            <a:off x="5634038" y="6513513"/>
            <a:ext cx="4310062" cy="342900"/>
          </a:xfrm>
          <a:prstGeom prst="rect">
            <a:avLst/>
          </a:prstGeom>
        </p:spPr>
        <p:txBody>
          <a:bodyPr vert="horz" wrap="square" lIns="96017" tIns="48009" rIns="96017" bIns="48009"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05CEDB2B-15F2-41DC-9A91-1054A413137A}"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15D505-D395-4B3E-AFDB-844E4009B1B2}" type="slidenum">
              <a:rPr lang="en-US" altLang="nl-NL" smtClean="0">
                <a:latin typeface="Calibri" panose="020F0502020204030204" pitchFamily="34" charset="0"/>
              </a:rPr>
              <a:pPr/>
              <a:t>1</a:t>
            </a:fld>
            <a:endParaRPr lang="en-US" altLang="nl-N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Besnijdenis was niet alleen een hindernis voor de heidenen vanwege de pijnlijke ingreep</a:t>
            </a:r>
          </a:p>
          <a:p>
            <a:pPr eaLnBrk="1" hangingPunct="1">
              <a:spcBef>
                <a:spcPct val="0"/>
              </a:spcBef>
            </a:pPr>
            <a:r>
              <a:rPr lang="en-US" altLang="nl-NL"/>
              <a:t>In de Grieks / Romeinse wereld sportten mannen naakt en kon besnijdenis gepaard gaan met een sociaal stigma</a:t>
            </a:r>
          </a:p>
        </p:txBody>
      </p:sp>
      <p:sp>
        <p:nvSpPr>
          <p:cNvPr id="143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603782-E888-400F-B03F-B4A1577C3CE6}" type="slidenum">
              <a:rPr lang="en-US" altLang="nl-NL" smtClean="0">
                <a:latin typeface="Calibri" panose="020F0502020204030204" pitchFamily="34" charset="0"/>
              </a:rPr>
              <a:pPr/>
              <a:t>12</a:t>
            </a:fld>
            <a:endParaRPr lang="en-US" altLang="nl-N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Het eerste christelijke concilie in Jeruzalem</a:t>
            </a:r>
          </a:p>
        </p:txBody>
      </p:sp>
      <p:sp>
        <p:nvSpPr>
          <p:cNvPr id="163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909A67-5E27-4E98-9297-D746B38A7537}" type="slidenum">
              <a:rPr lang="en-US" altLang="nl-NL" smtClean="0">
                <a:latin typeface="Calibri" panose="020F0502020204030204" pitchFamily="34" charset="0"/>
              </a:rPr>
              <a:pPr/>
              <a:t>13</a:t>
            </a:fld>
            <a:endParaRPr lang="en-US" altLang="nl-N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8D5E83-0A03-401E-89D9-97EE3397C78C}" type="slidenum">
              <a:rPr lang="en-US" altLang="nl-NL" smtClean="0">
                <a:latin typeface="Calibri" panose="020F0502020204030204" pitchFamily="34" charset="0"/>
              </a:rPr>
              <a:pPr/>
              <a:t>14</a:t>
            </a:fld>
            <a:endParaRPr lang="en-US" altLang="nl-N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Over het ontvangen vd Heilige Geest moet niet te licht gedacht worden. Iemand ontvangt niet zomaar deze gave. De discipelen moesten bidden en vasten in Jeruzalem en wachten tot de belofte kwam.</a:t>
            </a:r>
          </a:p>
          <a:p>
            <a:pPr eaLnBrk="1" hangingPunct="1">
              <a:spcBef>
                <a:spcPct val="0"/>
              </a:spcBef>
            </a:pPr>
            <a:r>
              <a:rPr lang="en-US" altLang="nl-NL"/>
              <a:t>Dat de heidenen de Geest kregen, liet zien dat God hen werkelijk aanvaardde als Zijn kinderen en gezanten. Het lijkt onwaarschijnlijk dat God zoiets zou hebben gedaan als zij in Gods ogen nog hadden nagelaten Zijn wil te doen (door zich te laten besnijden)</a:t>
            </a:r>
          </a:p>
        </p:txBody>
      </p:sp>
      <p:sp>
        <p:nvSpPr>
          <p:cNvPr id="204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88CC9A-E3FF-49E1-B0B5-8CFB1A18921F}" type="slidenum">
              <a:rPr lang="en-US" altLang="nl-NL" smtClean="0">
                <a:latin typeface="Calibri" panose="020F0502020204030204" pitchFamily="34" charset="0"/>
              </a:rPr>
              <a:pPr/>
              <a:t>15</a:t>
            </a:fld>
            <a:endParaRPr lang="en-US" altLang="nl-N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D512F1-9FAF-42EC-9930-A19187F883F4}" type="slidenum">
              <a:rPr lang="en-US" altLang="nl-NL" smtClean="0">
                <a:latin typeface="Calibri" panose="020F0502020204030204" pitchFamily="34" charset="0"/>
              </a:rPr>
              <a:pPr/>
              <a:t>16</a:t>
            </a:fld>
            <a:endParaRPr lang="en-US" altLang="nl-N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Paulus bevestigt het argument van Petrus door het te illustreren met zijn rijke ervaringen met God</a:t>
            </a:r>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6A75EB-7A0F-4054-A4C3-6947208A7CB3}" type="slidenum">
              <a:rPr lang="en-US" altLang="nl-NL" smtClean="0">
                <a:latin typeface="Calibri" panose="020F0502020204030204" pitchFamily="34" charset="0"/>
              </a:rPr>
              <a:pPr/>
              <a:t>17</a:t>
            </a:fld>
            <a:endParaRPr lang="en-US" altLang="nl-N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66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F4709A-5090-4577-B2BC-16F3D3701490}" type="slidenum">
              <a:rPr lang="en-US" altLang="nl-NL" smtClean="0">
                <a:latin typeface="Calibri" panose="020F0502020204030204" pitchFamily="34" charset="0"/>
              </a:rPr>
              <a:pPr/>
              <a:t>18</a:t>
            </a:fld>
            <a:endParaRPr lang="en-US" altLang="nl-N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3BC1E2-9920-4D0C-AE25-9ABB42DAFD6A}" type="slidenum">
              <a:rPr lang="en-US" altLang="nl-NL" smtClean="0">
                <a:latin typeface="Calibri" panose="020F0502020204030204" pitchFamily="34" charset="0"/>
              </a:rPr>
              <a:pPr/>
              <a:t>19</a:t>
            </a:fld>
            <a:endParaRPr lang="en-US" altLang="nl-N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07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BB5A81-E407-4835-8E6F-7DA0817A4C47}" type="slidenum">
              <a:rPr lang="en-US" altLang="nl-NL" smtClean="0">
                <a:latin typeface="Calibri" panose="020F0502020204030204" pitchFamily="34" charset="0"/>
              </a:rPr>
              <a:pPr/>
              <a:t>20</a:t>
            </a:fld>
            <a:endParaRPr lang="en-US" altLang="nl-N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27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A8F7E4-F118-4751-AA38-0CD057645F4E}" type="slidenum">
              <a:rPr lang="en-US" altLang="nl-NL" smtClean="0">
                <a:latin typeface="Calibri" panose="020F0502020204030204" pitchFamily="34" charset="0"/>
              </a:rPr>
              <a:pPr/>
              <a:t>21</a:t>
            </a:fld>
            <a:endParaRPr lang="en-US" altLang="nl-N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9A11E8-4A30-4F81-BEBE-04C2F5AD5509}" type="slidenum">
              <a:rPr lang="en-US" altLang="nl-NL" smtClean="0">
                <a:latin typeface="Calibri" panose="020F0502020204030204" pitchFamily="34" charset="0"/>
              </a:rPr>
              <a:pPr/>
              <a:t>2</a:t>
            </a:fld>
            <a:endParaRPr lang="en-US" altLang="nl-NL">
              <a:latin typeface="Calibri" panose="020F0502020204030204" pitchFamily="34" charset="0"/>
            </a:endParaRPr>
          </a:p>
        </p:txBody>
      </p:sp>
    </p:spTree>
    <p:extLst>
      <p:ext uri="{BB962C8B-B14F-4D97-AF65-F5344CB8AC3E}">
        <p14:creationId xmlns:p14="http://schemas.microsoft.com/office/powerpoint/2010/main" val="2562554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Dit is het besluit dat genomen is</a:t>
            </a:r>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6E106E-651E-4FB2-BA79-5EEB884025D6}" type="slidenum">
              <a:rPr lang="en-US" altLang="nl-NL" smtClean="0">
                <a:latin typeface="Calibri" panose="020F0502020204030204" pitchFamily="34" charset="0"/>
              </a:rPr>
              <a:pPr/>
              <a:t>22</a:t>
            </a:fld>
            <a:endParaRPr lang="en-US" altLang="nl-N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en-US" dirty="0"/>
              <a:t>De </a:t>
            </a:r>
            <a:r>
              <a:rPr lang="en-US" dirty="0" err="1"/>
              <a:t>besnijdenis</a:t>
            </a:r>
            <a:r>
              <a:rPr lang="en-US" dirty="0"/>
              <a:t> </a:t>
            </a:r>
            <a:r>
              <a:rPr lang="en-US" dirty="0" err="1"/>
              <a:t>hoeft</a:t>
            </a:r>
            <a:r>
              <a:rPr lang="en-US" dirty="0"/>
              <a:t> </a:t>
            </a:r>
            <a:r>
              <a:rPr lang="en-US" dirty="0" err="1"/>
              <a:t>dus</a:t>
            </a:r>
            <a:r>
              <a:rPr lang="en-US" dirty="0"/>
              <a:t> </a:t>
            </a:r>
            <a:r>
              <a:rPr lang="en-US" dirty="0" err="1"/>
              <a:t>niet</a:t>
            </a:r>
            <a:r>
              <a:rPr lang="en-US" dirty="0"/>
              <a:t>.</a:t>
            </a:r>
          </a:p>
          <a:p>
            <a:pPr eaLnBrk="1" fontAlgn="auto" hangingPunct="1">
              <a:spcBef>
                <a:spcPts val="0"/>
              </a:spcBef>
              <a:spcAft>
                <a:spcPts val="0"/>
              </a:spcAft>
              <a:defRPr/>
            </a:pPr>
            <a:r>
              <a:rPr lang="en-US" dirty="0"/>
              <a:t>Op het </a:t>
            </a:r>
            <a:r>
              <a:rPr lang="en-US" dirty="0" err="1"/>
              <a:t>eerste</a:t>
            </a:r>
            <a:r>
              <a:rPr lang="en-US" dirty="0"/>
              <a:t> </a:t>
            </a:r>
            <a:r>
              <a:rPr lang="en-US" dirty="0" err="1"/>
              <a:t>oog</a:t>
            </a:r>
            <a:r>
              <a:rPr lang="en-US" dirty="0"/>
              <a:t> is de </a:t>
            </a:r>
            <a:r>
              <a:rPr lang="en-US" dirty="0" err="1"/>
              <a:t>lijst</a:t>
            </a:r>
            <a:r>
              <a:rPr lang="en-US" dirty="0"/>
              <a:t> </a:t>
            </a:r>
            <a:r>
              <a:rPr lang="en-US" dirty="0" err="1"/>
              <a:t>tamelijk</a:t>
            </a:r>
            <a:r>
              <a:rPr lang="en-US" dirty="0"/>
              <a:t> </a:t>
            </a:r>
            <a:r>
              <a:rPr lang="en-US" dirty="0" err="1"/>
              <a:t>bizar</a:t>
            </a:r>
            <a:r>
              <a:rPr lang="en-US" dirty="0"/>
              <a:t>.</a:t>
            </a:r>
          </a:p>
          <a:p>
            <a:pPr marL="240043" indent="-240043" eaLnBrk="1" fontAlgn="auto" hangingPunct="1">
              <a:spcBef>
                <a:spcPts val="0"/>
              </a:spcBef>
              <a:spcAft>
                <a:spcPts val="0"/>
              </a:spcAft>
              <a:buFontTx/>
              <a:buAutoNum type="arabicParenR"/>
              <a:defRPr/>
            </a:pPr>
            <a:r>
              <a:rPr lang="en-US" dirty="0"/>
              <a:t>Het </a:t>
            </a:r>
            <a:r>
              <a:rPr lang="en-US" dirty="0" err="1"/>
              <a:t>lijkt</a:t>
            </a:r>
            <a:r>
              <a:rPr lang="en-US" dirty="0"/>
              <a:t> </a:t>
            </a:r>
            <a:r>
              <a:rPr lang="en-US" dirty="0" err="1"/>
              <a:t>wel</a:t>
            </a:r>
            <a:r>
              <a:rPr lang="en-US" dirty="0"/>
              <a:t> </a:t>
            </a:r>
            <a:r>
              <a:rPr lang="en-US" dirty="0" err="1"/>
              <a:t>alsof</a:t>
            </a:r>
            <a:r>
              <a:rPr lang="en-US" dirty="0"/>
              <a:t> de </a:t>
            </a:r>
            <a:r>
              <a:rPr lang="en-US" dirty="0" err="1"/>
              <a:t>lijst</a:t>
            </a:r>
            <a:r>
              <a:rPr lang="en-US" dirty="0"/>
              <a:t> </a:t>
            </a:r>
            <a:r>
              <a:rPr lang="en-US" dirty="0" err="1"/>
              <a:t>letterlijk</a:t>
            </a:r>
            <a:r>
              <a:rPr lang="en-US" dirty="0"/>
              <a:t> </a:t>
            </a:r>
            <a:r>
              <a:rPr lang="en-US" dirty="0" err="1"/>
              <a:t>uit</a:t>
            </a:r>
            <a:r>
              <a:rPr lang="en-US" dirty="0"/>
              <a:t> de </a:t>
            </a:r>
            <a:r>
              <a:rPr lang="en-US" dirty="0" err="1"/>
              <a:t>lucht</a:t>
            </a:r>
            <a:r>
              <a:rPr lang="en-US" dirty="0"/>
              <a:t> </a:t>
            </a:r>
            <a:r>
              <a:rPr lang="en-US" dirty="0" err="1"/>
              <a:t>komt</a:t>
            </a:r>
            <a:r>
              <a:rPr lang="en-US" dirty="0"/>
              <a:t> </a:t>
            </a:r>
            <a:r>
              <a:rPr lang="en-US" dirty="0" err="1"/>
              <a:t>vallen</a:t>
            </a:r>
            <a:r>
              <a:rPr lang="en-US" dirty="0"/>
              <a:t>. </a:t>
            </a:r>
            <a:r>
              <a:rPr lang="en-US" dirty="0" err="1"/>
              <a:t>Waarom</a:t>
            </a:r>
            <a:r>
              <a:rPr lang="en-US" dirty="0"/>
              <a:t> </a:t>
            </a:r>
            <a:r>
              <a:rPr lang="en-US" dirty="0" err="1"/>
              <a:t>deze</a:t>
            </a:r>
            <a:r>
              <a:rPr lang="en-US" dirty="0"/>
              <a:t> 4 </a:t>
            </a:r>
            <a:r>
              <a:rPr lang="en-US" dirty="0" err="1"/>
              <a:t>geboden</a:t>
            </a:r>
            <a:r>
              <a:rPr lang="en-US" dirty="0"/>
              <a:t>? </a:t>
            </a:r>
            <a:r>
              <a:rPr lang="en-US" dirty="0" err="1"/>
              <a:t>Daarin</a:t>
            </a:r>
            <a:r>
              <a:rPr lang="en-US" dirty="0"/>
              <a:t> </a:t>
            </a:r>
            <a:r>
              <a:rPr lang="en-US" dirty="0" err="1"/>
              <a:t>veel</a:t>
            </a:r>
            <a:r>
              <a:rPr lang="en-US" dirty="0"/>
              <a:t> </a:t>
            </a:r>
            <a:r>
              <a:rPr lang="en-US" dirty="0" err="1"/>
              <a:t>nadruk</a:t>
            </a:r>
            <a:r>
              <a:rPr lang="en-US" dirty="0"/>
              <a:t> op </a:t>
            </a:r>
            <a:r>
              <a:rPr lang="en-US" dirty="0" err="1"/>
              <a:t>eten</a:t>
            </a:r>
            <a:r>
              <a:rPr lang="en-US" dirty="0"/>
              <a:t> en op </a:t>
            </a:r>
            <a:r>
              <a:rPr lang="en-US" dirty="0" err="1"/>
              <a:t>seksualiteit</a:t>
            </a:r>
            <a:r>
              <a:rPr lang="en-US" dirty="0"/>
              <a:t>. Is </a:t>
            </a:r>
            <a:r>
              <a:rPr lang="en-US" dirty="0" err="1"/>
              <a:t>dit</a:t>
            </a:r>
            <a:r>
              <a:rPr lang="en-US" dirty="0"/>
              <a:t> </a:t>
            </a:r>
            <a:r>
              <a:rPr lang="en-US" dirty="0" err="1"/>
              <a:t>echt</a:t>
            </a:r>
            <a:r>
              <a:rPr lang="en-US" dirty="0"/>
              <a:t> het </a:t>
            </a:r>
            <a:r>
              <a:rPr lang="en-US" dirty="0" err="1"/>
              <a:t>belangrijkst</a:t>
            </a:r>
            <a:r>
              <a:rPr lang="en-US" dirty="0"/>
              <a:t>? </a:t>
            </a:r>
            <a:r>
              <a:rPr lang="en-US" dirty="0" err="1"/>
              <a:t>Welke</a:t>
            </a:r>
            <a:r>
              <a:rPr lang="en-US" dirty="0"/>
              <a:t> </a:t>
            </a:r>
            <a:r>
              <a:rPr lang="en-US" dirty="0" err="1"/>
              <a:t>lijst</a:t>
            </a:r>
            <a:r>
              <a:rPr lang="en-US" dirty="0"/>
              <a:t> </a:t>
            </a:r>
            <a:r>
              <a:rPr lang="en-US" dirty="0" err="1"/>
              <a:t>zouden</a:t>
            </a:r>
            <a:r>
              <a:rPr lang="en-US" dirty="0"/>
              <a:t> </a:t>
            </a:r>
            <a:r>
              <a:rPr lang="en-US" dirty="0" err="1"/>
              <a:t>wij</a:t>
            </a:r>
            <a:r>
              <a:rPr lang="en-US" dirty="0"/>
              <a:t> </a:t>
            </a:r>
            <a:r>
              <a:rPr lang="en-US" dirty="0" err="1"/>
              <a:t>hebben</a:t>
            </a:r>
            <a:r>
              <a:rPr lang="en-US" dirty="0"/>
              <a:t> </a:t>
            </a:r>
            <a:r>
              <a:rPr lang="en-US" dirty="0" err="1"/>
              <a:t>gemaakt</a:t>
            </a:r>
            <a:r>
              <a:rPr lang="en-US" dirty="0"/>
              <a:t>?</a:t>
            </a:r>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19EF16-8BFC-4CA8-8B0E-627A6F555B9E}" type="slidenum">
              <a:rPr lang="en-US" altLang="nl-NL" smtClean="0">
                <a:latin typeface="Calibri" panose="020F0502020204030204" pitchFamily="34" charset="0"/>
              </a:rPr>
              <a:pPr/>
              <a:t>23</a:t>
            </a:fld>
            <a:endParaRPr lang="en-US" altLang="nl-N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Waar zou deze lijst vandaan komen.</a:t>
            </a:r>
          </a:p>
          <a:p>
            <a:pPr eaLnBrk="1" hangingPunct="1">
              <a:spcBef>
                <a:spcPct val="0"/>
              </a:spcBef>
            </a:pPr>
            <a:r>
              <a:rPr lang="en-US" altLang="nl-NL"/>
              <a:t>Zijn het Noachidische geboden? Nee, hoewel wel enige overlap</a:t>
            </a:r>
          </a:p>
          <a:p>
            <a:pPr eaLnBrk="1" hangingPunct="1">
              <a:spcBef>
                <a:spcPct val="0"/>
              </a:spcBef>
            </a:pPr>
            <a:r>
              <a:rPr lang="en-US" altLang="nl-NL"/>
              <a:t>Zijn de goboden gericht op gemeenschappelijke activiteiten (maaltijden) met Joden? Nee, kunnen slechts gedeelte vd 4 geboden verklaren</a:t>
            </a:r>
          </a:p>
          <a:p>
            <a:pPr eaLnBrk="1" hangingPunct="1">
              <a:spcBef>
                <a:spcPct val="0"/>
              </a:spcBef>
            </a:pPr>
            <a:r>
              <a:rPr lang="en-US" altLang="nl-NL"/>
              <a:t>Gericht op christelijke identiteit? Nee, geen ontucht plegen heeft als gebod weinig met identiteit te maken</a:t>
            </a:r>
          </a:p>
          <a:p>
            <a:pPr eaLnBrk="1" hangingPunct="1">
              <a:spcBef>
                <a:spcPct val="0"/>
              </a:spcBef>
            </a:pPr>
            <a:r>
              <a:rPr lang="en-US" altLang="nl-NL"/>
              <a:t>Gericht op het bemoeilijken van contact met de heidenen? Nee, werkt alleen heel indirect, geen verbod om met heidenen te eten enz</a:t>
            </a:r>
          </a:p>
          <a:p>
            <a:pPr eaLnBrk="1" hangingPunct="1">
              <a:spcBef>
                <a:spcPct val="0"/>
              </a:spcBef>
            </a:pPr>
            <a:endParaRPr lang="en-US" altLang="nl-NL"/>
          </a:p>
          <a:p>
            <a:pPr eaLnBrk="1" hangingPunct="1">
              <a:spcBef>
                <a:spcPct val="0"/>
              </a:spcBef>
            </a:pPr>
            <a:r>
              <a:rPr lang="en-US" altLang="nl-NL"/>
              <a:t>Waar komt dat rijtje dan vandaan??</a:t>
            </a:r>
          </a:p>
        </p:txBody>
      </p:sp>
      <p:sp>
        <p:nvSpPr>
          <p:cNvPr id="389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836A09-431C-44EA-939B-B9D8FF628405}" type="slidenum">
              <a:rPr lang="en-US" altLang="nl-NL" smtClean="0">
                <a:latin typeface="Calibri" panose="020F0502020204030204" pitchFamily="34" charset="0"/>
              </a:rPr>
              <a:pPr/>
              <a:t>24</a:t>
            </a:fld>
            <a:endParaRPr lang="en-US" altLang="nl-N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Als we kijken naar de 4 wetten, zien we dat deze op dezelfde volgorde besproken worden in Lev 17 en 18</a:t>
            </a:r>
          </a:p>
        </p:txBody>
      </p:sp>
      <p:sp>
        <p:nvSpPr>
          <p:cNvPr id="409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507FD6-197C-4FC2-AF78-174169AABD23}" type="slidenum">
              <a:rPr lang="en-US" altLang="nl-NL" smtClean="0">
                <a:latin typeface="Calibri" panose="020F0502020204030204" pitchFamily="34" charset="0"/>
              </a:rPr>
              <a:pPr/>
              <a:t>25</a:t>
            </a:fld>
            <a:endParaRPr lang="en-US" altLang="nl-N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30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00EF50-692C-4A05-81FE-583B43E9308F}" type="slidenum">
              <a:rPr lang="en-US" altLang="nl-NL" smtClean="0">
                <a:latin typeface="Calibri" panose="020F0502020204030204" pitchFamily="34" charset="0"/>
              </a:rPr>
              <a:pPr/>
              <a:t>26</a:t>
            </a:fld>
            <a:endParaRPr lang="en-US" altLang="nl-N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50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EF8F62-E75E-496A-84F4-9615885BE1EC}" type="slidenum">
              <a:rPr lang="en-US" altLang="nl-NL" smtClean="0">
                <a:latin typeface="Calibri" panose="020F0502020204030204" pitchFamily="34" charset="0"/>
              </a:rPr>
              <a:pPr/>
              <a:t>27</a:t>
            </a:fld>
            <a:endParaRPr lang="en-US" altLang="nl-N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Okay, dus de 4 geboden komen uit Lev 17 en 18. Wat dan nog? Waarom juist die? </a:t>
            </a:r>
          </a:p>
          <a:p>
            <a:pPr eaLnBrk="1" hangingPunct="1">
              <a:spcBef>
                <a:spcPct val="0"/>
              </a:spcBef>
            </a:pPr>
            <a:r>
              <a:rPr lang="en-US" altLang="nl-NL"/>
              <a:t>Is dat omdat deze geboden in het centrum vd thora staan. M.a.w. hoeven de heidenen alleen de echt belangrijke geboden te houden (die in het centrum staan), de rest niet?</a:t>
            </a:r>
          </a:p>
        </p:txBody>
      </p:sp>
      <p:sp>
        <p:nvSpPr>
          <p:cNvPr id="471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7DF045-8714-4C6B-BD6C-BA07B6AD42D7}" type="slidenum">
              <a:rPr lang="en-US" altLang="nl-NL" smtClean="0">
                <a:latin typeface="Calibri" panose="020F0502020204030204" pitchFamily="34" charset="0"/>
              </a:rPr>
              <a:pPr/>
              <a:t>28</a:t>
            </a:fld>
            <a:endParaRPr lang="en-US" altLang="nl-N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Het rijtje komt uit Leviticus, het boek dat in het centrum vd 5 boeken v Mozes staat</a:t>
            </a:r>
          </a:p>
          <a:p>
            <a:pPr eaLnBrk="1" hangingPunct="1">
              <a:spcBef>
                <a:spcPct val="0"/>
              </a:spcBef>
            </a:pPr>
            <a:r>
              <a:rPr lang="en-US" altLang="nl-NL"/>
              <a:t>In Leviticus staan h17-20 centraal (chiasma)</a:t>
            </a:r>
          </a:p>
          <a:p>
            <a:pPr eaLnBrk="1" hangingPunct="1">
              <a:spcBef>
                <a:spcPct val="0"/>
              </a:spcBef>
            </a:pPr>
            <a:r>
              <a:rPr lang="en-US" altLang="nl-NL"/>
              <a:t>Deze hoofdstukken vormen dus centrum vd hele thora</a:t>
            </a:r>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61D959-2479-4E9A-A73E-089ED48CFC63}" type="slidenum">
              <a:rPr lang="en-US" altLang="nl-NL" smtClean="0">
                <a:latin typeface="Calibri" panose="020F0502020204030204" pitchFamily="34" charset="0"/>
              </a:rPr>
              <a:pPr/>
              <a:t>29</a:t>
            </a:fld>
            <a:endParaRPr lang="en-US" altLang="nl-N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In deze unieke hoofdstukken vinden we ook de samenvatting van de wet mbt de medemens, nl naaste liefhebben als onszelf. Dit komt in de hele thora alleen in dit hoofdstuk voor</a:t>
            </a:r>
          </a:p>
        </p:txBody>
      </p:sp>
      <p:sp>
        <p:nvSpPr>
          <p:cNvPr id="512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8CB290-9982-4F74-9BC3-94C55C366E0E}" type="slidenum">
              <a:rPr lang="en-US" altLang="nl-NL" smtClean="0">
                <a:latin typeface="Calibri" panose="020F0502020204030204" pitchFamily="34" charset="0"/>
              </a:rPr>
              <a:pPr/>
              <a:t>30</a:t>
            </a:fld>
            <a:endParaRPr lang="en-US" altLang="nl-N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32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70CBA-AF7D-439E-B22B-0F741C0A9819}" type="slidenum">
              <a:rPr lang="en-US" altLang="nl-NL" smtClean="0">
                <a:latin typeface="Calibri" panose="020F0502020204030204" pitchFamily="34" charset="0"/>
              </a:rPr>
              <a:pPr/>
              <a:t>31</a:t>
            </a:fld>
            <a:endParaRPr lang="en-US" altLang="nl-N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9A11E8-4A30-4F81-BEBE-04C2F5AD5509}" type="slidenum">
              <a:rPr lang="en-US" altLang="nl-NL" smtClean="0">
                <a:latin typeface="Calibri" panose="020F0502020204030204" pitchFamily="34" charset="0"/>
              </a:rPr>
              <a:pPr/>
              <a:t>3</a:t>
            </a:fld>
            <a:endParaRPr lang="en-US" altLang="nl-NL">
              <a:latin typeface="Calibri" panose="020F0502020204030204" pitchFamily="34" charset="0"/>
            </a:endParaRPr>
          </a:p>
        </p:txBody>
      </p:sp>
    </p:spTree>
    <p:extLst>
      <p:ext uri="{BB962C8B-B14F-4D97-AF65-F5344CB8AC3E}">
        <p14:creationId xmlns:p14="http://schemas.microsoft.com/office/powerpoint/2010/main" val="3113210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Er is iets bijzonders aan deze geboden. Er wordt namelijk steeds expliciet bij vermeldt dat ze ook gelden voor de vreemdeling die te midden vd Israëlieten woont!</a:t>
            </a:r>
          </a:p>
          <a:p>
            <a:pPr eaLnBrk="1" hangingPunct="1">
              <a:spcBef>
                <a:spcPct val="0"/>
              </a:spcBef>
            </a:pPr>
            <a:endParaRPr lang="en-US" altLang="nl-NL"/>
          </a:p>
          <a:p>
            <a:pPr eaLnBrk="1" hangingPunct="1">
              <a:spcBef>
                <a:spcPct val="0"/>
              </a:spcBef>
            </a:pPr>
            <a:r>
              <a:rPr lang="en-US" altLang="nl-NL"/>
              <a:t>Dat is dus de reden dat deze wetten worden aangehaald. Er wordt hier een principe uitgelegd:</a:t>
            </a:r>
          </a:p>
          <a:p>
            <a:pPr eaLnBrk="1" hangingPunct="1">
              <a:spcBef>
                <a:spcPct val="0"/>
              </a:spcBef>
            </a:pPr>
            <a:r>
              <a:rPr lang="en-US" altLang="nl-NL"/>
              <a:t>Heidenen zijn heidenen, het zijn geen Joden</a:t>
            </a:r>
          </a:p>
          <a:p>
            <a:pPr eaLnBrk="1" hangingPunct="1">
              <a:spcBef>
                <a:spcPct val="0"/>
              </a:spcBef>
            </a:pPr>
            <a:r>
              <a:rPr lang="en-US" altLang="nl-NL"/>
              <a:t>God vraagt van hen dat ze zich houden aan de wetten die Hij ook aan de heidenen heeft voorgeschreven.</a:t>
            </a:r>
          </a:p>
        </p:txBody>
      </p:sp>
      <p:sp>
        <p:nvSpPr>
          <p:cNvPr id="553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B21A7F-0CD1-42EE-B6A8-45ABDE77BBC7}" type="slidenum">
              <a:rPr lang="en-US" altLang="nl-NL" smtClean="0">
                <a:latin typeface="Calibri" panose="020F0502020204030204" pitchFamily="34" charset="0"/>
              </a:rPr>
              <a:pPr/>
              <a:t>32</a:t>
            </a:fld>
            <a:endParaRPr lang="en-US" altLang="nl-N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Het besluit komt dus niet zo maar uit de lucht vallen</a:t>
            </a:r>
          </a:p>
          <a:p>
            <a:pPr eaLnBrk="1" hangingPunct="1">
              <a:spcBef>
                <a:spcPct val="0"/>
              </a:spcBef>
            </a:pPr>
            <a:r>
              <a:rPr lang="en-US" altLang="nl-NL"/>
              <a:t>Het is gebaseerd op het zien van Gods leiding in de praktijk, en op een correct begrip van de thora.</a:t>
            </a:r>
          </a:p>
          <a:p>
            <a:pPr eaLnBrk="1" hangingPunct="1">
              <a:spcBef>
                <a:spcPct val="0"/>
              </a:spcBef>
            </a:pPr>
            <a:r>
              <a:rPr lang="en-US" altLang="nl-NL"/>
              <a:t>Heidenen krijgen de positie van de vreemdelingen die te midden van de Israelieten wonen.</a:t>
            </a:r>
          </a:p>
          <a:p>
            <a:pPr eaLnBrk="1" hangingPunct="1">
              <a:spcBef>
                <a:spcPct val="0"/>
              </a:spcBef>
            </a:pPr>
            <a:r>
              <a:rPr lang="en-US" altLang="nl-NL"/>
              <a:t>Het is opvallend dat de heidenen id profetieën beschreven worden als apart volk. Er staat niet dat de heidenen allemaal Joden zouden worden</a:t>
            </a:r>
          </a:p>
          <a:p>
            <a:pPr eaLnBrk="1" hangingPunct="1">
              <a:spcBef>
                <a:spcPct val="0"/>
              </a:spcBef>
            </a:pPr>
            <a:endParaRPr lang="en-US" altLang="nl-NL"/>
          </a:p>
          <a:p>
            <a:pPr eaLnBrk="1" hangingPunct="1">
              <a:spcBef>
                <a:spcPct val="0"/>
              </a:spcBef>
            </a:pPr>
            <a:r>
              <a:rPr lang="en-US" altLang="nl-NL"/>
              <a:t>Een vreemdeling kon in onbesneden staat slechts een aantal zaken niet doen, zoals de tempel bezoeken, offers eten. Echter, deze praktijken zouden komen te verdwijnen. Daarna zou het onbesneden zijn geen enkele hindernis meer opleveren.</a:t>
            </a:r>
          </a:p>
          <a:p>
            <a:pPr eaLnBrk="1" hangingPunct="1">
              <a:spcBef>
                <a:spcPct val="0"/>
              </a:spcBef>
            </a:pPr>
            <a:r>
              <a:rPr lang="en-US" altLang="nl-NL"/>
              <a:t>Neemt overigens niet weg dat besnijdenis een goed principe is dat ook grote gezondheidsvoordelen heeft</a:t>
            </a:r>
          </a:p>
          <a:p>
            <a:pPr eaLnBrk="1" hangingPunct="1">
              <a:spcBef>
                <a:spcPct val="0"/>
              </a:spcBef>
            </a:pPr>
            <a:endParaRPr lang="en-US" altLang="nl-NL"/>
          </a:p>
        </p:txBody>
      </p:sp>
      <p:sp>
        <p:nvSpPr>
          <p:cNvPr id="573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3906AD-AB3C-4B96-A998-5B649CA053D3}" type="slidenum">
              <a:rPr lang="en-US" altLang="nl-NL" smtClean="0">
                <a:latin typeface="Calibri" panose="020F0502020204030204" pitchFamily="34" charset="0"/>
              </a:rPr>
              <a:pPr/>
              <a:t>33</a:t>
            </a:fld>
            <a:endParaRPr lang="en-US" altLang="nl-N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93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3342ED-F53E-470A-8CEA-183A1DE733E0}" type="slidenum">
              <a:rPr lang="en-US" altLang="nl-NL" smtClean="0">
                <a:latin typeface="Calibri" panose="020F0502020204030204" pitchFamily="34" charset="0"/>
              </a:rPr>
              <a:pPr/>
              <a:t>34</a:t>
            </a:fld>
            <a:endParaRPr lang="en-US" altLang="nl-N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Het leek aanvankelijk onmogelijk om tot overeenstemming te komen.</a:t>
            </a:r>
          </a:p>
          <a:p>
            <a:pPr eaLnBrk="1" hangingPunct="1">
              <a:spcBef>
                <a:spcPct val="0"/>
              </a:spcBef>
            </a:pPr>
            <a:r>
              <a:rPr lang="en-US" altLang="nl-NL"/>
              <a:t>Maar achteraf, toen men door de Geest het juiste inzicht had gekregen, bleek het juiste antwoord al lang van te voren gegeven te worden in de thora</a:t>
            </a:r>
          </a:p>
        </p:txBody>
      </p:sp>
      <p:sp>
        <p:nvSpPr>
          <p:cNvPr id="614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34DCE3-01A3-4AA3-B4B0-6AE1C712325C}" type="slidenum">
              <a:rPr lang="en-US" altLang="nl-NL" smtClean="0">
                <a:latin typeface="Calibri" panose="020F0502020204030204" pitchFamily="34" charset="0"/>
              </a:rPr>
              <a:pPr/>
              <a:t>35</a:t>
            </a:fld>
            <a:endParaRPr lang="en-US" altLang="nl-N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en-US" dirty="0"/>
              <a:t>Met </a:t>
            </a:r>
            <a:r>
              <a:rPr lang="en-US" dirty="0" err="1"/>
              <a:t>deze</a:t>
            </a:r>
            <a:r>
              <a:rPr lang="en-US" dirty="0"/>
              <a:t> </a:t>
            </a:r>
            <a:r>
              <a:rPr lang="en-US" dirty="0" err="1"/>
              <a:t>uitspraak</a:t>
            </a:r>
            <a:r>
              <a:rPr lang="en-US" dirty="0"/>
              <a:t> </a:t>
            </a:r>
            <a:r>
              <a:rPr lang="en-US" dirty="0" err="1"/>
              <a:t>wordt</a:t>
            </a:r>
            <a:r>
              <a:rPr lang="en-US" dirty="0"/>
              <a:t> </a:t>
            </a:r>
            <a:r>
              <a:rPr lang="en-US" dirty="0" err="1"/>
              <a:t>nogmaals</a:t>
            </a:r>
            <a:r>
              <a:rPr lang="en-US" dirty="0"/>
              <a:t> </a:t>
            </a:r>
            <a:r>
              <a:rPr lang="en-US" dirty="0" err="1"/>
              <a:t>verdedigd</a:t>
            </a:r>
            <a:r>
              <a:rPr lang="en-US" dirty="0"/>
              <a:t> hoe </a:t>
            </a:r>
            <a:r>
              <a:rPr lang="en-US" dirty="0" err="1"/>
              <a:t>logisch</a:t>
            </a:r>
            <a:r>
              <a:rPr lang="en-US" dirty="0"/>
              <a:t> het </a:t>
            </a:r>
            <a:r>
              <a:rPr lang="en-US" dirty="0" err="1"/>
              <a:t>uitgangspunt</a:t>
            </a:r>
            <a:r>
              <a:rPr lang="en-US" dirty="0"/>
              <a:t> is </a:t>
            </a:r>
            <a:r>
              <a:rPr lang="en-US" dirty="0" err="1"/>
              <a:t>dat</a:t>
            </a:r>
            <a:r>
              <a:rPr lang="en-US" dirty="0"/>
              <a:t> </a:t>
            </a:r>
            <a:r>
              <a:rPr lang="en-US" dirty="0" err="1"/>
              <a:t>heidenen</a:t>
            </a:r>
            <a:r>
              <a:rPr lang="en-US" dirty="0"/>
              <a:t> in de </a:t>
            </a:r>
            <a:r>
              <a:rPr lang="en-US" dirty="0" err="1"/>
              <a:t>kerk</a:t>
            </a:r>
            <a:r>
              <a:rPr lang="en-US" dirty="0"/>
              <a:t> </a:t>
            </a:r>
            <a:r>
              <a:rPr lang="en-US" dirty="0" err="1"/>
              <a:t>te</a:t>
            </a:r>
            <a:r>
              <a:rPr lang="en-US" dirty="0"/>
              <a:t> </a:t>
            </a:r>
            <a:r>
              <a:rPr lang="en-US" dirty="0" err="1"/>
              <a:t>vergelijken</a:t>
            </a:r>
            <a:r>
              <a:rPr lang="en-US" dirty="0"/>
              <a:t> </a:t>
            </a:r>
            <a:r>
              <a:rPr lang="en-US" dirty="0" err="1"/>
              <a:t>zijn</a:t>
            </a:r>
            <a:r>
              <a:rPr lang="en-US" dirty="0"/>
              <a:t> met de </a:t>
            </a:r>
            <a:r>
              <a:rPr lang="en-US" dirty="0" err="1"/>
              <a:t>vreemdeling</a:t>
            </a:r>
            <a:r>
              <a:rPr lang="en-US" dirty="0"/>
              <a:t> die </a:t>
            </a:r>
            <a:r>
              <a:rPr lang="en-US" dirty="0" err="1"/>
              <a:t>te</a:t>
            </a:r>
            <a:r>
              <a:rPr lang="en-US" dirty="0"/>
              <a:t> </a:t>
            </a:r>
            <a:r>
              <a:rPr lang="en-US" dirty="0" err="1"/>
              <a:t>midden</a:t>
            </a:r>
            <a:r>
              <a:rPr lang="en-US" dirty="0"/>
              <a:t> </a:t>
            </a:r>
            <a:r>
              <a:rPr lang="en-US" dirty="0" err="1"/>
              <a:t>vd</a:t>
            </a:r>
            <a:r>
              <a:rPr lang="en-US" dirty="0"/>
              <a:t> </a:t>
            </a:r>
            <a:r>
              <a:rPr lang="en-US" dirty="0" err="1"/>
              <a:t>Israëlieten</a:t>
            </a:r>
            <a:r>
              <a:rPr lang="en-US" dirty="0"/>
              <a:t> </a:t>
            </a:r>
            <a:r>
              <a:rPr lang="en-US" dirty="0" err="1"/>
              <a:t>wonen</a:t>
            </a:r>
            <a:r>
              <a:rPr lang="en-US" dirty="0"/>
              <a:t>. </a:t>
            </a:r>
            <a:r>
              <a:rPr lang="en-US" dirty="0" err="1"/>
              <a:t>Immers</a:t>
            </a:r>
            <a:r>
              <a:rPr lang="en-US" dirty="0"/>
              <a:t>:</a:t>
            </a:r>
          </a:p>
          <a:p>
            <a:pPr marL="180032" indent="-180032" eaLnBrk="1" fontAlgn="auto" hangingPunct="1">
              <a:spcBef>
                <a:spcPts val="0"/>
              </a:spcBef>
              <a:spcAft>
                <a:spcPts val="0"/>
              </a:spcAft>
              <a:buFontTx/>
              <a:buChar char="-"/>
              <a:defRPr/>
            </a:pPr>
            <a:r>
              <a:rPr lang="en-US" dirty="0" err="1"/>
              <a:t>Joden</a:t>
            </a:r>
            <a:r>
              <a:rPr lang="en-US" dirty="0"/>
              <a:t> </a:t>
            </a:r>
            <a:r>
              <a:rPr lang="en-US" dirty="0" err="1"/>
              <a:t>zijn</a:t>
            </a:r>
            <a:r>
              <a:rPr lang="en-US" dirty="0"/>
              <a:t> over de </a:t>
            </a:r>
            <a:r>
              <a:rPr lang="en-US" dirty="0" err="1"/>
              <a:t>hele</a:t>
            </a:r>
            <a:r>
              <a:rPr lang="en-US" dirty="0"/>
              <a:t> </a:t>
            </a:r>
            <a:r>
              <a:rPr lang="en-US" dirty="0" err="1"/>
              <a:t>aarde</a:t>
            </a:r>
            <a:r>
              <a:rPr lang="en-US" dirty="0"/>
              <a:t> </a:t>
            </a:r>
            <a:r>
              <a:rPr lang="en-US" dirty="0" err="1"/>
              <a:t>vertegenwoordigd</a:t>
            </a:r>
            <a:r>
              <a:rPr lang="en-US" dirty="0"/>
              <a:t>. In </a:t>
            </a:r>
            <a:r>
              <a:rPr lang="en-US" dirty="0" err="1"/>
              <a:t>iedere</a:t>
            </a:r>
            <a:r>
              <a:rPr lang="en-US" dirty="0"/>
              <a:t> </a:t>
            </a:r>
            <a:r>
              <a:rPr lang="en-US" dirty="0" err="1"/>
              <a:t>stad</a:t>
            </a:r>
            <a:r>
              <a:rPr lang="en-US" dirty="0"/>
              <a:t> is </a:t>
            </a:r>
            <a:r>
              <a:rPr lang="en-US" dirty="0" err="1"/>
              <a:t>een</a:t>
            </a:r>
            <a:r>
              <a:rPr lang="en-US" dirty="0"/>
              <a:t> </a:t>
            </a:r>
            <a:r>
              <a:rPr lang="en-US" dirty="0" err="1"/>
              <a:t>synagoge</a:t>
            </a:r>
            <a:r>
              <a:rPr lang="en-US" dirty="0"/>
              <a:t>. </a:t>
            </a:r>
            <a:r>
              <a:rPr lang="en-US" dirty="0" err="1"/>
              <a:t>Heidenen</a:t>
            </a:r>
            <a:r>
              <a:rPr lang="en-US" dirty="0"/>
              <a:t> (</a:t>
            </a:r>
            <a:r>
              <a:rPr lang="en-US" dirty="0" err="1"/>
              <a:t>christenen</a:t>
            </a:r>
            <a:r>
              <a:rPr lang="en-US" dirty="0"/>
              <a:t>) die </a:t>
            </a:r>
            <a:r>
              <a:rPr lang="en-US" dirty="0" err="1"/>
              <a:t>daar</a:t>
            </a:r>
            <a:r>
              <a:rPr lang="en-US" dirty="0"/>
              <a:t> </a:t>
            </a:r>
            <a:r>
              <a:rPr lang="en-US" dirty="0" err="1"/>
              <a:t>naar</a:t>
            </a:r>
            <a:r>
              <a:rPr lang="en-US" dirty="0"/>
              <a:t> de </a:t>
            </a:r>
            <a:r>
              <a:rPr lang="en-US" dirty="0" err="1"/>
              <a:t>synagoge</a:t>
            </a:r>
            <a:r>
              <a:rPr lang="en-US" dirty="0"/>
              <a:t> </a:t>
            </a:r>
            <a:r>
              <a:rPr lang="en-US" dirty="0" err="1"/>
              <a:t>gaan</a:t>
            </a:r>
            <a:r>
              <a:rPr lang="en-US" dirty="0"/>
              <a:t>, </a:t>
            </a:r>
            <a:r>
              <a:rPr lang="en-US" dirty="0" err="1"/>
              <a:t>sluiten</a:t>
            </a:r>
            <a:r>
              <a:rPr lang="en-US" dirty="0"/>
              <a:t> </a:t>
            </a:r>
            <a:r>
              <a:rPr lang="en-US" dirty="0" err="1"/>
              <a:t>zich</a:t>
            </a:r>
            <a:r>
              <a:rPr lang="en-US" dirty="0"/>
              <a:t> </a:t>
            </a:r>
            <a:r>
              <a:rPr lang="en-US" dirty="0" err="1"/>
              <a:t>aan</a:t>
            </a:r>
            <a:r>
              <a:rPr lang="en-US" dirty="0"/>
              <a:t> </a:t>
            </a:r>
            <a:r>
              <a:rPr lang="en-US" dirty="0" err="1"/>
              <a:t>bij</a:t>
            </a:r>
            <a:r>
              <a:rPr lang="en-US" dirty="0"/>
              <a:t> de </a:t>
            </a:r>
            <a:r>
              <a:rPr lang="en-US" dirty="0" err="1"/>
              <a:t>Joden</a:t>
            </a:r>
            <a:r>
              <a:rPr lang="en-US" dirty="0"/>
              <a:t>, </a:t>
            </a:r>
            <a:r>
              <a:rPr lang="en-US" dirty="0" err="1"/>
              <a:t>bij</a:t>
            </a:r>
            <a:r>
              <a:rPr lang="en-US" dirty="0"/>
              <a:t> het </a:t>
            </a:r>
            <a:r>
              <a:rPr lang="en-US" dirty="0" err="1"/>
              <a:t>volk</a:t>
            </a:r>
            <a:r>
              <a:rPr lang="en-US" dirty="0"/>
              <a:t> van het </a:t>
            </a:r>
            <a:r>
              <a:rPr lang="en-US" dirty="0" err="1"/>
              <a:t>verbond</a:t>
            </a:r>
            <a:r>
              <a:rPr lang="en-US" dirty="0"/>
              <a:t>. </a:t>
            </a:r>
            <a:r>
              <a:rPr lang="en-US" dirty="0" err="1"/>
              <a:t>M.a.w</a:t>
            </a:r>
            <a:r>
              <a:rPr lang="en-US" dirty="0"/>
              <a:t>. </a:t>
            </a:r>
            <a:r>
              <a:rPr lang="en-US" dirty="0" err="1"/>
              <a:t>komen</a:t>
            </a:r>
            <a:r>
              <a:rPr lang="en-US" dirty="0"/>
              <a:t> </a:t>
            </a:r>
            <a:r>
              <a:rPr lang="en-US" dirty="0" err="1"/>
              <a:t>ze</a:t>
            </a:r>
            <a:r>
              <a:rPr lang="en-US" dirty="0"/>
              <a:t> </a:t>
            </a:r>
            <a:r>
              <a:rPr lang="en-US" dirty="0" err="1"/>
              <a:t>te</a:t>
            </a:r>
            <a:r>
              <a:rPr lang="en-US" dirty="0"/>
              <a:t> </a:t>
            </a:r>
            <a:r>
              <a:rPr lang="en-US" dirty="0" err="1"/>
              <a:t>midden</a:t>
            </a:r>
            <a:r>
              <a:rPr lang="en-US" dirty="0"/>
              <a:t> </a:t>
            </a:r>
            <a:r>
              <a:rPr lang="en-US" dirty="0" err="1"/>
              <a:t>vd</a:t>
            </a:r>
            <a:r>
              <a:rPr lang="en-US" dirty="0"/>
              <a:t> </a:t>
            </a:r>
            <a:r>
              <a:rPr lang="en-US" dirty="0" err="1"/>
              <a:t>Joden</a:t>
            </a:r>
            <a:r>
              <a:rPr lang="en-US" dirty="0"/>
              <a:t> </a:t>
            </a:r>
            <a:r>
              <a:rPr lang="en-US" dirty="0" err="1"/>
              <a:t>wonen</a:t>
            </a:r>
            <a:r>
              <a:rPr lang="en-US" dirty="0"/>
              <a:t> </a:t>
            </a:r>
            <a:r>
              <a:rPr lang="en-US" dirty="0" err="1"/>
              <a:t>als</a:t>
            </a:r>
            <a:r>
              <a:rPr lang="en-US" dirty="0"/>
              <a:t> </a:t>
            </a:r>
            <a:r>
              <a:rPr lang="en-US" dirty="0" err="1"/>
              <a:t>vreemdelingen</a:t>
            </a:r>
            <a:r>
              <a:rPr lang="en-US" dirty="0"/>
              <a:t>. Want </a:t>
            </a:r>
            <a:r>
              <a:rPr lang="en-US" dirty="0" err="1"/>
              <a:t>vanuit</a:t>
            </a:r>
            <a:r>
              <a:rPr lang="en-US" dirty="0"/>
              <a:t> </a:t>
            </a:r>
            <a:r>
              <a:rPr lang="en-US" dirty="0" err="1"/>
              <a:t>hun</a:t>
            </a:r>
            <a:r>
              <a:rPr lang="en-US" dirty="0"/>
              <a:t> </a:t>
            </a:r>
            <a:r>
              <a:rPr lang="en-US" dirty="0" err="1"/>
              <a:t>heidense</a:t>
            </a:r>
            <a:r>
              <a:rPr lang="en-US" dirty="0"/>
              <a:t> </a:t>
            </a:r>
            <a:r>
              <a:rPr lang="en-US" dirty="0" err="1"/>
              <a:t>achtergrond</a:t>
            </a:r>
            <a:r>
              <a:rPr lang="en-US" dirty="0"/>
              <a:t> </a:t>
            </a:r>
            <a:r>
              <a:rPr lang="en-US" dirty="0" err="1"/>
              <a:t>zijn</a:t>
            </a:r>
            <a:r>
              <a:rPr lang="en-US" dirty="0"/>
              <a:t> het </a:t>
            </a:r>
            <a:r>
              <a:rPr lang="en-US" dirty="0" err="1"/>
              <a:t>vreemdelingen</a:t>
            </a:r>
            <a:endParaRPr lang="en-US" dirty="0"/>
          </a:p>
          <a:p>
            <a:pPr marL="180032" indent="-180032" eaLnBrk="1" fontAlgn="auto" hangingPunct="1">
              <a:spcBef>
                <a:spcPts val="0"/>
              </a:spcBef>
              <a:spcAft>
                <a:spcPts val="0"/>
              </a:spcAft>
              <a:buFontTx/>
              <a:buChar char="-"/>
              <a:defRPr/>
            </a:pPr>
            <a:r>
              <a:rPr lang="en-US" dirty="0"/>
              <a:t>Het </a:t>
            </a:r>
            <a:r>
              <a:rPr lang="en-US" dirty="0" err="1"/>
              <a:t>staat</a:t>
            </a:r>
            <a:r>
              <a:rPr lang="en-US" dirty="0"/>
              <a:t> </a:t>
            </a:r>
            <a:r>
              <a:rPr lang="en-US" dirty="0" err="1"/>
              <a:t>heidenen</a:t>
            </a:r>
            <a:r>
              <a:rPr lang="en-US" dirty="0"/>
              <a:t> </a:t>
            </a:r>
            <a:r>
              <a:rPr lang="en-US" dirty="0" err="1"/>
              <a:t>vrij</a:t>
            </a:r>
            <a:r>
              <a:rPr lang="en-US" dirty="0"/>
              <a:t> om </a:t>
            </a:r>
            <a:r>
              <a:rPr lang="en-US" dirty="0" err="1"/>
              <a:t>meer</a:t>
            </a:r>
            <a:r>
              <a:rPr lang="en-US" dirty="0"/>
              <a:t> </a:t>
            </a:r>
            <a:r>
              <a:rPr lang="en-US" dirty="0" err="1"/>
              <a:t>vd</a:t>
            </a:r>
            <a:r>
              <a:rPr lang="en-US" dirty="0"/>
              <a:t> </a:t>
            </a:r>
            <a:r>
              <a:rPr lang="en-US" dirty="0" err="1"/>
              <a:t>thora</a:t>
            </a:r>
            <a:r>
              <a:rPr lang="en-US" dirty="0"/>
              <a:t> id </a:t>
            </a:r>
            <a:r>
              <a:rPr lang="en-US" dirty="0" err="1"/>
              <a:t>praktijk</a:t>
            </a:r>
            <a:r>
              <a:rPr lang="en-US" dirty="0"/>
              <a:t> </a:t>
            </a:r>
            <a:r>
              <a:rPr lang="en-US" dirty="0" err="1"/>
              <a:t>te</a:t>
            </a:r>
            <a:r>
              <a:rPr lang="en-US" dirty="0"/>
              <a:t> </a:t>
            </a:r>
            <a:r>
              <a:rPr lang="en-US" dirty="0" err="1"/>
              <a:t>brengen</a:t>
            </a:r>
            <a:r>
              <a:rPr lang="en-US" dirty="0"/>
              <a:t> </a:t>
            </a:r>
            <a:r>
              <a:rPr lang="en-US" dirty="0" err="1"/>
              <a:t>dan</a:t>
            </a:r>
            <a:r>
              <a:rPr lang="en-US" dirty="0"/>
              <a:t> </a:t>
            </a:r>
            <a:r>
              <a:rPr lang="en-US" dirty="0" err="1"/>
              <a:t>wat</a:t>
            </a:r>
            <a:r>
              <a:rPr lang="en-US" dirty="0"/>
              <a:t> </a:t>
            </a:r>
            <a:r>
              <a:rPr lang="en-US" dirty="0" err="1"/>
              <a:t>vd</a:t>
            </a:r>
            <a:r>
              <a:rPr lang="en-US" dirty="0"/>
              <a:t> </a:t>
            </a:r>
            <a:r>
              <a:rPr lang="en-US" dirty="0" err="1"/>
              <a:t>vreemdeling</a:t>
            </a:r>
            <a:r>
              <a:rPr lang="en-US" dirty="0"/>
              <a:t> </a:t>
            </a:r>
            <a:r>
              <a:rPr lang="en-US" dirty="0" err="1"/>
              <a:t>gevraagd</a:t>
            </a:r>
            <a:r>
              <a:rPr lang="en-US" dirty="0"/>
              <a:t> </a:t>
            </a:r>
            <a:r>
              <a:rPr lang="en-US" dirty="0" err="1"/>
              <a:t>wordt</a:t>
            </a:r>
            <a:r>
              <a:rPr lang="en-US" dirty="0"/>
              <a:t>. </a:t>
            </a:r>
            <a:r>
              <a:rPr lang="en-US" dirty="0" err="1"/>
              <a:t>Mozes</a:t>
            </a:r>
            <a:r>
              <a:rPr lang="en-US" dirty="0"/>
              <a:t> </a:t>
            </a:r>
            <a:r>
              <a:rPr lang="en-US" dirty="0" err="1"/>
              <a:t>wordt</a:t>
            </a:r>
            <a:r>
              <a:rPr lang="en-US" dirty="0"/>
              <a:t> </a:t>
            </a:r>
            <a:r>
              <a:rPr lang="en-US" dirty="0" err="1"/>
              <a:t>iedere</a:t>
            </a:r>
            <a:r>
              <a:rPr lang="en-US" dirty="0"/>
              <a:t> </a:t>
            </a:r>
            <a:r>
              <a:rPr lang="en-US" dirty="0" err="1"/>
              <a:t>sabbat</a:t>
            </a:r>
            <a:r>
              <a:rPr lang="en-US" dirty="0"/>
              <a:t> </a:t>
            </a:r>
            <a:r>
              <a:rPr lang="en-US" dirty="0" err="1"/>
              <a:t>gepredikt</a:t>
            </a:r>
            <a:r>
              <a:rPr lang="en-US" dirty="0"/>
              <a:t> in de </a:t>
            </a:r>
            <a:r>
              <a:rPr lang="en-US" dirty="0" err="1"/>
              <a:t>synagoge</a:t>
            </a:r>
            <a:r>
              <a:rPr lang="en-US" dirty="0"/>
              <a:t>. </a:t>
            </a:r>
            <a:r>
              <a:rPr lang="en-US" dirty="0" err="1"/>
              <a:t>M.a.w</a:t>
            </a:r>
            <a:r>
              <a:rPr lang="en-US" dirty="0"/>
              <a:t>. </a:t>
            </a:r>
            <a:r>
              <a:rPr lang="en-US" dirty="0" err="1"/>
              <a:t>Joodse</a:t>
            </a:r>
            <a:r>
              <a:rPr lang="en-US" dirty="0"/>
              <a:t> </a:t>
            </a:r>
            <a:r>
              <a:rPr lang="en-US" dirty="0" err="1"/>
              <a:t>gelovigen</a:t>
            </a:r>
            <a:r>
              <a:rPr lang="en-US" dirty="0"/>
              <a:t>: </a:t>
            </a:r>
            <a:r>
              <a:rPr lang="en-US" dirty="0" err="1"/>
              <a:t>geef</a:t>
            </a:r>
            <a:r>
              <a:rPr lang="en-US" dirty="0"/>
              <a:t> de </a:t>
            </a:r>
            <a:r>
              <a:rPr lang="en-US" dirty="0" err="1"/>
              <a:t>heidenen</a:t>
            </a:r>
            <a:r>
              <a:rPr lang="en-US" dirty="0"/>
              <a:t> </a:t>
            </a:r>
            <a:r>
              <a:rPr lang="en-US" dirty="0" err="1"/>
              <a:t>wat</a:t>
            </a:r>
            <a:r>
              <a:rPr lang="en-US" dirty="0"/>
              <a:t> </a:t>
            </a:r>
            <a:r>
              <a:rPr lang="en-US" dirty="0" err="1"/>
              <a:t>tijd</a:t>
            </a:r>
            <a:endParaRPr lang="en-US" dirty="0"/>
          </a:p>
          <a:p>
            <a:pPr marL="180032" indent="-180032" eaLnBrk="1" fontAlgn="auto" hangingPunct="1">
              <a:spcBef>
                <a:spcPts val="0"/>
              </a:spcBef>
              <a:spcAft>
                <a:spcPts val="0"/>
              </a:spcAft>
              <a:buFontTx/>
              <a:buChar char="-"/>
              <a:defRPr/>
            </a:pPr>
            <a:r>
              <a:rPr lang="en-US" dirty="0"/>
              <a:t> </a:t>
            </a:r>
            <a:r>
              <a:rPr lang="en-US" dirty="0" err="1"/>
              <a:t>Uit</a:t>
            </a:r>
            <a:r>
              <a:rPr lang="en-US" dirty="0"/>
              <a:t> </a:t>
            </a:r>
            <a:r>
              <a:rPr lang="en-US" dirty="0" err="1"/>
              <a:t>deze</a:t>
            </a:r>
            <a:r>
              <a:rPr lang="en-US" dirty="0"/>
              <a:t> </a:t>
            </a:r>
            <a:r>
              <a:rPr lang="en-US" dirty="0" err="1"/>
              <a:t>tekst</a:t>
            </a:r>
            <a:r>
              <a:rPr lang="en-US" dirty="0"/>
              <a:t> </a:t>
            </a:r>
            <a:r>
              <a:rPr lang="en-US" dirty="0" err="1"/>
              <a:t>blijkt</a:t>
            </a:r>
            <a:r>
              <a:rPr lang="en-US" dirty="0"/>
              <a:t> </a:t>
            </a:r>
            <a:r>
              <a:rPr lang="en-US" dirty="0" err="1"/>
              <a:t>overigens</a:t>
            </a:r>
            <a:r>
              <a:rPr lang="en-US" dirty="0"/>
              <a:t> </a:t>
            </a:r>
            <a:r>
              <a:rPr lang="en-US" dirty="0" err="1"/>
              <a:t>ook</a:t>
            </a:r>
            <a:r>
              <a:rPr lang="en-US" dirty="0"/>
              <a:t> </a:t>
            </a:r>
            <a:r>
              <a:rPr lang="en-US" dirty="0" err="1"/>
              <a:t>dat</a:t>
            </a:r>
            <a:r>
              <a:rPr lang="en-US" dirty="0"/>
              <a:t> de </a:t>
            </a:r>
            <a:r>
              <a:rPr lang="en-US" dirty="0" err="1"/>
              <a:t>sabbat</a:t>
            </a:r>
            <a:r>
              <a:rPr lang="en-US" dirty="0"/>
              <a:t> door de </a:t>
            </a:r>
            <a:r>
              <a:rPr lang="en-US" dirty="0" err="1"/>
              <a:t>christenen</a:t>
            </a:r>
            <a:r>
              <a:rPr lang="en-US" dirty="0"/>
              <a:t> </a:t>
            </a:r>
            <a:r>
              <a:rPr lang="en-US" dirty="0" err="1"/>
              <a:t>gewoon</a:t>
            </a:r>
            <a:r>
              <a:rPr lang="en-US" dirty="0"/>
              <a:t> </a:t>
            </a:r>
            <a:r>
              <a:rPr lang="en-US" dirty="0" err="1"/>
              <a:t>gevierd</a:t>
            </a:r>
            <a:r>
              <a:rPr lang="en-US" dirty="0"/>
              <a:t> </a:t>
            </a:r>
            <a:r>
              <a:rPr lang="en-US" dirty="0" err="1"/>
              <a:t>werd</a:t>
            </a:r>
            <a:endParaRPr lang="en-US" dirty="0"/>
          </a:p>
          <a:p>
            <a:pPr marL="180032" indent="-180032" eaLnBrk="1" fontAlgn="auto" hangingPunct="1">
              <a:spcBef>
                <a:spcPts val="0"/>
              </a:spcBef>
              <a:spcAft>
                <a:spcPts val="0"/>
              </a:spcAft>
              <a:buFontTx/>
              <a:buChar char="-"/>
              <a:defRPr/>
            </a:pPr>
            <a:endParaRPr lang="en-US" dirty="0"/>
          </a:p>
          <a:p>
            <a:pPr marL="180032" indent="-180032" eaLnBrk="1" fontAlgn="auto" hangingPunct="1">
              <a:spcBef>
                <a:spcPts val="0"/>
              </a:spcBef>
              <a:spcAft>
                <a:spcPts val="0"/>
              </a:spcAft>
              <a:buFontTx/>
              <a:buChar char="-"/>
              <a:defRPr/>
            </a:pPr>
            <a:r>
              <a:rPr lang="en-US" dirty="0"/>
              <a:t>NB: gold het </a:t>
            </a:r>
            <a:r>
              <a:rPr lang="en-US" dirty="0" err="1"/>
              <a:t>gebod</a:t>
            </a:r>
            <a:r>
              <a:rPr lang="en-US" dirty="0"/>
              <a:t> om op </a:t>
            </a:r>
            <a:r>
              <a:rPr lang="en-US" dirty="0" err="1"/>
              <a:t>sabbat</a:t>
            </a:r>
            <a:r>
              <a:rPr lang="en-US" dirty="0"/>
              <a:t> </a:t>
            </a:r>
            <a:r>
              <a:rPr lang="en-US" dirty="0" err="1"/>
              <a:t>te</a:t>
            </a:r>
            <a:r>
              <a:rPr lang="en-US" dirty="0"/>
              <a:t> </a:t>
            </a:r>
            <a:r>
              <a:rPr lang="en-US" dirty="0" err="1"/>
              <a:t>rusten</a:t>
            </a:r>
            <a:r>
              <a:rPr lang="en-US" dirty="0"/>
              <a:t> </a:t>
            </a:r>
            <a:r>
              <a:rPr lang="en-US" dirty="0" err="1"/>
              <a:t>alleen</a:t>
            </a:r>
            <a:r>
              <a:rPr lang="en-US" dirty="0"/>
              <a:t> </a:t>
            </a:r>
            <a:r>
              <a:rPr lang="en-US" dirty="0" err="1"/>
              <a:t>voor</a:t>
            </a:r>
            <a:r>
              <a:rPr lang="en-US" dirty="0"/>
              <a:t> de </a:t>
            </a:r>
            <a:r>
              <a:rPr lang="en-US" dirty="0" err="1"/>
              <a:t>Joden</a:t>
            </a:r>
            <a:r>
              <a:rPr lang="en-US" dirty="0"/>
              <a:t>, of </a:t>
            </a:r>
            <a:r>
              <a:rPr lang="en-US" dirty="0" err="1"/>
              <a:t>ook</a:t>
            </a:r>
            <a:r>
              <a:rPr lang="en-US" dirty="0"/>
              <a:t> </a:t>
            </a:r>
            <a:r>
              <a:rPr lang="en-US" dirty="0" err="1"/>
              <a:t>voor</a:t>
            </a:r>
            <a:r>
              <a:rPr lang="en-US" dirty="0"/>
              <a:t> de </a:t>
            </a:r>
            <a:r>
              <a:rPr lang="en-US" dirty="0" err="1"/>
              <a:t>vreemdelingen</a:t>
            </a:r>
            <a:r>
              <a:rPr lang="en-US" dirty="0"/>
              <a:t> in </a:t>
            </a:r>
            <a:r>
              <a:rPr lang="en-US" dirty="0" err="1"/>
              <a:t>hun</a:t>
            </a:r>
            <a:r>
              <a:rPr lang="en-US" dirty="0"/>
              <a:t> </a:t>
            </a:r>
            <a:r>
              <a:rPr lang="en-US" dirty="0" err="1"/>
              <a:t>midden</a:t>
            </a:r>
            <a:r>
              <a:rPr lang="en-US" dirty="0"/>
              <a:t>? Het </a:t>
            </a:r>
            <a:r>
              <a:rPr lang="en-US" dirty="0" err="1"/>
              <a:t>antwoord</a:t>
            </a:r>
            <a:r>
              <a:rPr lang="en-US" dirty="0"/>
              <a:t> is </a:t>
            </a:r>
            <a:r>
              <a:rPr lang="en-US" dirty="0" err="1"/>
              <a:t>ja</a:t>
            </a:r>
            <a:r>
              <a:rPr lang="en-US" dirty="0"/>
              <a:t>, </a:t>
            </a:r>
            <a:r>
              <a:rPr lang="en-US" dirty="0" err="1"/>
              <a:t>zie</a:t>
            </a:r>
            <a:r>
              <a:rPr lang="en-US" dirty="0"/>
              <a:t> </a:t>
            </a:r>
            <a:r>
              <a:rPr lang="en-US" dirty="0" err="1"/>
              <a:t>oa</a:t>
            </a:r>
            <a:r>
              <a:rPr lang="en-US" dirty="0"/>
              <a:t> Ex 20. </a:t>
            </a:r>
            <a:r>
              <a:rPr lang="en-US" dirty="0" err="1"/>
              <a:t>Ook</a:t>
            </a:r>
            <a:r>
              <a:rPr lang="en-US" dirty="0"/>
              <a:t> in Lev 17-20 </a:t>
            </a:r>
            <a:r>
              <a:rPr lang="en-US" dirty="0" err="1"/>
              <a:t>wordt</a:t>
            </a:r>
            <a:r>
              <a:rPr lang="en-US" dirty="0"/>
              <a:t> over het </a:t>
            </a:r>
            <a:r>
              <a:rPr lang="en-US" dirty="0" err="1"/>
              <a:t>sabbatsgebod</a:t>
            </a:r>
            <a:r>
              <a:rPr lang="en-US" dirty="0"/>
              <a:t> </a:t>
            </a:r>
            <a:r>
              <a:rPr lang="en-US" dirty="0" err="1"/>
              <a:t>gesproken</a:t>
            </a:r>
            <a:r>
              <a:rPr lang="en-US" dirty="0"/>
              <a:t> </a:t>
            </a:r>
            <a:r>
              <a:rPr lang="en-US" dirty="0" err="1"/>
              <a:t>overigens</a:t>
            </a:r>
            <a:r>
              <a:rPr lang="en-US" dirty="0"/>
              <a:t>.</a:t>
            </a:r>
          </a:p>
        </p:txBody>
      </p:sp>
      <p:sp>
        <p:nvSpPr>
          <p:cNvPr id="634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65FD90-CD71-4A7B-AA49-81B895F11F47}" type="slidenum">
              <a:rPr lang="en-US" altLang="nl-NL" smtClean="0">
                <a:latin typeface="Calibri" panose="020F0502020204030204" pitchFamily="34" charset="0"/>
              </a:rPr>
              <a:pPr/>
              <a:t>36</a:t>
            </a:fld>
            <a:endParaRPr lang="en-US" altLang="nl-N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9A11E8-4A30-4F81-BEBE-04C2F5AD5509}" type="slidenum">
              <a:rPr lang="en-US" altLang="nl-NL" smtClean="0">
                <a:latin typeface="Calibri" panose="020F0502020204030204" pitchFamily="34" charset="0"/>
              </a:rPr>
              <a:pPr/>
              <a:t>4</a:t>
            </a:fld>
            <a:endParaRPr lang="en-US" altLang="nl-NL">
              <a:latin typeface="Calibri" panose="020F0502020204030204" pitchFamily="34" charset="0"/>
            </a:endParaRPr>
          </a:p>
        </p:txBody>
      </p:sp>
    </p:spTree>
    <p:extLst>
      <p:ext uri="{BB962C8B-B14F-4D97-AF65-F5344CB8AC3E}">
        <p14:creationId xmlns:p14="http://schemas.microsoft.com/office/powerpoint/2010/main" val="179701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9A11E8-4A30-4F81-BEBE-04C2F5AD5509}" type="slidenum">
              <a:rPr lang="en-US" altLang="nl-NL" smtClean="0">
                <a:latin typeface="Calibri" panose="020F0502020204030204" pitchFamily="34" charset="0"/>
              </a:rPr>
              <a:pPr/>
              <a:t>6</a:t>
            </a:fld>
            <a:endParaRPr lang="en-US" altLang="nl-N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90C1DC-3D50-40C2-B964-7B5BE2A8281D}" type="slidenum">
              <a:rPr lang="en-US" altLang="nl-NL" smtClean="0">
                <a:latin typeface="Calibri" panose="020F0502020204030204" pitchFamily="34" charset="0"/>
              </a:rPr>
              <a:pPr/>
              <a:t>7</a:t>
            </a:fld>
            <a:endParaRPr lang="en-US" altLang="nl-NL">
              <a:latin typeface="Calibri" panose="020F0502020204030204" pitchFamily="34" charset="0"/>
            </a:endParaRPr>
          </a:p>
        </p:txBody>
      </p:sp>
    </p:spTree>
    <p:extLst>
      <p:ext uri="{BB962C8B-B14F-4D97-AF65-F5344CB8AC3E}">
        <p14:creationId xmlns:p14="http://schemas.microsoft.com/office/powerpoint/2010/main" val="78593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9A11E8-4A30-4F81-BEBE-04C2F5AD5509}" type="slidenum">
              <a:rPr lang="en-US" altLang="nl-NL" smtClean="0">
                <a:latin typeface="Calibri" panose="020F0502020204030204" pitchFamily="34" charset="0"/>
              </a:rPr>
              <a:pPr/>
              <a:t>8</a:t>
            </a:fld>
            <a:endParaRPr lang="en-US" altLang="nl-NL">
              <a:latin typeface="Calibri" panose="020F0502020204030204" pitchFamily="34" charset="0"/>
            </a:endParaRPr>
          </a:p>
        </p:txBody>
      </p:sp>
    </p:spTree>
    <p:extLst>
      <p:ext uri="{BB962C8B-B14F-4D97-AF65-F5344CB8AC3E}">
        <p14:creationId xmlns:p14="http://schemas.microsoft.com/office/powerpoint/2010/main" val="165084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De groep vd Farizeeën wilde trouw zijn aan de wet van Mozes. Een logisch uitgangspunt dat ook Jezus volgde. Hierin staat heel duidelijk het gebod dat jongens besneden moeten worden</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549DB2-32B0-49B3-B61E-0802913A2868}" type="slidenum">
              <a:rPr lang="en-US" altLang="nl-NL" smtClean="0">
                <a:latin typeface="Calibri" panose="020F0502020204030204" pitchFamily="34" charset="0"/>
              </a:rPr>
              <a:pPr/>
              <a:t>9</a:t>
            </a:fld>
            <a:endParaRPr lang="en-US" altLang="nl-N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247047-F45C-4AE6-821E-5A4DDD482025}" type="slidenum">
              <a:rPr lang="en-US" altLang="nl-NL" smtClean="0">
                <a:latin typeface="Calibri" panose="020F0502020204030204" pitchFamily="34" charset="0"/>
              </a:rPr>
              <a:pPr/>
              <a:t>11</a:t>
            </a:fld>
            <a:endParaRPr lang="en-US" altLang="nl-N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26FEF792-ADA8-4733-8AE4-977B5F7B30E4}" type="datetimeFigureOut">
              <a:rPr lang="en-US"/>
              <a:pPr>
                <a:defRPr/>
              </a:pPr>
              <a:t>2/4/2017</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9A35741B-6C3B-4B6C-93FC-AB454D785845}" type="slidenum">
              <a:rPr lang="en-US" altLang="nl-NL"/>
              <a:pPr>
                <a:defRPr/>
              </a:pPr>
              <a:t>‹nr.›</a:t>
            </a:fld>
            <a:endParaRPr lang="en-US" altLang="nl-NL"/>
          </a:p>
        </p:txBody>
      </p:sp>
    </p:spTree>
    <p:extLst>
      <p:ext uri="{BB962C8B-B14F-4D97-AF65-F5344CB8AC3E}">
        <p14:creationId xmlns:p14="http://schemas.microsoft.com/office/powerpoint/2010/main" val="275111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4CB5CF3C-E276-420C-B807-AF0C4F898A76}" type="datetimeFigureOut">
              <a:rPr lang="en-US"/>
              <a:pPr>
                <a:defRPr/>
              </a:pPr>
              <a:t>2/4/2017</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F77D7E50-F462-41B7-B498-F8B73BBFC345}" type="slidenum">
              <a:rPr lang="en-US" altLang="nl-NL"/>
              <a:pPr>
                <a:defRPr/>
              </a:pPr>
              <a:t>‹nr.›</a:t>
            </a:fld>
            <a:endParaRPr lang="en-US" altLang="nl-NL"/>
          </a:p>
        </p:txBody>
      </p:sp>
    </p:spTree>
    <p:extLst>
      <p:ext uri="{BB962C8B-B14F-4D97-AF65-F5344CB8AC3E}">
        <p14:creationId xmlns:p14="http://schemas.microsoft.com/office/powerpoint/2010/main" val="223653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E7A5EA7A-F966-445E-A861-928B133C0F09}" type="datetimeFigureOut">
              <a:rPr lang="en-US"/>
              <a:pPr>
                <a:defRPr/>
              </a:pPr>
              <a:t>2/4/2017</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8ADF599C-2B99-4F40-9845-54D0B2CB6EEC}" type="slidenum">
              <a:rPr lang="en-US" altLang="nl-NL"/>
              <a:pPr>
                <a:defRPr/>
              </a:pPr>
              <a:t>‹nr.›</a:t>
            </a:fld>
            <a:endParaRPr lang="en-US" altLang="nl-NL"/>
          </a:p>
        </p:txBody>
      </p:sp>
    </p:spTree>
    <p:extLst>
      <p:ext uri="{BB962C8B-B14F-4D97-AF65-F5344CB8AC3E}">
        <p14:creationId xmlns:p14="http://schemas.microsoft.com/office/powerpoint/2010/main" val="306162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6E01887B-AB41-4E2A-91D6-72590FC1C543}" type="datetimeFigureOut">
              <a:rPr lang="en-US"/>
              <a:pPr>
                <a:defRPr/>
              </a:pPr>
              <a:t>2/4/2017</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C1D50A16-460A-4633-91B0-71E5A338A8B7}" type="slidenum">
              <a:rPr lang="en-US" altLang="nl-NL"/>
              <a:pPr>
                <a:defRPr/>
              </a:pPr>
              <a:t>‹nr.›</a:t>
            </a:fld>
            <a:endParaRPr lang="en-US" altLang="nl-NL"/>
          </a:p>
        </p:txBody>
      </p:sp>
    </p:spTree>
    <p:extLst>
      <p:ext uri="{BB962C8B-B14F-4D97-AF65-F5344CB8AC3E}">
        <p14:creationId xmlns:p14="http://schemas.microsoft.com/office/powerpoint/2010/main" val="178021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0EB13A7E-9BBF-4479-AC0E-1748332444C0}" type="datetimeFigureOut">
              <a:rPr lang="en-US"/>
              <a:pPr>
                <a:defRPr/>
              </a:pPr>
              <a:t>2/4/2017</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EE6DE3E0-0280-4CC5-B5C3-9857C531C917}" type="slidenum">
              <a:rPr lang="en-US" altLang="nl-NL"/>
              <a:pPr>
                <a:defRPr/>
              </a:pPr>
              <a:t>‹nr.›</a:t>
            </a:fld>
            <a:endParaRPr lang="en-US" altLang="nl-NL"/>
          </a:p>
        </p:txBody>
      </p:sp>
    </p:spTree>
    <p:extLst>
      <p:ext uri="{BB962C8B-B14F-4D97-AF65-F5344CB8AC3E}">
        <p14:creationId xmlns:p14="http://schemas.microsoft.com/office/powerpoint/2010/main" val="109229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4E20E19B-B9DB-4B9F-AED6-50C957FEB9DF}" type="datetimeFigureOut">
              <a:rPr lang="en-US"/>
              <a:pPr>
                <a:defRPr/>
              </a:pPr>
              <a:t>2/4/2017</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BC3D84A1-313E-489F-8CD9-304E1495DF1D}" type="slidenum">
              <a:rPr lang="en-US" altLang="nl-NL"/>
              <a:pPr>
                <a:defRPr/>
              </a:pPr>
              <a:t>‹nr.›</a:t>
            </a:fld>
            <a:endParaRPr lang="en-US" altLang="nl-NL"/>
          </a:p>
        </p:txBody>
      </p:sp>
    </p:spTree>
    <p:extLst>
      <p:ext uri="{BB962C8B-B14F-4D97-AF65-F5344CB8AC3E}">
        <p14:creationId xmlns:p14="http://schemas.microsoft.com/office/powerpoint/2010/main" val="406507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6D3D2796-297B-40DB-AFC7-0614876E2517}" type="datetimeFigureOut">
              <a:rPr lang="en-US"/>
              <a:pPr>
                <a:defRPr/>
              </a:pPr>
              <a:t>2/4/2017</a:t>
            </a:fld>
            <a:endParaRPr lang="en-US"/>
          </a:p>
        </p:txBody>
      </p:sp>
      <p:sp>
        <p:nvSpPr>
          <p:cNvPr id="8" name="Tijdelijke aanduiding voor voettekst 4"/>
          <p:cNvSpPr>
            <a:spLocks noGrp="1"/>
          </p:cNvSpPr>
          <p:nvPr>
            <p:ph type="ftr" sz="quarter" idx="11"/>
          </p:nvPr>
        </p:nvSpPr>
        <p:spPr/>
        <p:txBody>
          <a:bodyPr/>
          <a:lstStyle>
            <a:lvl1pPr>
              <a:defRPr/>
            </a:lvl1pPr>
          </a:lstStyle>
          <a:p>
            <a:pPr>
              <a:defRPr/>
            </a:pPr>
            <a:endParaRPr lang="en-US"/>
          </a:p>
        </p:txBody>
      </p:sp>
      <p:sp>
        <p:nvSpPr>
          <p:cNvPr id="9" name="Tijdelijke aanduiding voor dianummer 5"/>
          <p:cNvSpPr>
            <a:spLocks noGrp="1"/>
          </p:cNvSpPr>
          <p:nvPr>
            <p:ph type="sldNum" sz="quarter" idx="12"/>
          </p:nvPr>
        </p:nvSpPr>
        <p:spPr/>
        <p:txBody>
          <a:bodyPr/>
          <a:lstStyle>
            <a:lvl1pPr>
              <a:defRPr/>
            </a:lvl1pPr>
          </a:lstStyle>
          <a:p>
            <a:pPr>
              <a:defRPr/>
            </a:pPr>
            <a:fld id="{E1EF9A92-4150-45B8-BB51-54670D0BE223}" type="slidenum">
              <a:rPr lang="en-US" altLang="nl-NL"/>
              <a:pPr>
                <a:defRPr/>
              </a:pPr>
              <a:t>‹nr.›</a:t>
            </a:fld>
            <a:endParaRPr lang="en-US" altLang="nl-NL"/>
          </a:p>
        </p:txBody>
      </p:sp>
    </p:spTree>
    <p:extLst>
      <p:ext uri="{BB962C8B-B14F-4D97-AF65-F5344CB8AC3E}">
        <p14:creationId xmlns:p14="http://schemas.microsoft.com/office/powerpoint/2010/main" val="114418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11C40A1C-C889-42C5-9087-3B746F72BFC3}" type="datetimeFigureOut">
              <a:rPr lang="en-US"/>
              <a:pPr>
                <a:defRPr/>
              </a:pPr>
              <a:t>2/4/2017</a:t>
            </a:fld>
            <a:endParaRPr lang="en-US"/>
          </a:p>
        </p:txBody>
      </p:sp>
      <p:sp>
        <p:nvSpPr>
          <p:cNvPr id="4" name="Tijdelijke aanduiding voor voettekst 4"/>
          <p:cNvSpPr>
            <a:spLocks noGrp="1"/>
          </p:cNvSpPr>
          <p:nvPr>
            <p:ph type="ftr" sz="quarter" idx="11"/>
          </p:nvPr>
        </p:nvSpPr>
        <p:spPr/>
        <p:txBody>
          <a:bodyPr/>
          <a:lstStyle>
            <a:lvl1pPr>
              <a:defRPr/>
            </a:lvl1pPr>
          </a:lstStyle>
          <a:p>
            <a:pPr>
              <a:defRPr/>
            </a:pPr>
            <a:endParaRPr lang="en-US"/>
          </a:p>
        </p:txBody>
      </p:sp>
      <p:sp>
        <p:nvSpPr>
          <p:cNvPr id="5" name="Tijdelijke aanduiding voor dianummer 5"/>
          <p:cNvSpPr>
            <a:spLocks noGrp="1"/>
          </p:cNvSpPr>
          <p:nvPr>
            <p:ph type="sldNum" sz="quarter" idx="12"/>
          </p:nvPr>
        </p:nvSpPr>
        <p:spPr/>
        <p:txBody>
          <a:bodyPr/>
          <a:lstStyle>
            <a:lvl1pPr>
              <a:defRPr/>
            </a:lvl1pPr>
          </a:lstStyle>
          <a:p>
            <a:pPr>
              <a:defRPr/>
            </a:pPr>
            <a:fld id="{8DECCFCD-AA56-4505-9E83-222E264CBD7F}" type="slidenum">
              <a:rPr lang="en-US" altLang="nl-NL"/>
              <a:pPr>
                <a:defRPr/>
              </a:pPr>
              <a:t>‹nr.›</a:t>
            </a:fld>
            <a:endParaRPr lang="en-US" altLang="nl-NL"/>
          </a:p>
        </p:txBody>
      </p:sp>
    </p:spTree>
    <p:extLst>
      <p:ext uri="{BB962C8B-B14F-4D97-AF65-F5344CB8AC3E}">
        <p14:creationId xmlns:p14="http://schemas.microsoft.com/office/powerpoint/2010/main" val="379964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032F0769-44D4-4953-8546-E0BD26E7B120}" type="datetimeFigureOut">
              <a:rPr lang="en-US"/>
              <a:pPr>
                <a:defRPr/>
              </a:pPr>
              <a:t>2/4/2017</a:t>
            </a:fld>
            <a:endParaRPr lang="en-US"/>
          </a:p>
        </p:txBody>
      </p:sp>
      <p:sp>
        <p:nvSpPr>
          <p:cNvPr id="3" name="Tijdelijke aanduiding voor voettekst 4"/>
          <p:cNvSpPr>
            <a:spLocks noGrp="1"/>
          </p:cNvSpPr>
          <p:nvPr>
            <p:ph type="ftr" sz="quarter" idx="11"/>
          </p:nvPr>
        </p:nvSpPr>
        <p:spPr/>
        <p:txBody>
          <a:bodyPr/>
          <a:lstStyle>
            <a:lvl1pPr>
              <a:defRPr/>
            </a:lvl1pPr>
          </a:lstStyle>
          <a:p>
            <a:pPr>
              <a:defRPr/>
            </a:pPr>
            <a:endParaRPr lang="en-US"/>
          </a:p>
        </p:txBody>
      </p:sp>
      <p:sp>
        <p:nvSpPr>
          <p:cNvPr id="4" name="Tijdelijke aanduiding voor dianummer 5"/>
          <p:cNvSpPr>
            <a:spLocks noGrp="1"/>
          </p:cNvSpPr>
          <p:nvPr>
            <p:ph type="sldNum" sz="quarter" idx="12"/>
          </p:nvPr>
        </p:nvSpPr>
        <p:spPr/>
        <p:txBody>
          <a:bodyPr/>
          <a:lstStyle>
            <a:lvl1pPr>
              <a:defRPr/>
            </a:lvl1pPr>
          </a:lstStyle>
          <a:p>
            <a:pPr>
              <a:defRPr/>
            </a:pPr>
            <a:fld id="{CD692446-2BE5-42AE-9997-5BB44B2AA507}" type="slidenum">
              <a:rPr lang="en-US" altLang="nl-NL"/>
              <a:pPr>
                <a:defRPr/>
              </a:pPr>
              <a:t>‹nr.›</a:t>
            </a:fld>
            <a:endParaRPr lang="en-US" altLang="nl-NL"/>
          </a:p>
        </p:txBody>
      </p:sp>
    </p:spTree>
    <p:extLst>
      <p:ext uri="{BB962C8B-B14F-4D97-AF65-F5344CB8AC3E}">
        <p14:creationId xmlns:p14="http://schemas.microsoft.com/office/powerpoint/2010/main" val="398167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5D89F33-AA05-47FC-A2A2-B2F18F0D6F21}" type="datetimeFigureOut">
              <a:rPr lang="en-US"/>
              <a:pPr>
                <a:defRPr/>
              </a:pPr>
              <a:t>2/4/2017</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51B37C2D-C912-48BA-9F18-A2848EE23B17}" type="slidenum">
              <a:rPr lang="en-US" altLang="nl-NL"/>
              <a:pPr>
                <a:defRPr/>
              </a:pPr>
              <a:t>‹nr.›</a:t>
            </a:fld>
            <a:endParaRPr lang="en-US" altLang="nl-NL"/>
          </a:p>
        </p:txBody>
      </p:sp>
    </p:spTree>
    <p:extLst>
      <p:ext uri="{BB962C8B-B14F-4D97-AF65-F5344CB8AC3E}">
        <p14:creationId xmlns:p14="http://schemas.microsoft.com/office/powerpoint/2010/main" val="155666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E6FE68D-49A5-4320-BBF0-511E7BD9D6E6}" type="datetimeFigureOut">
              <a:rPr lang="en-US"/>
              <a:pPr>
                <a:defRPr/>
              </a:pPr>
              <a:t>2/4/2017</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FC361D44-6B77-4D75-BBAB-4435894A0770}" type="slidenum">
              <a:rPr lang="en-US" altLang="nl-NL"/>
              <a:pPr>
                <a:defRPr/>
              </a:pPr>
              <a:t>‹nr.›</a:t>
            </a:fld>
            <a:endParaRPr lang="en-US" altLang="nl-NL"/>
          </a:p>
        </p:txBody>
      </p:sp>
    </p:spTree>
    <p:extLst>
      <p:ext uri="{BB962C8B-B14F-4D97-AF65-F5344CB8AC3E}">
        <p14:creationId xmlns:p14="http://schemas.microsoft.com/office/powerpoint/2010/main" val="84271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256FE7A-44EC-4F4A-ABEB-679685311E8A}" type="datetimeFigureOut">
              <a:rPr lang="en-US"/>
              <a:pPr>
                <a:defRPr/>
              </a:pPr>
              <a:t>2/4/2017</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D02F11C-6A2F-4C8B-9713-96FC336DC47D}"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3011488" y="0"/>
            <a:ext cx="12192000" cy="6858000"/>
          </a:xfrm>
          <a:prstGeom prst="rect">
            <a:avLst/>
          </a:prstGeom>
        </p:spPr>
      </p:pic>
      <p:sp>
        <p:nvSpPr>
          <p:cNvPr id="3" name="Ondertitel 2"/>
          <p:cNvSpPr>
            <a:spLocks noGrp="1"/>
          </p:cNvSpPr>
          <p:nvPr>
            <p:ph type="subTitle" idx="1"/>
          </p:nvPr>
        </p:nvSpPr>
        <p:spPr>
          <a:xfrm>
            <a:off x="1547664" y="5157192"/>
            <a:ext cx="7596336" cy="1470208"/>
          </a:xfrm>
          <a:extLst/>
        </p:spPr>
        <p:txBody>
          <a:bodyPr rtlCol="0">
            <a:noAutofit/>
            <a:scene3d>
              <a:camera prst="orthographicFront"/>
              <a:lightRig rig="threePt" dir="t"/>
            </a:scene3d>
            <a:sp3d extrusionH="57150">
              <a:bevelT w="38100" h="38100" prst="slope"/>
            </a:sp3d>
          </a:bodyPr>
          <a:lstStyle/>
          <a:p>
            <a:pPr eaLnBrk="1" fontAlgn="auto" hangingPunct="1">
              <a:lnSpc>
                <a:spcPts val="7040"/>
              </a:lnSpc>
              <a:spcAft>
                <a:spcPts val="0"/>
              </a:spcAft>
              <a:defRPr/>
            </a:pPr>
            <a:r>
              <a:rPr lang="en-US" sz="7200" b="1" dirty="0">
                <a:ln w="22225">
                  <a:solidFill>
                    <a:schemeClr val="accent2"/>
                  </a:solidFill>
                  <a:prstDash val="solid"/>
                </a:ln>
                <a:solidFill>
                  <a:srgbClr val="FFFF00"/>
                </a:solidFill>
              </a:rPr>
              <a:t>Ex. 12:37,38, 43-49</a:t>
            </a:r>
            <a:br>
              <a:rPr lang="en-US" sz="7200" b="1" dirty="0">
                <a:ln w="22225">
                  <a:solidFill>
                    <a:schemeClr val="accent2"/>
                  </a:solidFill>
                  <a:prstDash val="solid"/>
                </a:ln>
                <a:solidFill>
                  <a:srgbClr val="FFFF00"/>
                </a:solidFill>
              </a:rPr>
            </a:br>
            <a:r>
              <a:rPr lang="en-US" sz="7200" b="1" dirty="0">
                <a:ln w="22225">
                  <a:solidFill>
                    <a:schemeClr val="accent2"/>
                  </a:solidFill>
                  <a:prstDash val="solid"/>
                </a:ln>
                <a:solidFill>
                  <a:srgbClr val="FFFF00"/>
                </a:solidFill>
              </a:rPr>
              <a:t>Hand. 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solidFill>
            <a:srgbClr val="FFFF00"/>
          </a:solidFill>
        </p:spPr>
        <p:txBody>
          <a:bodyPr/>
          <a:lstStyle/>
          <a:p>
            <a:pPr eaLnBrk="1" hangingPunct="1"/>
            <a:r>
              <a:rPr lang="en-US" altLang="nl-NL"/>
              <a:t>De leer van Jezus</a:t>
            </a:r>
          </a:p>
        </p:txBody>
      </p:sp>
      <p:sp>
        <p:nvSpPr>
          <p:cNvPr id="3" name="Tijdelijke aanduiding voor inhoud 2"/>
          <p:cNvSpPr>
            <a:spLocks noGrp="1"/>
          </p:cNvSpPr>
          <p:nvPr>
            <p:ph idx="1"/>
          </p:nvPr>
        </p:nvSpPr>
        <p:spPr/>
        <p:txBody>
          <a:bodyPr/>
          <a:lstStyle/>
          <a:p>
            <a:pPr eaLnBrk="1" hangingPunct="1"/>
            <a:r>
              <a:rPr lang="nl-NL" altLang="nl-NL"/>
              <a:t>Mattheüs 5:17</a:t>
            </a:r>
          </a:p>
          <a:p>
            <a:pPr lvl="1" eaLnBrk="1" hangingPunct="1"/>
            <a:r>
              <a:rPr lang="nl-NL" altLang="nl-NL"/>
              <a:t>“Denk niet dat ik gekomen ben om de Wet of de Profeten af te schaffen. Ik ben niet gekomen om ze af te schaffen, maar om ze hun volle betekenis te geven.”</a:t>
            </a:r>
          </a:p>
          <a:p>
            <a:pPr lvl="1" eaLnBrk="1" hangingPunct="1"/>
            <a:endParaRPr lang="en-US"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inalstrength.net/wp-content/uploads/2013/10/balance.jpg"/>
          <p:cNvPicPr>
            <a:picLocks noChangeAspect="1" noChangeArrowheads="1"/>
          </p:cNvPicPr>
          <p:nvPr/>
        </p:nvPicPr>
        <p:blipFill>
          <a:blip r:embed="rId3">
            <a:extLst>
              <a:ext uri="{28A0092B-C50C-407E-A947-70E740481C1C}">
                <a14:useLocalDpi xmlns:a14="http://schemas.microsoft.com/office/drawing/2010/main" val="0"/>
              </a:ext>
            </a:extLst>
          </a:blip>
          <a:srcRect l="1186" t="214" r="9076" b="8362"/>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kstvak 5"/>
          <p:cNvSpPr txBox="1">
            <a:spLocks noChangeArrowheads="1"/>
          </p:cNvSpPr>
          <p:nvPr/>
        </p:nvSpPr>
        <p:spPr bwMode="auto">
          <a:xfrm>
            <a:off x="755650" y="188913"/>
            <a:ext cx="40259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4400">
                <a:solidFill>
                  <a:srgbClr val="FFFF00"/>
                </a:solidFill>
              </a:rPr>
              <a:t>gehoorzaamheid</a:t>
            </a:r>
          </a:p>
          <a:p>
            <a:pPr algn="ctr" eaLnBrk="1" hangingPunct="1">
              <a:spcBef>
                <a:spcPct val="0"/>
              </a:spcBef>
              <a:buFontTx/>
              <a:buNone/>
            </a:pPr>
            <a:r>
              <a:rPr lang="nl-NL" altLang="nl-NL" sz="4400">
                <a:solidFill>
                  <a:srgbClr val="FFFF00"/>
                </a:solidFill>
              </a:rPr>
              <a:t>aan Gods wet</a:t>
            </a:r>
          </a:p>
        </p:txBody>
      </p:sp>
      <p:sp>
        <p:nvSpPr>
          <p:cNvPr id="11268" name="Tekstvak 7"/>
          <p:cNvSpPr txBox="1">
            <a:spLocks noChangeArrowheads="1"/>
          </p:cNvSpPr>
          <p:nvPr/>
        </p:nvSpPr>
        <p:spPr bwMode="auto">
          <a:xfrm>
            <a:off x="5468938" y="188913"/>
            <a:ext cx="32400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4400">
                <a:solidFill>
                  <a:srgbClr val="FFFF00"/>
                </a:solidFill>
              </a:rPr>
              <a:t>belangen van</a:t>
            </a:r>
          </a:p>
          <a:p>
            <a:pPr algn="ctr" eaLnBrk="1" hangingPunct="1">
              <a:spcBef>
                <a:spcPct val="0"/>
              </a:spcBef>
              <a:buFontTx/>
              <a:buNone/>
            </a:pPr>
            <a:r>
              <a:rPr lang="nl-NL" altLang="nl-NL" sz="4400">
                <a:solidFill>
                  <a:srgbClr val="FFFF00"/>
                </a:solidFill>
              </a:rPr>
              <a:t>de heidenen</a:t>
            </a:r>
          </a:p>
        </p:txBody>
      </p:sp>
      <p:sp>
        <p:nvSpPr>
          <p:cNvPr id="7" name="Tekstvak 6"/>
          <p:cNvSpPr txBox="1"/>
          <p:nvPr/>
        </p:nvSpPr>
        <p:spPr>
          <a:xfrm>
            <a:off x="450850" y="4724400"/>
            <a:ext cx="4192588" cy="1077913"/>
          </a:xfrm>
          <a:prstGeom prst="rect">
            <a:avLst/>
          </a:prstGeom>
          <a:solidFill>
            <a:schemeClr val="bg1">
              <a:lumMod val="50000"/>
            </a:schemeClr>
          </a:solidFill>
        </p:spPr>
        <p:txBody>
          <a:bodyPr wrap="none">
            <a:spAutoFit/>
          </a:bodyPr>
          <a:lstStyle/>
          <a:p>
            <a:pPr algn="ctr" eaLnBrk="1" fontAlgn="auto" hangingPunct="1">
              <a:spcBef>
                <a:spcPts val="0"/>
              </a:spcBef>
              <a:spcAft>
                <a:spcPts val="0"/>
              </a:spcAft>
              <a:defRPr/>
            </a:pPr>
            <a:r>
              <a:rPr lang="nl-NL" sz="3200" dirty="0">
                <a:solidFill>
                  <a:srgbClr val="FFFF00"/>
                </a:solidFill>
                <a:latin typeface="+mn-lt"/>
                <a:cs typeface="+mn-cs"/>
              </a:rPr>
              <a:t>verloren tgv afvalligheid</a:t>
            </a:r>
          </a:p>
          <a:p>
            <a:pPr algn="ctr" eaLnBrk="1" fontAlgn="auto" hangingPunct="1">
              <a:spcBef>
                <a:spcPts val="0"/>
              </a:spcBef>
              <a:spcAft>
                <a:spcPts val="0"/>
              </a:spcAft>
              <a:defRPr/>
            </a:pPr>
            <a:r>
              <a:rPr lang="nl-NL" sz="3200" dirty="0">
                <a:solidFill>
                  <a:srgbClr val="FFFF00"/>
                </a:solidFill>
                <a:latin typeface="+mn-lt"/>
                <a:cs typeface="+mn-cs"/>
              </a:rPr>
              <a:t>barrière voor Joden</a:t>
            </a:r>
          </a:p>
        </p:txBody>
      </p:sp>
      <p:sp>
        <p:nvSpPr>
          <p:cNvPr id="10" name="Tekstvak 9"/>
          <p:cNvSpPr txBox="1"/>
          <p:nvPr/>
        </p:nvSpPr>
        <p:spPr>
          <a:xfrm>
            <a:off x="5148263" y="4724400"/>
            <a:ext cx="4037012" cy="1077913"/>
          </a:xfrm>
          <a:prstGeom prst="rect">
            <a:avLst/>
          </a:prstGeom>
          <a:solidFill>
            <a:schemeClr val="bg1">
              <a:lumMod val="50000"/>
            </a:schemeClr>
          </a:solidFill>
        </p:spPr>
        <p:txBody>
          <a:bodyPr wrap="none">
            <a:spAutoFit/>
          </a:bodyPr>
          <a:lstStyle/>
          <a:p>
            <a:pPr algn="ctr" eaLnBrk="1" fontAlgn="auto" hangingPunct="1">
              <a:spcBef>
                <a:spcPts val="0"/>
              </a:spcBef>
              <a:spcAft>
                <a:spcPts val="0"/>
              </a:spcAft>
              <a:defRPr/>
            </a:pPr>
            <a:r>
              <a:rPr lang="nl-NL" sz="3200" dirty="0">
                <a:solidFill>
                  <a:srgbClr val="FFFF00"/>
                </a:solidFill>
                <a:latin typeface="+mn-lt"/>
                <a:cs typeface="+mn-cs"/>
              </a:rPr>
              <a:t>verloren tgv uitsluiting</a:t>
            </a:r>
          </a:p>
          <a:p>
            <a:pPr algn="ctr" eaLnBrk="1" fontAlgn="auto" hangingPunct="1">
              <a:spcBef>
                <a:spcPts val="0"/>
              </a:spcBef>
              <a:spcAft>
                <a:spcPts val="0"/>
              </a:spcAft>
              <a:defRPr/>
            </a:pPr>
            <a:r>
              <a:rPr lang="nl-NL" sz="3200" dirty="0">
                <a:solidFill>
                  <a:srgbClr val="FFFF00"/>
                </a:solidFill>
                <a:latin typeface="+mn-lt"/>
                <a:cs typeface="+mn-cs"/>
              </a:rPr>
              <a:t>barrière voor heidenen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solidFill>
            <a:srgbClr val="FFFF00"/>
          </a:solidFill>
        </p:spPr>
        <p:txBody>
          <a:bodyPr/>
          <a:lstStyle/>
          <a:p>
            <a:pPr eaLnBrk="1" hangingPunct="1"/>
            <a:r>
              <a:rPr lang="en-US" altLang="nl-NL"/>
              <a:t>Het probleem</a:t>
            </a:r>
          </a:p>
        </p:txBody>
      </p:sp>
      <p:pic>
        <p:nvPicPr>
          <p:cNvPr id="9218" name="Picture 2" descr="http://blogs.northcountrypublicradio.org/inbox/files/2013/02/ancient_olympics_wrestl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82073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0/04/First_Council_of_Nicea-stavropoleos_church.JPG"/>
          <p:cNvPicPr>
            <a:picLocks noChangeAspect="1" noChangeArrowheads="1"/>
          </p:cNvPicPr>
          <p:nvPr/>
        </p:nvPicPr>
        <p:blipFill>
          <a:blip r:embed="rId3">
            <a:extLst>
              <a:ext uri="{28A0092B-C50C-407E-A947-70E740481C1C}">
                <a14:useLocalDpi xmlns:a14="http://schemas.microsoft.com/office/drawing/2010/main" val="0"/>
              </a:ext>
            </a:extLst>
          </a:blip>
          <a:srcRect l="4269" r="1852"/>
          <a:stretch>
            <a:fillRect/>
          </a:stretch>
        </p:blipFill>
        <p:spPr bwMode="auto">
          <a:xfrm>
            <a:off x="0" y="-11113"/>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kstvak 4"/>
          <p:cNvSpPr txBox="1">
            <a:spLocks noChangeArrowheads="1"/>
          </p:cNvSpPr>
          <p:nvPr/>
        </p:nvSpPr>
        <p:spPr bwMode="auto">
          <a:xfrm>
            <a:off x="88900" y="3252788"/>
            <a:ext cx="2803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nl-NL" sz="3600"/>
              <a:t>Gods wet </a:t>
            </a:r>
            <a:br>
              <a:rPr lang="en-US" altLang="nl-NL" sz="3600"/>
            </a:br>
            <a:r>
              <a:rPr lang="en-US" altLang="nl-NL" sz="3600"/>
              <a:t>schrijft </a:t>
            </a:r>
            <a:br>
              <a:rPr lang="en-US" altLang="nl-NL" sz="3600"/>
            </a:br>
            <a:r>
              <a:rPr lang="en-US" altLang="nl-NL" sz="3600"/>
              <a:t>het voor.</a:t>
            </a:r>
          </a:p>
          <a:p>
            <a:pPr algn="ctr" eaLnBrk="1" hangingPunct="1">
              <a:spcBef>
                <a:spcPct val="0"/>
              </a:spcBef>
              <a:buFontTx/>
              <a:buNone/>
            </a:pPr>
            <a:r>
              <a:rPr lang="en-US" altLang="nl-NL" sz="3600"/>
              <a:t>Jezus </a:t>
            </a:r>
          </a:p>
          <a:p>
            <a:pPr algn="ctr" eaLnBrk="1" hangingPunct="1">
              <a:spcBef>
                <a:spcPct val="0"/>
              </a:spcBef>
              <a:buFontTx/>
              <a:buNone/>
            </a:pPr>
            <a:r>
              <a:rPr lang="en-US" altLang="nl-NL" sz="3600"/>
              <a:t>ondersteunde</a:t>
            </a:r>
            <a:br>
              <a:rPr lang="en-US" altLang="nl-NL" sz="3600"/>
            </a:br>
            <a:r>
              <a:rPr lang="en-US" altLang="nl-NL" sz="3600"/>
              <a:t>de wet.</a:t>
            </a:r>
          </a:p>
        </p:txBody>
      </p:sp>
      <p:pic>
        <p:nvPicPr>
          <p:cNvPr id="17411" name="Picture 2" descr="Balance, Scale, Silhouette,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25" y="2133600"/>
            <a:ext cx="609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kstvak 6"/>
          <p:cNvSpPr txBox="1">
            <a:spLocks noChangeArrowheads="1"/>
          </p:cNvSpPr>
          <p:nvPr/>
        </p:nvSpPr>
        <p:spPr bwMode="auto">
          <a:xfrm>
            <a:off x="1979613" y="2522538"/>
            <a:ext cx="2817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a:t>WEL BESNIJDENIS</a:t>
            </a:r>
          </a:p>
        </p:txBody>
      </p:sp>
      <p:sp>
        <p:nvSpPr>
          <p:cNvPr id="17413" name="Titel 1"/>
          <p:cNvSpPr>
            <a:spLocks noGrp="1"/>
          </p:cNvSpPr>
          <p:nvPr>
            <p:ph type="title"/>
          </p:nvPr>
        </p:nvSpPr>
        <p:spPr/>
        <p:txBody>
          <a:bodyPr/>
          <a:lstStyle/>
          <a:p>
            <a:pPr eaLnBrk="1" hangingPunct="1"/>
            <a:r>
              <a:rPr lang="nl-NL" altLang="nl-NL"/>
              <a:t>Christenen uit de Farizeeën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rtlCol="0">
            <a:normAutofit fontScale="90000"/>
          </a:bodyPr>
          <a:lstStyle/>
          <a:p>
            <a:pPr eaLnBrk="1" fontAlgn="auto" hangingPunct="1">
              <a:spcAft>
                <a:spcPts val="0"/>
              </a:spcAft>
              <a:defRPr/>
            </a:pPr>
            <a:r>
              <a:rPr lang="en-US" dirty="0"/>
              <a:t>Petrus: </a:t>
            </a:r>
            <a:br>
              <a:rPr lang="en-US" dirty="0"/>
            </a:br>
            <a:r>
              <a:rPr lang="en-US" dirty="0" err="1"/>
              <a:t>kijk</a:t>
            </a:r>
            <a:r>
              <a:rPr lang="en-US" dirty="0"/>
              <a:t> hoe God in de </a:t>
            </a:r>
            <a:r>
              <a:rPr lang="en-US" dirty="0" err="1"/>
              <a:t>praktijk</a:t>
            </a:r>
            <a:r>
              <a:rPr lang="en-US" dirty="0"/>
              <a:t> </a:t>
            </a:r>
            <a:r>
              <a:rPr lang="en-US" dirty="0" err="1"/>
              <a:t>werkt</a:t>
            </a:r>
            <a:r>
              <a:rPr lang="en-US" dirty="0"/>
              <a:t>!</a:t>
            </a:r>
          </a:p>
        </p:txBody>
      </p:sp>
      <p:sp>
        <p:nvSpPr>
          <p:cNvPr id="3" name="Tijdelijke aanduiding voor inhoud 2"/>
          <p:cNvSpPr>
            <a:spLocks noGrp="1"/>
          </p:cNvSpPr>
          <p:nvPr>
            <p:ph idx="1"/>
          </p:nvPr>
        </p:nvSpPr>
        <p:spPr>
          <a:xfrm>
            <a:off x="457200" y="1600200"/>
            <a:ext cx="8229600" cy="5141913"/>
          </a:xfrm>
        </p:spPr>
        <p:txBody>
          <a:bodyPr/>
          <a:lstStyle/>
          <a:p>
            <a:pPr marL="0" indent="0" eaLnBrk="1" hangingPunct="1">
              <a:buFont typeface="Arial" panose="020B0604020202020204" pitchFamily="34" charset="0"/>
              <a:buNone/>
            </a:pPr>
            <a:r>
              <a:rPr lang="nl-NL" altLang="nl-NL" sz="3600"/>
              <a:t>Handelingen 15:8,9,11</a:t>
            </a:r>
          </a:p>
          <a:p>
            <a:pPr marL="0" indent="0" eaLnBrk="1" hangingPunct="1">
              <a:buFont typeface="Arial" panose="020B0604020202020204" pitchFamily="34" charset="0"/>
              <a:buNone/>
            </a:pPr>
            <a:r>
              <a:rPr lang="nl-NL" altLang="nl-NL" sz="3600"/>
              <a:t>En God, die de harten kent, heeft zich duidelijk voor hen uitgesproken door hun de heilige Geest te geven, zoals aan ons. Hij heeft geen enkel onderscheid gemaakt tussen ons en hen, want hij reinigde hun hart door het geloof… Nee, wij geloven dat wij gered worden door de genade van de Heer Jezus, en zo worden ook zij gered.’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788" y="30163"/>
            <a:ext cx="2970212"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kstvak 4"/>
          <p:cNvSpPr txBox="1">
            <a:spLocks noChangeArrowheads="1"/>
          </p:cNvSpPr>
          <p:nvPr/>
        </p:nvSpPr>
        <p:spPr bwMode="auto">
          <a:xfrm>
            <a:off x="6297613" y="2505075"/>
            <a:ext cx="28114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nl-NL" sz="3600"/>
              <a:t>Niet gered</a:t>
            </a:r>
          </a:p>
          <a:p>
            <a:pPr algn="ctr" eaLnBrk="1" hangingPunct="1">
              <a:spcBef>
                <a:spcPct val="0"/>
              </a:spcBef>
              <a:buFontTx/>
              <a:buNone/>
            </a:pPr>
            <a:r>
              <a:rPr lang="en-US" altLang="nl-NL" sz="3600"/>
              <a:t>door werken!</a:t>
            </a:r>
          </a:p>
          <a:p>
            <a:pPr algn="ctr" eaLnBrk="1" hangingPunct="1">
              <a:spcBef>
                <a:spcPct val="0"/>
              </a:spcBef>
              <a:buFontTx/>
              <a:buNone/>
            </a:pPr>
            <a:r>
              <a:rPr lang="en-US" altLang="nl-NL" sz="3600"/>
              <a:t>God heeft</a:t>
            </a:r>
          </a:p>
          <a:p>
            <a:pPr algn="ctr" eaLnBrk="1" hangingPunct="1">
              <a:spcBef>
                <a:spcPct val="0"/>
              </a:spcBef>
              <a:buFontTx/>
              <a:buNone/>
            </a:pPr>
            <a:r>
              <a:rPr lang="en-US" altLang="nl-NL" sz="3600"/>
              <a:t>heidenen </a:t>
            </a:r>
            <a:br>
              <a:rPr lang="en-US" altLang="nl-NL" sz="3600"/>
            </a:br>
            <a:r>
              <a:rPr lang="en-US" altLang="nl-NL" sz="3600"/>
              <a:t>geaccepteerd</a:t>
            </a:r>
          </a:p>
          <a:p>
            <a:pPr algn="ctr" eaLnBrk="1" hangingPunct="1">
              <a:spcBef>
                <a:spcPct val="0"/>
              </a:spcBef>
              <a:buFontTx/>
              <a:buNone/>
            </a:pPr>
            <a:r>
              <a:rPr lang="en-US" altLang="nl-NL" sz="3600"/>
              <a:t>zoals ze zijn.</a:t>
            </a:r>
            <a:br>
              <a:rPr lang="en-US" altLang="nl-NL" sz="3600"/>
            </a:br>
            <a:r>
              <a:rPr lang="en-US" altLang="nl-NL" sz="3600"/>
              <a:t>Wij moeten</a:t>
            </a:r>
            <a:br>
              <a:rPr lang="en-US" altLang="nl-NL" sz="3600"/>
            </a:br>
            <a:r>
              <a:rPr lang="en-US" altLang="nl-NL" sz="3600"/>
              <a:t>dat ook doen!</a:t>
            </a:r>
          </a:p>
        </p:txBody>
      </p:sp>
      <p:pic>
        <p:nvPicPr>
          <p:cNvPr id="21508" name="Picture 2" descr="Balance, Scale, Silhouette, Jus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2133600"/>
            <a:ext cx="609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itel 5"/>
          <p:cNvSpPr>
            <a:spLocks noGrp="1"/>
          </p:cNvSpPr>
          <p:nvPr>
            <p:ph type="title"/>
          </p:nvPr>
        </p:nvSpPr>
        <p:spPr/>
        <p:txBody>
          <a:bodyPr/>
          <a:lstStyle/>
          <a:p>
            <a:pPr eaLnBrk="1" hangingPunct="1"/>
            <a:r>
              <a:rPr lang="nl-NL" altLang="nl-NL"/>
              <a:t>Petrus</a:t>
            </a:r>
          </a:p>
        </p:txBody>
      </p:sp>
      <p:sp>
        <p:nvSpPr>
          <p:cNvPr id="21510" name="Tekstvak 6"/>
          <p:cNvSpPr txBox="1">
            <a:spLocks noChangeArrowheads="1"/>
          </p:cNvSpPr>
          <p:nvPr/>
        </p:nvSpPr>
        <p:spPr bwMode="auto">
          <a:xfrm>
            <a:off x="3563938" y="2492375"/>
            <a:ext cx="298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a:t>GEEN BESNIJDENIS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rtlCol="0">
            <a:normAutofit fontScale="90000"/>
          </a:bodyPr>
          <a:lstStyle/>
          <a:p>
            <a:pPr eaLnBrk="1" fontAlgn="auto" hangingPunct="1">
              <a:spcAft>
                <a:spcPts val="0"/>
              </a:spcAft>
              <a:defRPr/>
            </a:pPr>
            <a:r>
              <a:rPr lang="en-US" dirty="0"/>
              <a:t>Paulus en Barnabas:</a:t>
            </a:r>
            <a:br>
              <a:rPr lang="en-US" dirty="0"/>
            </a:br>
            <a:r>
              <a:rPr lang="en-US" dirty="0" err="1"/>
              <a:t>luister</a:t>
            </a:r>
            <a:r>
              <a:rPr lang="en-US" dirty="0"/>
              <a:t> </a:t>
            </a:r>
            <a:r>
              <a:rPr lang="en-US" dirty="0" err="1"/>
              <a:t>naar</a:t>
            </a:r>
            <a:r>
              <a:rPr lang="en-US" dirty="0"/>
              <a:t> </a:t>
            </a:r>
            <a:r>
              <a:rPr lang="en-US" dirty="0" err="1"/>
              <a:t>onze</a:t>
            </a:r>
            <a:r>
              <a:rPr lang="en-US" dirty="0"/>
              <a:t> </a:t>
            </a:r>
            <a:r>
              <a:rPr lang="en-US" dirty="0" err="1"/>
              <a:t>ervaringen</a:t>
            </a:r>
            <a:r>
              <a:rPr lang="en-US" dirty="0"/>
              <a:t>!</a:t>
            </a:r>
          </a:p>
        </p:txBody>
      </p:sp>
      <p:sp>
        <p:nvSpPr>
          <p:cNvPr id="5" name="Tijdelijke aanduiding voor inhoud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nl-NL" dirty="0"/>
              <a:t>Handelingen 15:12</a:t>
            </a:r>
          </a:p>
          <a:p>
            <a:pPr eaLnBrk="1" fontAlgn="auto" hangingPunct="1">
              <a:spcAft>
                <a:spcPts val="0"/>
              </a:spcAft>
              <a:defRPr/>
            </a:pPr>
            <a:r>
              <a:rPr lang="nl-NL" dirty="0"/>
              <a:t>De hele vergadering zweeg, en men luisterde naar wat </a:t>
            </a:r>
            <a:r>
              <a:rPr lang="nl-NL" dirty="0" err="1"/>
              <a:t>Barnabas</a:t>
            </a:r>
            <a:r>
              <a:rPr lang="nl-NL" dirty="0"/>
              <a:t> en Paulus te vertellen hadden over de wonderen en grootse daden, die God door hen onder de niet-Joden had verricht.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kstvak 4"/>
          <p:cNvSpPr txBox="1">
            <a:spLocks noChangeArrowheads="1"/>
          </p:cNvSpPr>
          <p:nvPr/>
        </p:nvSpPr>
        <p:spPr bwMode="auto">
          <a:xfrm>
            <a:off x="6375400" y="2914650"/>
            <a:ext cx="26606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nl-NL" sz="3600"/>
              <a:t>God doet</a:t>
            </a:r>
          </a:p>
          <a:p>
            <a:pPr algn="ctr" eaLnBrk="1" hangingPunct="1">
              <a:spcBef>
                <a:spcPct val="0"/>
              </a:spcBef>
              <a:buFontTx/>
              <a:buNone/>
            </a:pPr>
            <a:r>
              <a:rPr lang="en-US" altLang="nl-NL" sz="3600"/>
              <a:t>grote</a:t>
            </a:r>
          </a:p>
          <a:p>
            <a:pPr algn="ctr" eaLnBrk="1" hangingPunct="1">
              <a:spcBef>
                <a:spcPct val="0"/>
              </a:spcBef>
              <a:buFontTx/>
              <a:buNone/>
            </a:pPr>
            <a:r>
              <a:rPr lang="en-US" altLang="nl-NL" sz="3600"/>
              <a:t> wonderen</a:t>
            </a:r>
            <a:br>
              <a:rPr lang="en-US" altLang="nl-NL" sz="3600"/>
            </a:br>
            <a:r>
              <a:rPr lang="en-US" altLang="nl-NL" sz="3600"/>
              <a:t>onder de</a:t>
            </a:r>
            <a:br>
              <a:rPr lang="en-US" altLang="nl-NL" sz="3600"/>
            </a:br>
            <a:r>
              <a:rPr lang="en-US" altLang="nl-NL" sz="3600"/>
              <a:t>heidenen!</a:t>
            </a:r>
            <a:br>
              <a:rPr lang="en-US" altLang="nl-NL" sz="3600"/>
            </a:br>
            <a:r>
              <a:rPr lang="en-US" altLang="nl-NL" sz="3600"/>
              <a:t>Het zijn Gods</a:t>
            </a:r>
          </a:p>
          <a:p>
            <a:pPr algn="ctr" eaLnBrk="1" hangingPunct="1">
              <a:spcBef>
                <a:spcPct val="0"/>
              </a:spcBef>
              <a:buFontTx/>
              <a:buNone/>
            </a:pPr>
            <a:r>
              <a:rPr lang="en-US" altLang="nl-NL" sz="3600"/>
              <a:t>Kinderen.</a:t>
            </a:r>
          </a:p>
        </p:txBody>
      </p:sp>
      <p:pic>
        <p:nvPicPr>
          <p:cNvPr id="25603" name="Picture 2" descr="Balance, Scale, Silhouette,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2133600"/>
            <a:ext cx="609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el 5"/>
          <p:cNvSpPr>
            <a:spLocks noGrp="1"/>
          </p:cNvSpPr>
          <p:nvPr>
            <p:ph type="title"/>
          </p:nvPr>
        </p:nvSpPr>
        <p:spPr/>
        <p:txBody>
          <a:bodyPr/>
          <a:lstStyle/>
          <a:p>
            <a:pPr eaLnBrk="1" hangingPunct="1"/>
            <a:r>
              <a:rPr lang="nl-NL" altLang="nl-NL"/>
              <a:t>Paulus</a:t>
            </a:r>
          </a:p>
        </p:txBody>
      </p:sp>
      <p:sp>
        <p:nvSpPr>
          <p:cNvPr id="25605" name="Tekstvak 6"/>
          <p:cNvSpPr txBox="1">
            <a:spLocks noChangeArrowheads="1"/>
          </p:cNvSpPr>
          <p:nvPr/>
        </p:nvSpPr>
        <p:spPr bwMode="auto">
          <a:xfrm>
            <a:off x="3606800" y="2492375"/>
            <a:ext cx="298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a:t>GEEN BESNIJDENIS</a:t>
            </a:r>
          </a:p>
        </p:txBody>
      </p:sp>
      <p:pic>
        <p:nvPicPr>
          <p:cNvPr id="256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300" y="11113"/>
            <a:ext cx="26797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5"/>
          <p:cNvSpPr>
            <a:spLocks noGrp="1"/>
          </p:cNvSpPr>
          <p:nvPr>
            <p:ph type="title"/>
          </p:nvPr>
        </p:nvSpPr>
        <p:spPr>
          <a:xfrm>
            <a:off x="457200" y="274638"/>
            <a:ext cx="6130925" cy="1143000"/>
          </a:xfrm>
        </p:spPr>
        <p:txBody>
          <a:bodyPr/>
          <a:lstStyle/>
          <a:p>
            <a:pPr eaLnBrk="1" hangingPunct="1"/>
            <a:r>
              <a:rPr lang="nl-NL" altLang="nl-NL"/>
              <a:t>Jakobus:</a:t>
            </a:r>
            <a:r>
              <a:rPr lang="en-US" altLang="nl-NL"/>
              <a:t> de theorie!</a:t>
            </a:r>
            <a:endParaRPr lang="nl-NL" altLang="nl-NL"/>
          </a:p>
        </p:txBody>
      </p:sp>
      <p:pic>
        <p:nvPicPr>
          <p:cNvPr id="27651" name="Picture 2" descr="http://uploads8.wikiart.org/images/duccio/the-apostle-james-alphaeus-1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77788"/>
            <a:ext cx="252095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p:cNvSpPr txBox="1">
            <a:spLocks/>
          </p:cNvSpPr>
          <p:nvPr/>
        </p:nvSpPr>
        <p:spPr bwMode="auto">
          <a:xfrm>
            <a:off x="179388" y="1341438"/>
            <a:ext cx="8640762"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nl-NL"/>
              <a:t>Citeert de profeten</a:t>
            </a:r>
          </a:p>
          <a:p>
            <a:pPr eaLnBrk="1" hangingPunct="1"/>
            <a:r>
              <a:rPr lang="en-US" altLang="nl-NL"/>
              <a:t>Handelingen 15:14-16</a:t>
            </a:r>
          </a:p>
          <a:p>
            <a:pPr lvl="1" eaLnBrk="1" hangingPunct="1"/>
            <a:r>
              <a:rPr lang="nl-NL" altLang="nl-NL" sz="2400"/>
              <a:t>“Simeon heeft uiteengezet hoe God zelf </a:t>
            </a:r>
            <a:br>
              <a:rPr lang="nl-NL" altLang="nl-NL" sz="2400"/>
            </a:br>
            <a:r>
              <a:rPr lang="nl-NL" altLang="nl-NL" sz="2400"/>
              <a:t>het plan heeft opgevat om </a:t>
            </a:r>
            <a:r>
              <a:rPr lang="nl-NL" altLang="nl-NL" sz="2400" b="1"/>
              <a:t>uit de heidenen een volk te vormen dat zijn naam vereert</a:t>
            </a:r>
            <a:r>
              <a:rPr lang="nl-NL" altLang="nl-NL" sz="2400"/>
              <a:t>.  “Ik zal het vervallen huis van David herbouwen … zodat de mensen die overgebleven zijn de Heer zullen zoeken, evenals </a:t>
            </a:r>
            <a:r>
              <a:rPr lang="nl-NL" altLang="nl-NL" sz="2400" b="1"/>
              <a:t>alle heidenen over wie mijn naam is uitgeroepen</a:t>
            </a:r>
            <a:r>
              <a:rPr lang="nl-NL" altLang="nl-NL" sz="2400"/>
              <a:t>…”</a:t>
            </a:r>
          </a:p>
          <a:p>
            <a:pPr eaLnBrk="1" hangingPunct="1"/>
            <a:r>
              <a:rPr lang="nl-NL" altLang="nl-NL"/>
              <a:t>Twee groepen:	a) huis van David</a:t>
            </a:r>
            <a:br>
              <a:rPr lang="en-US" altLang="nl-NL"/>
            </a:br>
            <a:r>
              <a:rPr lang="en-US" altLang="nl-NL"/>
              <a:t>				b) Gods heidenen</a:t>
            </a:r>
          </a:p>
          <a:p>
            <a:pPr eaLnBrk="1" hangingPunct="1"/>
            <a:r>
              <a:rPr lang="en-US" altLang="nl-NL"/>
              <a:t>Met andere woorden: beide groepen hoeven niet meteen één groep te worden</a:t>
            </a:r>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solidFill>
            <a:srgbClr val="FFFF00"/>
          </a:solidFill>
        </p:spPr>
        <p:txBody>
          <a:bodyPr/>
          <a:lstStyle/>
          <a:p>
            <a:pPr eaLnBrk="1" hangingPunct="1"/>
            <a:r>
              <a:rPr lang="en-US" altLang="nl-NL" dirty="0"/>
              <a:t>Exodus 12:43-49</a:t>
            </a:r>
          </a:p>
        </p:txBody>
      </p:sp>
      <p:sp>
        <p:nvSpPr>
          <p:cNvPr id="3" name="Tijdelijke aanduiding voor inhoud 2"/>
          <p:cNvSpPr>
            <a:spLocks noGrp="1"/>
          </p:cNvSpPr>
          <p:nvPr>
            <p:ph idx="1"/>
          </p:nvPr>
        </p:nvSpPr>
        <p:spPr>
          <a:xfrm>
            <a:off x="457200" y="1600200"/>
            <a:ext cx="8229600" cy="5141913"/>
          </a:xfrm>
        </p:spPr>
        <p:txBody>
          <a:bodyPr/>
          <a:lstStyle/>
          <a:p>
            <a:pPr marL="0" indent="0" eaLnBrk="1" hangingPunct="1">
              <a:buNone/>
            </a:pPr>
            <a:r>
              <a:rPr lang="nl-NL" sz="3600" dirty="0"/>
              <a:t>De </a:t>
            </a:r>
            <a:r>
              <a:rPr lang="nl-NL" sz="3600" cap="small" dirty="0"/>
              <a:t>HEER</a:t>
            </a:r>
            <a:r>
              <a:rPr lang="nl-NL" sz="3600" dirty="0"/>
              <a:t> zei tegen ​M</a:t>
            </a:r>
            <a:r>
              <a:rPr lang="nl-NL" sz="3600" u="sng" dirty="0"/>
              <a:t>o</a:t>
            </a:r>
            <a:r>
              <a:rPr lang="nl-NL" sz="3600" dirty="0"/>
              <a:t>zes​ en ​</a:t>
            </a:r>
            <a:r>
              <a:rPr lang="nl-NL" sz="3600" dirty="0" err="1"/>
              <a:t>A</a:t>
            </a:r>
            <a:r>
              <a:rPr lang="nl-NL" sz="3600" u="sng" dirty="0" err="1"/>
              <a:t>ä</a:t>
            </a:r>
            <a:r>
              <a:rPr lang="nl-NL" sz="3600" dirty="0" err="1"/>
              <a:t>ron</a:t>
            </a:r>
            <a:r>
              <a:rPr lang="nl-NL" sz="3600" dirty="0"/>
              <a:t>​: ‘Voor het </a:t>
            </a:r>
            <a:r>
              <a:rPr lang="nl-NL" sz="3600" dirty="0" err="1"/>
              <a:t>pesachmaal</a:t>
            </a:r>
            <a:r>
              <a:rPr lang="nl-NL" sz="3600" dirty="0"/>
              <a:t> gelden deze voorschriften: Er mag geen enkele ​vreemdeling​ aan deelnemen. </a:t>
            </a:r>
            <a:r>
              <a:rPr lang="nl-NL" sz="3600" baseline="30000" dirty="0"/>
              <a:t>44</a:t>
            </a:r>
            <a:r>
              <a:rPr lang="nl-NL" sz="3600" dirty="0"/>
              <a:t> Een ​slaaf​ die door iemand gekocht is, mag er echter aan deelnemen zodra hij ​besneden​ is. </a:t>
            </a:r>
            <a:r>
              <a:rPr lang="nl-NL" sz="3600" baseline="30000" dirty="0"/>
              <a:t>45</a:t>
            </a:r>
            <a:r>
              <a:rPr lang="nl-NL" sz="3600" dirty="0"/>
              <a:t>Een ​vreemdeling​ die tijdelijk bij je verblijft of een dagloner mag er niet aan deelnemen.</a:t>
            </a:r>
            <a:endParaRPr lang="en-US" altLang="nl-NL" sz="4000" dirty="0"/>
          </a:p>
        </p:txBody>
      </p:sp>
    </p:spTree>
    <p:extLst>
      <p:ext uri="{BB962C8B-B14F-4D97-AF65-F5344CB8AC3E}">
        <p14:creationId xmlns:p14="http://schemas.microsoft.com/office/powerpoint/2010/main" val="2638483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kstvak 4"/>
          <p:cNvSpPr txBox="1">
            <a:spLocks noChangeArrowheads="1"/>
          </p:cNvSpPr>
          <p:nvPr/>
        </p:nvSpPr>
        <p:spPr bwMode="auto">
          <a:xfrm>
            <a:off x="6423025" y="3036888"/>
            <a:ext cx="28527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nl-NL" sz="3600"/>
              <a:t>In de profetie </a:t>
            </a:r>
            <a:br>
              <a:rPr lang="en-US" altLang="nl-NL" sz="3600"/>
            </a:br>
            <a:r>
              <a:rPr lang="en-US" altLang="nl-NL" sz="3600"/>
              <a:t>heeft God</a:t>
            </a:r>
          </a:p>
          <a:p>
            <a:pPr algn="ctr" eaLnBrk="1" hangingPunct="1">
              <a:spcBef>
                <a:spcPct val="0"/>
              </a:spcBef>
              <a:buFontTx/>
              <a:buNone/>
            </a:pPr>
            <a:r>
              <a:rPr lang="en-US" altLang="nl-NL" sz="3600"/>
              <a:t> ook heidenen</a:t>
            </a:r>
          </a:p>
          <a:p>
            <a:pPr algn="ctr" eaLnBrk="1" hangingPunct="1">
              <a:spcBef>
                <a:spcPct val="0"/>
              </a:spcBef>
              <a:buFontTx/>
              <a:buNone/>
            </a:pPr>
            <a:r>
              <a:rPr lang="en-US" altLang="nl-NL" sz="3600"/>
              <a:t>als zijn volk.</a:t>
            </a:r>
            <a:br>
              <a:rPr lang="en-US" altLang="nl-NL" sz="3600"/>
            </a:br>
            <a:r>
              <a:rPr lang="en-US" altLang="nl-NL" sz="3600"/>
              <a:t>Heidenen </a:t>
            </a:r>
            <a:br>
              <a:rPr lang="en-US" altLang="nl-NL" sz="3600"/>
            </a:br>
            <a:r>
              <a:rPr lang="en-US" altLang="nl-NL" sz="3600"/>
              <a:t>zijn geen</a:t>
            </a:r>
          </a:p>
          <a:p>
            <a:pPr algn="ctr" eaLnBrk="1" hangingPunct="1">
              <a:spcBef>
                <a:spcPct val="0"/>
              </a:spcBef>
              <a:buFontTx/>
              <a:buNone/>
            </a:pPr>
            <a:r>
              <a:rPr lang="en-US" altLang="nl-NL" sz="3600"/>
              <a:t>Joden???…</a:t>
            </a:r>
          </a:p>
        </p:txBody>
      </p:sp>
      <p:pic>
        <p:nvPicPr>
          <p:cNvPr id="29699" name="Picture 2" descr="Balance, Scale, Silhouette,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2133600"/>
            <a:ext cx="609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el 5"/>
          <p:cNvSpPr>
            <a:spLocks noGrp="1"/>
          </p:cNvSpPr>
          <p:nvPr>
            <p:ph type="title"/>
          </p:nvPr>
        </p:nvSpPr>
        <p:spPr/>
        <p:txBody>
          <a:bodyPr/>
          <a:lstStyle/>
          <a:p>
            <a:pPr eaLnBrk="1" hangingPunct="1"/>
            <a:r>
              <a:rPr lang="nl-NL" altLang="nl-NL"/>
              <a:t>Jakobus</a:t>
            </a:r>
          </a:p>
        </p:txBody>
      </p:sp>
      <p:sp>
        <p:nvSpPr>
          <p:cNvPr id="29701" name="Tekstvak 6"/>
          <p:cNvSpPr txBox="1">
            <a:spLocks noChangeArrowheads="1"/>
          </p:cNvSpPr>
          <p:nvPr/>
        </p:nvSpPr>
        <p:spPr bwMode="auto">
          <a:xfrm>
            <a:off x="3606800" y="2492375"/>
            <a:ext cx="298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a:t>GEEN BESNIJDENIS</a:t>
            </a:r>
          </a:p>
        </p:txBody>
      </p:sp>
      <p:pic>
        <p:nvPicPr>
          <p:cNvPr id="29702" name="Picture 2" descr="http://uploads8.wikiart.org/images/duccio/the-apostle-james-alphaeus-13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77788"/>
            <a:ext cx="252095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commons/0/04/First_Council_of_Nicea-stavropoleos_church.JPG"/>
          <p:cNvPicPr>
            <a:picLocks noChangeAspect="1" noChangeArrowheads="1"/>
          </p:cNvPicPr>
          <p:nvPr/>
        </p:nvPicPr>
        <p:blipFill>
          <a:blip r:embed="rId3">
            <a:extLst>
              <a:ext uri="{28A0092B-C50C-407E-A947-70E740481C1C}">
                <a14:useLocalDpi xmlns:a14="http://schemas.microsoft.com/office/drawing/2010/main" val="0"/>
              </a:ext>
            </a:extLst>
          </a:blip>
          <a:srcRect l="4269" r="1852"/>
          <a:stretch>
            <a:fillRect/>
          </a:stretch>
        </p:blipFill>
        <p:spPr bwMode="auto">
          <a:xfrm>
            <a:off x="0" y="-11113"/>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el 1"/>
          <p:cNvSpPr>
            <a:spLocks noGrp="1"/>
          </p:cNvSpPr>
          <p:nvPr>
            <p:ph type="title"/>
          </p:nvPr>
        </p:nvSpPr>
        <p:spPr/>
        <p:txBody>
          <a:bodyPr/>
          <a:lstStyle/>
          <a:p>
            <a:pPr eaLnBrk="1" hangingPunct="1"/>
            <a:r>
              <a:rPr lang="en-US" altLang="nl-NL">
                <a:solidFill>
                  <a:srgbClr val="FFFF00"/>
                </a:solidFill>
              </a:rPr>
              <a:t>Het besluit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solidFill>
            <a:srgbClr val="FFFF00"/>
          </a:solidFill>
        </p:spPr>
        <p:txBody>
          <a:bodyPr/>
          <a:lstStyle/>
          <a:p>
            <a:pPr eaLnBrk="1" hangingPunct="1"/>
            <a:r>
              <a:rPr lang="en-US" altLang="nl-NL"/>
              <a:t>Het besluit</a:t>
            </a:r>
          </a:p>
        </p:txBody>
      </p:sp>
      <p:sp>
        <p:nvSpPr>
          <p:cNvPr id="33795" name="Tijdelijke aanduiding voor inhoud 2"/>
          <p:cNvSpPr>
            <a:spLocks noGrp="1"/>
          </p:cNvSpPr>
          <p:nvPr>
            <p:ph idx="1"/>
          </p:nvPr>
        </p:nvSpPr>
        <p:spPr>
          <a:xfrm>
            <a:off x="0" y="1600200"/>
            <a:ext cx="9144000" cy="5257800"/>
          </a:xfrm>
        </p:spPr>
        <p:txBody>
          <a:bodyPr/>
          <a:lstStyle/>
          <a:p>
            <a:pPr marL="0" indent="0" eaLnBrk="1" hangingPunct="1">
              <a:buFont typeface="Arial" panose="020B0604020202020204" pitchFamily="34" charset="0"/>
              <a:buNone/>
            </a:pPr>
            <a:r>
              <a:rPr lang="en-US" altLang="nl-NL" sz="3600"/>
              <a:t>Handelingen 15:20 &amp; 28,29</a:t>
            </a:r>
          </a:p>
          <a:p>
            <a:pPr marL="0" indent="0" eaLnBrk="1" hangingPunct="1">
              <a:buFont typeface="Arial" panose="020B0604020202020204" pitchFamily="34" charset="0"/>
              <a:buNone/>
            </a:pPr>
            <a:r>
              <a:rPr lang="nl-NL" altLang="nl-NL" sz="2800"/>
              <a:t>In overeenstemming met de </a:t>
            </a:r>
            <a:r>
              <a:rPr lang="nl-NL" altLang="nl-NL" sz="2800" b="1">
                <a:solidFill>
                  <a:srgbClr val="FF0000"/>
                </a:solidFill>
              </a:rPr>
              <a:t>Heilige Geest</a:t>
            </a:r>
            <a:r>
              <a:rPr lang="nl-NL" altLang="nl-NL" sz="2800"/>
              <a:t> hebben wij namelijk besloten u geen andere verplichtingen op te leggen dan wat strikt noodzakelijk is: </a:t>
            </a:r>
          </a:p>
          <a:p>
            <a:pPr marL="0" indent="0" algn="ctr" eaLnBrk="1" hangingPunct="1">
              <a:buFont typeface="Arial" panose="020B0604020202020204" pitchFamily="34" charset="0"/>
              <a:buNone/>
            </a:pPr>
            <a:r>
              <a:rPr lang="nl-NL" altLang="nl-NL" sz="2800" b="1"/>
              <a:t>onthoud u van offervlees </a:t>
            </a:r>
          </a:p>
          <a:p>
            <a:pPr marL="0" indent="0" algn="ctr" eaLnBrk="1" hangingPunct="1">
              <a:buFont typeface="Arial" panose="020B0604020202020204" pitchFamily="34" charset="0"/>
              <a:buNone/>
            </a:pPr>
            <a:r>
              <a:rPr lang="nl-NL" altLang="nl-NL" sz="2800" b="1"/>
              <a:t>dat bij de afgodendienst is gebruikt,</a:t>
            </a:r>
          </a:p>
          <a:p>
            <a:pPr marL="0" indent="0" algn="ctr" eaLnBrk="1" hangingPunct="1">
              <a:buFont typeface="Arial" panose="020B0604020202020204" pitchFamily="34" charset="0"/>
              <a:buNone/>
            </a:pPr>
            <a:r>
              <a:rPr lang="nl-NL" altLang="nl-NL" sz="2800" b="1"/>
              <a:t>van bloed, </a:t>
            </a:r>
          </a:p>
          <a:p>
            <a:pPr marL="0" indent="0" algn="ctr" eaLnBrk="1" hangingPunct="1">
              <a:buFont typeface="Arial" panose="020B0604020202020204" pitchFamily="34" charset="0"/>
              <a:buNone/>
            </a:pPr>
            <a:r>
              <a:rPr lang="nl-NL" altLang="nl-NL" sz="2800" b="1"/>
              <a:t>van vlees waar nog bloed in zit,</a:t>
            </a:r>
          </a:p>
          <a:p>
            <a:pPr marL="0" indent="0" algn="ctr" eaLnBrk="1" hangingPunct="1">
              <a:buFont typeface="Arial" panose="020B0604020202020204" pitchFamily="34" charset="0"/>
              <a:buNone/>
            </a:pPr>
            <a:r>
              <a:rPr lang="nl-NL" altLang="nl-NL" sz="2800" b="1"/>
              <a:t>en van ontucht. </a:t>
            </a:r>
          </a:p>
          <a:p>
            <a:pPr marL="0" indent="0" eaLnBrk="1" hangingPunct="1">
              <a:buFont typeface="Arial" panose="020B0604020202020204" pitchFamily="34" charset="0"/>
              <a:buNone/>
            </a:pPr>
            <a:r>
              <a:rPr lang="nl-NL" altLang="nl-NL" sz="2800"/>
              <a:t>Als u zich hier aan houdt, doet u wat juist is. Het ga u goed.</a:t>
            </a:r>
            <a:endParaRPr lang="nl-NL" altLang="nl-NL"/>
          </a:p>
        </p:txBody>
      </p:sp>
      <p:pic>
        <p:nvPicPr>
          <p:cNvPr id="33796" name="Picture 2" descr="http://uploads8.wikiart.org/images/duccio/the-apostle-james-alphaeus-1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77788"/>
            <a:ext cx="194468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solidFill>
            <a:srgbClr val="FFFF00"/>
          </a:solidFill>
        </p:spPr>
        <p:txBody>
          <a:bodyPr/>
          <a:lstStyle/>
          <a:p>
            <a:pPr eaLnBrk="1" hangingPunct="1"/>
            <a:r>
              <a:rPr lang="en-US" altLang="nl-NL"/>
              <a:t>Het besluit</a:t>
            </a:r>
          </a:p>
        </p:txBody>
      </p:sp>
      <p:sp>
        <p:nvSpPr>
          <p:cNvPr id="3" name="Tijdelijke aanduiding voor inhoud 2"/>
          <p:cNvSpPr>
            <a:spLocks noGrp="1"/>
          </p:cNvSpPr>
          <p:nvPr>
            <p:ph idx="1"/>
          </p:nvPr>
        </p:nvSpPr>
        <p:spPr>
          <a:xfrm>
            <a:off x="323850" y="1557338"/>
            <a:ext cx="8686800" cy="5111750"/>
          </a:xfrm>
        </p:spPr>
        <p:txBody>
          <a:bodyPr rtlCol="0">
            <a:noAutofit/>
          </a:bodyPr>
          <a:lstStyle/>
          <a:p>
            <a:pPr marL="0" indent="0" eaLnBrk="1" fontAlgn="auto" hangingPunct="1">
              <a:spcAft>
                <a:spcPts val="0"/>
              </a:spcAft>
              <a:buFont typeface="Arial" panose="020B0604020202020204" pitchFamily="34" charset="0"/>
              <a:buNone/>
              <a:defRPr/>
            </a:pPr>
            <a:r>
              <a:rPr lang="nl-NL" sz="3600" dirty="0"/>
              <a:t>Met andere woorden: </a:t>
            </a:r>
            <a:r>
              <a:rPr lang="nl-NL" dirty="0"/>
              <a:t>besnijdenis is niet vereist, alleen voorschriften over eten en seksuele relaties</a:t>
            </a:r>
          </a:p>
          <a:p>
            <a:pPr lvl="1" eaLnBrk="1" fontAlgn="auto" hangingPunct="1">
              <a:spcAft>
                <a:spcPts val="0"/>
              </a:spcAft>
              <a:defRPr/>
            </a:pPr>
            <a:r>
              <a:rPr lang="nl-NL" dirty="0"/>
              <a:t>Mogen heidenen wel stelen?</a:t>
            </a:r>
          </a:p>
          <a:p>
            <a:pPr lvl="1" eaLnBrk="1" fontAlgn="auto" hangingPunct="1">
              <a:spcAft>
                <a:spcPts val="0"/>
              </a:spcAft>
              <a:defRPr/>
            </a:pPr>
            <a:r>
              <a:rPr lang="nl-NL" dirty="0"/>
              <a:t>Hoeven ze niet voor de armen te zorgen?</a:t>
            </a:r>
          </a:p>
          <a:p>
            <a:pPr lvl="1" eaLnBrk="1" fontAlgn="auto" hangingPunct="1">
              <a:spcAft>
                <a:spcPts val="0"/>
              </a:spcAft>
              <a:defRPr/>
            </a:pPr>
            <a:r>
              <a:rPr lang="nl-NL" dirty="0"/>
              <a:t>Hoeven ze geen sabbat te vieren?</a:t>
            </a:r>
            <a:br>
              <a:rPr lang="nl-NL" dirty="0"/>
            </a:br>
            <a:endParaRPr lang="nl-NL" dirty="0"/>
          </a:p>
          <a:p>
            <a:pPr eaLnBrk="1" fontAlgn="auto" hangingPunct="1">
              <a:spcAft>
                <a:spcPts val="0"/>
              </a:spcAft>
              <a:defRPr/>
            </a:pPr>
            <a:r>
              <a:rPr lang="nl-NL" sz="3600" dirty="0"/>
              <a:t>Waarom niet: Tien Geboden of </a:t>
            </a:r>
            <a:br>
              <a:rPr lang="nl-NL" sz="3600" dirty="0"/>
            </a:br>
            <a:r>
              <a:rPr lang="nl-NL" sz="3600" dirty="0"/>
              <a:t>‘Geen afgoderij, niet doden, niet stelen, niet echtbreken, niet liegen, niet begeren’????</a:t>
            </a:r>
          </a:p>
          <a:p>
            <a:pPr eaLnBrk="1" fontAlgn="auto" hangingPunct="1">
              <a:spcAft>
                <a:spcPts val="0"/>
              </a:spcAft>
              <a:defRPr/>
            </a:pPr>
            <a:endParaRPr lang="nl-NL"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solidFill>
            <a:srgbClr val="FFFF00"/>
          </a:solidFill>
        </p:spPr>
        <p:txBody>
          <a:bodyPr/>
          <a:lstStyle/>
          <a:p>
            <a:pPr eaLnBrk="1" hangingPunct="1"/>
            <a:r>
              <a:rPr lang="en-US" altLang="nl-NL"/>
              <a:t>Logica van het besluit?</a:t>
            </a:r>
          </a:p>
        </p:txBody>
      </p:sp>
      <p:sp>
        <p:nvSpPr>
          <p:cNvPr id="3" name="Tijdelijke aanduiding voor inhoud 2"/>
          <p:cNvSpPr>
            <a:spLocks noGrp="1"/>
          </p:cNvSpPr>
          <p:nvPr>
            <p:ph idx="1"/>
          </p:nvPr>
        </p:nvSpPr>
        <p:spPr>
          <a:xfrm>
            <a:off x="0" y="1600200"/>
            <a:ext cx="9144000" cy="4997450"/>
          </a:xfrm>
        </p:spPr>
        <p:txBody>
          <a:bodyPr/>
          <a:lstStyle/>
          <a:p>
            <a:pPr eaLnBrk="1" hangingPunct="1"/>
            <a:r>
              <a:rPr lang="nl-NL" altLang="nl-NL"/>
              <a:t>Lijstje komt uit de lucht vallen? Waarom die wetten wel en de rest niet? Waarom zo veel nadruk op voedsel?</a:t>
            </a:r>
          </a:p>
          <a:p>
            <a:pPr lvl="1" eaLnBrk="1" hangingPunct="1"/>
            <a:r>
              <a:rPr lang="nl-NL" altLang="nl-NL"/>
              <a:t>Noachidische geboden?</a:t>
            </a:r>
            <a:endParaRPr lang="nl-NL" altLang="nl-NL" sz="3200"/>
          </a:p>
          <a:p>
            <a:pPr lvl="1" eaLnBrk="1" hangingPunct="1"/>
            <a:r>
              <a:rPr lang="nl-NL" altLang="nl-NL"/>
              <a:t>Wetten om gemeenschap met Joden mogelijk te maken?</a:t>
            </a:r>
          </a:p>
          <a:p>
            <a:pPr lvl="1" eaLnBrk="1" hangingPunct="1"/>
            <a:r>
              <a:rPr lang="nl-NL" altLang="nl-NL"/>
              <a:t>Wetten om ongelovigen te beschermen voor afgoderij?</a:t>
            </a:r>
          </a:p>
          <a:p>
            <a:pPr eaLnBrk="1" hangingPunct="1"/>
            <a:r>
              <a:rPr lang="nl-NL" altLang="nl-NL" sz="3600"/>
              <a:t>Jakobus probeerde een antwoord te geven vanuit de Bijbel!</a:t>
            </a:r>
          </a:p>
          <a:p>
            <a:pPr eaLnBrk="1" hangingPunct="1"/>
            <a:r>
              <a:rPr lang="nl-NL" altLang="nl-NL" sz="3600"/>
              <a:t>Waar vinden we deze wetten terug??</a:t>
            </a:r>
          </a:p>
          <a:p>
            <a:pPr eaLnBrk="1" hangingPunct="1"/>
            <a:endParaRPr lang="nl-NL" altLang="nl-NL" sz="3600"/>
          </a:p>
          <a:p>
            <a:pPr eaLnBrk="1" hangingPunct="1"/>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solidFill>
            <a:srgbClr val="FFFF00"/>
          </a:solidFill>
        </p:spPr>
        <p:txBody>
          <a:bodyPr/>
          <a:lstStyle/>
          <a:p>
            <a:pPr eaLnBrk="1" hangingPunct="1"/>
            <a:r>
              <a:rPr lang="en-US" altLang="nl-NL"/>
              <a:t>Logica van het besluit?</a:t>
            </a:r>
          </a:p>
        </p:txBody>
      </p:sp>
      <p:sp>
        <p:nvSpPr>
          <p:cNvPr id="4" name="Tijdelijke aanduiding voor inhoud 3"/>
          <p:cNvSpPr>
            <a:spLocks noGrp="1"/>
          </p:cNvSpPr>
          <p:nvPr>
            <p:ph idx="1"/>
          </p:nvPr>
        </p:nvSpPr>
        <p:spPr>
          <a:xfrm>
            <a:off x="457200" y="3068638"/>
            <a:ext cx="8229600" cy="3057525"/>
          </a:xfrm>
        </p:spPr>
        <p:txBody>
          <a:bodyPr/>
          <a:lstStyle/>
          <a:p>
            <a:pPr eaLnBrk="1" hangingPunct="1"/>
            <a:r>
              <a:rPr lang="en-US" altLang="nl-NL"/>
              <a:t>Lev 17:1-9:</a:t>
            </a:r>
          </a:p>
          <a:p>
            <a:pPr lvl="1" eaLnBrk="1" hangingPunct="1"/>
            <a:r>
              <a:rPr lang="en-US" altLang="nl-NL"/>
              <a:t>offers mogen niet aan afgoden worden gebracht</a:t>
            </a:r>
          </a:p>
          <a:p>
            <a:pPr lvl="1" eaLnBrk="1" hangingPunct="1"/>
            <a:r>
              <a:rPr lang="en-US" altLang="nl-NL"/>
              <a:t>vlees wat aan afgoden is gebracht mag niet worden gegeten</a:t>
            </a:r>
          </a:p>
        </p:txBody>
      </p:sp>
      <p:sp>
        <p:nvSpPr>
          <p:cNvPr id="39940" name="Rechthoek 4"/>
          <p:cNvSpPr>
            <a:spLocks noChangeArrowheads="1"/>
          </p:cNvSpPr>
          <p:nvPr/>
        </p:nvSpPr>
        <p:spPr bwMode="auto">
          <a:xfrm>
            <a:off x="1116013" y="1592263"/>
            <a:ext cx="72009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2000" b="1"/>
              <a:t>onthoud u van offervlees dat bij de afgodendienst is gebruikt,</a:t>
            </a:r>
          </a:p>
          <a:p>
            <a:pPr algn="ctr" eaLnBrk="1" hangingPunct="1">
              <a:spcBef>
                <a:spcPct val="0"/>
              </a:spcBef>
              <a:buFontTx/>
              <a:buNone/>
            </a:pPr>
            <a:r>
              <a:rPr lang="nl-NL" altLang="nl-NL" sz="2000" b="1"/>
              <a:t>van bloed, </a:t>
            </a:r>
          </a:p>
          <a:p>
            <a:pPr algn="ctr" eaLnBrk="1" hangingPunct="1">
              <a:spcBef>
                <a:spcPct val="0"/>
              </a:spcBef>
              <a:buFontTx/>
              <a:buNone/>
            </a:pPr>
            <a:r>
              <a:rPr lang="nl-NL" altLang="nl-NL" sz="2000" b="1"/>
              <a:t>van vlees waar nog bloed in zit,</a:t>
            </a:r>
          </a:p>
          <a:p>
            <a:pPr algn="ctr" eaLnBrk="1" hangingPunct="1">
              <a:spcBef>
                <a:spcPct val="0"/>
              </a:spcBef>
              <a:buFontTx/>
              <a:buNone/>
            </a:pPr>
            <a:r>
              <a:rPr lang="nl-NL" altLang="nl-NL" sz="2000" b="1"/>
              <a:t>en van ontucht.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solidFill>
            <a:srgbClr val="FFFF00"/>
          </a:solidFill>
        </p:spPr>
        <p:txBody>
          <a:bodyPr/>
          <a:lstStyle/>
          <a:p>
            <a:pPr eaLnBrk="1" hangingPunct="1"/>
            <a:r>
              <a:rPr lang="en-US" altLang="nl-NL"/>
              <a:t>Logica van het besluit?</a:t>
            </a:r>
          </a:p>
        </p:txBody>
      </p:sp>
      <p:sp>
        <p:nvSpPr>
          <p:cNvPr id="4" name="Tijdelijke aanduiding voor inhoud 3"/>
          <p:cNvSpPr>
            <a:spLocks noGrp="1"/>
          </p:cNvSpPr>
          <p:nvPr>
            <p:ph idx="1"/>
          </p:nvPr>
        </p:nvSpPr>
        <p:spPr>
          <a:xfrm>
            <a:off x="457200" y="3068638"/>
            <a:ext cx="8229600" cy="3057525"/>
          </a:xfrm>
        </p:spPr>
        <p:txBody>
          <a:bodyPr/>
          <a:lstStyle/>
          <a:p>
            <a:pPr eaLnBrk="1" hangingPunct="1"/>
            <a:r>
              <a:rPr lang="en-US" altLang="nl-NL"/>
              <a:t>Lev 17:10-12:</a:t>
            </a:r>
          </a:p>
          <a:p>
            <a:pPr lvl="1" eaLnBrk="1" hangingPunct="1"/>
            <a:r>
              <a:rPr lang="en-US" altLang="nl-NL"/>
              <a:t>Bloed mag niet gegeten worden</a:t>
            </a:r>
          </a:p>
        </p:txBody>
      </p:sp>
      <p:sp>
        <p:nvSpPr>
          <p:cNvPr id="41988" name="Rechthoek 4"/>
          <p:cNvSpPr>
            <a:spLocks noChangeArrowheads="1"/>
          </p:cNvSpPr>
          <p:nvPr/>
        </p:nvSpPr>
        <p:spPr bwMode="auto">
          <a:xfrm>
            <a:off x="1116013" y="1592263"/>
            <a:ext cx="72009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2000" b="1"/>
              <a:t>onthoud u van offervlees dat bij de afgodendienst is gebruikt,</a:t>
            </a:r>
          </a:p>
          <a:p>
            <a:pPr algn="ctr" eaLnBrk="1" hangingPunct="1">
              <a:spcBef>
                <a:spcPct val="0"/>
              </a:spcBef>
              <a:buFontTx/>
              <a:buNone/>
            </a:pPr>
            <a:r>
              <a:rPr lang="nl-NL" altLang="nl-NL" sz="2000" b="1"/>
              <a:t>van bloed, </a:t>
            </a:r>
          </a:p>
          <a:p>
            <a:pPr algn="ctr" eaLnBrk="1" hangingPunct="1">
              <a:spcBef>
                <a:spcPct val="0"/>
              </a:spcBef>
              <a:buFontTx/>
              <a:buNone/>
            </a:pPr>
            <a:r>
              <a:rPr lang="nl-NL" altLang="nl-NL" sz="2000" b="1"/>
              <a:t>van vlees waar nog bloed in zit,</a:t>
            </a:r>
          </a:p>
          <a:p>
            <a:pPr algn="ctr" eaLnBrk="1" hangingPunct="1">
              <a:spcBef>
                <a:spcPct val="0"/>
              </a:spcBef>
              <a:buFontTx/>
              <a:buNone/>
            </a:pPr>
            <a:r>
              <a:rPr lang="nl-NL" altLang="nl-NL" sz="2000" b="1"/>
              <a:t>en van ontucht.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solidFill>
            <a:srgbClr val="FFFF00"/>
          </a:solidFill>
        </p:spPr>
        <p:txBody>
          <a:bodyPr/>
          <a:lstStyle/>
          <a:p>
            <a:pPr eaLnBrk="1" hangingPunct="1"/>
            <a:r>
              <a:rPr lang="en-US" altLang="nl-NL"/>
              <a:t>Logica van het besluit?</a:t>
            </a:r>
          </a:p>
        </p:txBody>
      </p:sp>
      <p:sp>
        <p:nvSpPr>
          <p:cNvPr id="44035" name="Tijdelijke aanduiding voor inhoud 3"/>
          <p:cNvSpPr>
            <a:spLocks noGrp="1"/>
          </p:cNvSpPr>
          <p:nvPr>
            <p:ph idx="1"/>
          </p:nvPr>
        </p:nvSpPr>
        <p:spPr>
          <a:xfrm>
            <a:off x="457200" y="3068638"/>
            <a:ext cx="8229600" cy="3057525"/>
          </a:xfrm>
        </p:spPr>
        <p:txBody>
          <a:bodyPr/>
          <a:lstStyle/>
          <a:p>
            <a:pPr eaLnBrk="1" hangingPunct="1"/>
            <a:r>
              <a:rPr lang="en-US" altLang="nl-NL"/>
              <a:t>Lev 17:13-16:</a:t>
            </a:r>
          </a:p>
          <a:p>
            <a:pPr lvl="1" eaLnBrk="1" hangingPunct="1"/>
            <a:r>
              <a:rPr lang="en-US" altLang="nl-NL"/>
              <a:t>Vlees waarin nog bloed zit mag niet gegeten worden</a:t>
            </a:r>
          </a:p>
        </p:txBody>
      </p:sp>
      <p:sp>
        <p:nvSpPr>
          <p:cNvPr id="44036" name="Rechthoek 4"/>
          <p:cNvSpPr>
            <a:spLocks noChangeArrowheads="1"/>
          </p:cNvSpPr>
          <p:nvPr/>
        </p:nvSpPr>
        <p:spPr bwMode="auto">
          <a:xfrm>
            <a:off x="1116013" y="1592263"/>
            <a:ext cx="72009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2000" b="1"/>
              <a:t>onthoud u van offervlees dat bij de afgodendienst is gebruikt,</a:t>
            </a:r>
          </a:p>
          <a:p>
            <a:pPr algn="ctr" eaLnBrk="1" hangingPunct="1">
              <a:spcBef>
                <a:spcPct val="0"/>
              </a:spcBef>
              <a:buFontTx/>
              <a:buNone/>
            </a:pPr>
            <a:r>
              <a:rPr lang="nl-NL" altLang="nl-NL" sz="2000" b="1"/>
              <a:t>van bloed, </a:t>
            </a:r>
          </a:p>
          <a:p>
            <a:pPr algn="ctr" eaLnBrk="1" hangingPunct="1">
              <a:spcBef>
                <a:spcPct val="0"/>
              </a:spcBef>
              <a:buFontTx/>
              <a:buNone/>
            </a:pPr>
            <a:r>
              <a:rPr lang="nl-NL" altLang="nl-NL" sz="2000" b="1"/>
              <a:t>van vlees waar nog bloed in zit,</a:t>
            </a:r>
          </a:p>
          <a:p>
            <a:pPr algn="ctr" eaLnBrk="1" hangingPunct="1">
              <a:spcBef>
                <a:spcPct val="0"/>
              </a:spcBef>
              <a:buFontTx/>
              <a:buNone/>
            </a:pPr>
            <a:r>
              <a:rPr lang="nl-NL" altLang="nl-NL" sz="2000" b="1"/>
              <a:t>en van ontucht.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solidFill>
            <a:srgbClr val="FFFF00"/>
          </a:solidFill>
        </p:spPr>
        <p:txBody>
          <a:bodyPr/>
          <a:lstStyle/>
          <a:p>
            <a:pPr eaLnBrk="1" hangingPunct="1"/>
            <a:r>
              <a:rPr lang="en-US" altLang="nl-NL"/>
              <a:t>Logica van het besluit?</a:t>
            </a:r>
          </a:p>
        </p:txBody>
      </p:sp>
      <p:sp>
        <p:nvSpPr>
          <p:cNvPr id="4" name="Tijdelijke aanduiding voor inhoud 3"/>
          <p:cNvSpPr>
            <a:spLocks noGrp="1"/>
          </p:cNvSpPr>
          <p:nvPr>
            <p:ph idx="1"/>
          </p:nvPr>
        </p:nvSpPr>
        <p:spPr>
          <a:xfrm>
            <a:off x="457200" y="3068638"/>
            <a:ext cx="8229600" cy="3057525"/>
          </a:xfrm>
        </p:spPr>
        <p:txBody>
          <a:bodyPr/>
          <a:lstStyle/>
          <a:p>
            <a:pPr eaLnBrk="1" hangingPunct="1"/>
            <a:r>
              <a:rPr lang="en-US" altLang="nl-NL"/>
              <a:t>Lev 18:1-30:</a:t>
            </a:r>
          </a:p>
          <a:p>
            <a:pPr lvl="1" eaLnBrk="1" hangingPunct="1"/>
            <a:r>
              <a:rPr lang="en-US" altLang="nl-NL"/>
              <a:t>Geboden tegen ontucht (ongeoorloofde seksuele relaties)</a:t>
            </a:r>
          </a:p>
        </p:txBody>
      </p:sp>
      <p:sp>
        <p:nvSpPr>
          <p:cNvPr id="46084" name="Rechthoek 4"/>
          <p:cNvSpPr>
            <a:spLocks noChangeArrowheads="1"/>
          </p:cNvSpPr>
          <p:nvPr/>
        </p:nvSpPr>
        <p:spPr bwMode="auto">
          <a:xfrm>
            <a:off x="1116013" y="1592263"/>
            <a:ext cx="72009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2000" b="1"/>
              <a:t>onthoud u van offervlees dat bij de afgodendienst is gebruikt,</a:t>
            </a:r>
          </a:p>
          <a:p>
            <a:pPr algn="ctr" eaLnBrk="1" hangingPunct="1">
              <a:spcBef>
                <a:spcPct val="0"/>
              </a:spcBef>
              <a:buFontTx/>
              <a:buNone/>
            </a:pPr>
            <a:r>
              <a:rPr lang="nl-NL" altLang="nl-NL" sz="2000" b="1"/>
              <a:t>van bloed, </a:t>
            </a:r>
          </a:p>
          <a:p>
            <a:pPr algn="ctr" eaLnBrk="1" hangingPunct="1">
              <a:spcBef>
                <a:spcPct val="0"/>
              </a:spcBef>
              <a:buFontTx/>
              <a:buNone/>
            </a:pPr>
            <a:r>
              <a:rPr lang="nl-NL" altLang="nl-NL" sz="2000" b="1"/>
              <a:t>van vlees waar nog bloed in zit,</a:t>
            </a:r>
          </a:p>
          <a:p>
            <a:pPr algn="ctr" eaLnBrk="1" hangingPunct="1">
              <a:spcBef>
                <a:spcPct val="0"/>
              </a:spcBef>
              <a:buFontTx/>
              <a:buNone/>
            </a:pPr>
            <a:r>
              <a:rPr lang="nl-NL" altLang="nl-NL" sz="2000" b="1"/>
              <a:t>en van ontucht.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solidFill>
            <a:srgbClr val="FFFF00"/>
          </a:solidFill>
        </p:spPr>
        <p:txBody>
          <a:bodyPr/>
          <a:lstStyle/>
          <a:p>
            <a:pPr eaLnBrk="1" hangingPunct="1"/>
            <a:r>
              <a:rPr lang="en-US" altLang="nl-NL"/>
              <a:t>Het centrum van de thora</a:t>
            </a:r>
          </a:p>
        </p:txBody>
      </p:sp>
      <p:sp>
        <p:nvSpPr>
          <p:cNvPr id="3" name="Afgeronde rechthoek 2"/>
          <p:cNvSpPr/>
          <p:nvPr/>
        </p:nvSpPr>
        <p:spPr>
          <a:xfrm>
            <a:off x="611188" y="3644900"/>
            <a:ext cx="504825" cy="20875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G</a:t>
            </a:r>
          </a:p>
          <a:p>
            <a:pPr algn="ctr" eaLnBrk="1" fontAlgn="auto" hangingPunct="1">
              <a:spcBef>
                <a:spcPts val="0"/>
              </a:spcBef>
              <a:spcAft>
                <a:spcPts val="0"/>
              </a:spcAft>
              <a:defRPr/>
            </a:pPr>
            <a:r>
              <a:rPr lang="en-US" b="1" dirty="0">
                <a:solidFill>
                  <a:schemeClr val="tx1"/>
                </a:solidFill>
              </a:rPr>
              <a:t>E</a:t>
            </a:r>
          </a:p>
          <a:p>
            <a:pPr algn="ctr" eaLnBrk="1" fontAlgn="auto" hangingPunct="1">
              <a:spcBef>
                <a:spcPts val="0"/>
              </a:spcBef>
              <a:spcAft>
                <a:spcPts val="0"/>
              </a:spcAft>
              <a:defRPr/>
            </a:pPr>
            <a:r>
              <a:rPr lang="en-US" b="1" dirty="0">
                <a:solidFill>
                  <a:schemeClr val="tx1"/>
                </a:solidFill>
              </a:rPr>
              <a:t>N</a:t>
            </a:r>
          </a:p>
          <a:p>
            <a:pPr algn="ctr" eaLnBrk="1" fontAlgn="auto" hangingPunct="1">
              <a:spcBef>
                <a:spcPts val="0"/>
              </a:spcBef>
              <a:spcAft>
                <a:spcPts val="0"/>
              </a:spcAft>
              <a:defRPr/>
            </a:pPr>
            <a:r>
              <a:rPr lang="en-US" b="1" dirty="0">
                <a:solidFill>
                  <a:schemeClr val="tx1"/>
                </a:solidFill>
              </a:rPr>
              <a:t>E</a:t>
            </a:r>
          </a:p>
          <a:p>
            <a:pPr algn="ctr" eaLnBrk="1" fontAlgn="auto" hangingPunct="1">
              <a:spcBef>
                <a:spcPts val="0"/>
              </a:spcBef>
              <a:spcAft>
                <a:spcPts val="0"/>
              </a:spcAft>
              <a:defRPr/>
            </a:pPr>
            <a:r>
              <a:rPr lang="en-US" b="1" dirty="0">
                <a:solidFill>
                  <a:schemeClr val="tx1"/>
                </a:solidFill>
              </a:rPr>
              <a:t>S</a:t>
            </a:r>
          </a:p>
          <a:p>
            <a:pPr algn="ctr" eaLnBrk="1" fontAlgn="auto" hangingPunct="1">
              <a:spcBef>
                <a:spcPts val="0"/>
              </a:spcBef>
              <a:spcAft>
                <a:spcPts val="0"/>
              </a:spcAft>
              <a:defRPr/>
            </a:pPr>
            <a:r>
              <a:rPr lang="en-US" b="1" dirty="0">
                <a:solidFill>
                  <a:schemeClr val="tx1"/>
                </a:solidFill>
              </a:rPr>
              <a:t>I</a:t>
            </a:r>
          </a:p>
          <a:p>
            <a:pPr algn="ctr" eaLnBrk="1" fontAlgn="auto" hangingPunct="1">
              <a:spcBef>
                <a:spcPts val="0"/>
              </a:spcBef>
              <a:spcAft>
                <a:spcPts val="0"/>
              </a:spcAft>
              <a:defRPr/>
            </a:pPr>
            <a:r>
              <a:rPr lang="en-US" b="1" dirty="0">
                <a:solidFill>
                  <a:schemeClr val="tx1"/>
                </a:solidFill>
              </a:rPr>
              <a:t>S</a:t>
            </a:r>
          </a:p>
        </p:txBody>
      </p:sp>
      <p:sp>
        <p:nvSpPr>
          <p:cNvPr id="6" name="Afgeronde rechthoek 5"/>
          <p:cNvSpPr/>
          <p:nvPr/>
        </p:nvSpPr>
        <p:spPr>
          <a:xfrm>
            <a:off x="1116013" y="3357563"/>
            <a:ext cx="503237" cy="20875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E</a:t>
            </a:r>
          </a:p>
          <a:p>
            <a:pPr algn="ctr" eaLnBrk="1" fontAlgn="auto" hangingPunct="1">
              <a:spcBef>
                <a:spcPts val="0"/>
              </a:spcBef>
              <a:spcAft>
                <a:spcPts val="0"/>
              </a:spcAft>
              <a:defRPr/>
            </a:pPr>
            <a:r>
              <a:rPr lang="en-US" b="1" dirty="0">
                <a:solidFill>
                  <a:schemeClr val="tx1"/>
                </a:solidFill>
              </a:rPr>
              <a:t>X</a:t>
            </a:r>
          </a:p>
          <a:p>
            <a:pPr algn="ctr" eaLnBrk="1" fontAlgn="auto" hangingPunct="1">
              <a:spcBef>
                <a:spcPts val="0"/>
              </a:spcBef>
              <a:spcAft>
                <a:spcPts val="0"/>
              </a:spcAft>
              <a:defRPr/>
            </a:pPr>
            <a:r>
              <a:rPr lang="en-US" b="1" dirty="0">
                <a:solidFill>
                  <a:schemeClr val="tx1"/>
                </a:solidFill>
              </a:rPr>
              <a:t>O</a:t>
            </a:r>
          </a:p>
          <a:p>
            <a:pPr algn="ctr" eaLnBrk="1" fontAlgn="auto" hangingPunct="1">
              <a:spcBef>
                <a:spcPts val="0"/>
              </a:spcBef>
              <a:spcAft>
                <a:spcPts val="0"/>
              </a:spcAft>
              <a:defRPr/>
            </a:pPr>
            <a:r>
              <a:rPr lang="en-US" b="1" dirty="0">
                <a:solidFill>
                  <a:schemeClr val="tx1"/>
                </a:solidFill>
              </a:rPr>
              <a:t>D</a:t>
            </a:r>
          </a:p>
          <a:p>
            <a:pPr algn="ctr" eaLnBrk="1" fontAlgn="auto" hangingPunct="1">
              <a:spcBef>
                <a:spcPts val="0"/>
              </a:spcBef>
              <a:spcAft>
                <a:spcPts val="0"/>
              </a:spcAft>
              <a:defRPr/>
            </a:pPr>
            <a:r>
              <a:rPr lang="en-US" b="1" dirty="0">
                <a:solidFill>
                  <a:schemeClr val="tx1"/>
                </a:solidFill>
              </a:rPr>
              <a:t>U</a:t>
            </a:r>
          </a:p>
          <a:p>
            <a:pPr algn="ctr" eaLnBrk="1" fontAlgn="auto" hangingPunct="1">
              <a:spcBef>
                <a:spcPts val="0"/>
              </a:spcBef>
              <a:spcAft>
                <a:spcPts val="0"/>
              </a:spcAft>
              <a:defRPr/>
            </a:pPr>
            <a:r>
              <a:rPr lang="en-US" b="1" dirty="0">
                <a:solidFill>
                  <a:schemeClr val="tx1"/>
                </a:solidFill>
              </a:rPr>
              <a:t>S</a:t>
            </a:r>
          </a:p>
        </p:txBody>
      </p:sp>
      <p:sp>
        <p:nvSpPr>
          <p:cNvPr id="7" name="Afgeronde rechthoek 6"/>
          <p:cNvSpPr/>
          <p:nvPr/>
        </p:nvSpPr>
        <p:spPr>
          <a:xfrm>
            <a:off x="1619250" y="2565400"/>
            <a:ext cx="504825" cy="25923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L</a:t>
            </a:r>
          </a:p>
          <a:p>
            <a:pPr algn="ctr" eaLnBrk="1" fontAlgn="auto" hangingPunct="1">
              <a:spcBef>
                <a:spcPts val="0"/>
              </a:spcBef>
              <a:spcAft>
                <a:spcPts val="0"/>
              </a:spcAft>
              <a:defRPr/>
            </a:pPr>
            <a:r>
              <a:rPr lang="en-US" b="1" dirty="0">
                <a:solidFill>
                  <a:schemeClr val="tx1"/>
                </a:solidFill>
              </a:rPr>
              <a:t>E</a:t>
            </a:r>
          </a:p>
          <a:p>
            <a:pPr algn="ctr" eaLnBrk="1" fontAlgn="auto" hangingPunct="1">
              <a:spcBef>
                <a:spcPts val="0"/>
              </a:spcBef>
              <a:spcAft>
                <a:spcPts val="0"/>
              </a:spcAft>
              <a:defRPr/>
            </a:pPr>
            <a:r>
              <a:rPr lang="en-US" b="1" dirty="0">
                <a:solidFill>
                  <a:schemeClr val="tx1"/>
                </a:solidFill>
              </a:rPr>
              <a:t>V</a:t>
            </a:r>
          </a:p>
          <a:p>
            <a:pPr algn="ctr" eaLnBrk="1" fontAlgn="auto" hangingPunct="1">
              <a:spcBef>
                <a:spcPts val="0"/>
              </a:spcBef>
              <a:spcAft>
                <a:spcPts val="0"/>
              </a:spcAft>
              <a:defRPr/>
            </a:pPr>
            <a:r>
              <a:rPr lang="en-US" b="1" dirty="0">
                <a:solidFill>
                  <a:schemeClr val="tx1"/>
                </a:solidFill>
              </a:rPr>
              <a:t>I</a:t>
            </a:r>
          </a:p>
          <a:p>
            <a:pPr algn="ctr" eaLnBrk="1" fontAlgn="auto" hangingPunct="1">
              <a:spcBef>
                <a:spcPts val="0"/>
              </a:spcBef>
              <a:spcAft>
                <a:spcPts val="0"/>
              </a:spcAft>
              <a:defRPr/>
            </a:pPr>
            <a:r>
              <a:rPr lang="en-US" b="1" dirty="0">
                <a:solidFill>
                  <a:schemeClr val="tx1"/>
                </a:solidFill>
              </a:rPr>
              <a:t>T</a:t>
            </a:r>
          </a:p>
          <a:p>
            <a:pPr algn="ctr" eaLnBrk="1" fontAlgn="auto" hangingPunct="1">
              <a:spcBef>
                <a:spcPts val="0"/>
              </a:spcBef>
              <a:spcAft>
                <a:spcPts val="0"/>
              </a:spcAft>
              <a:defRPr/>
            </a:pPr>
            <a:r>
              <a:rPr lang="en-US" b="1" dirty="0">
                <a:solidFill>
                  <a:schemeClr val="tx1"/>
                </a:solidFill>
              </a:rPr>
              <a:t>I</a:t>
            </a:r>
          </a:p>
          <a:p>
            <a:pPr algn="ctr" eaLnBrk="1" fontAlgn="auto" hangingPunct="1">
              <a:spcBef>
                <a:spcPts val="0"/>
              </a:spcBef>
              <a:spcAft>
                <a:spcPts val="0"/>
              </a:spcAft>
              <a:defRPr/>
            </a:pPr>
            <a:r>
              <a:rPr lang="en-US" b="1" dirty="0">
                <a:solidFill>
                  <a:schemeClr val="tx1"/>
                </a:solidFill>
              </a:rPr>
              <a:t>C</a:t>
            </a:r>
          </a:p>
          <a:p>
            <a:pPr algn="ctr" eaLnBrk="1" fontAlgn="auto" hangingPunct="1">
              <a:spcBef>
                <a:spcPts val="0"/>
              </a:spcBef>
              <a:spcAft>
                <a:spcPts val="0"/>
              </a:spcAft>
              <a:defRPr/>
            </a:pPr>
            <a:r>
              <a:rPr lang="en-US" b="1" dirty="0">
                <a:solidFill>
                  <a:schemeClr val="tx1"/>
                </a:solidFill>
              </a:rPr>
              <a:t>U</a:t>
            </a:r>
          </a:p>
          <a:p>
            <a:pPr algn="ctr" eaLnBrk="1" fontAlgn="auto" hangingPunct="1">
              <a:spcBef>
                <a:spcPts val="0"/>
              </a:spcBef>
              <a:spcAft>
                <a:spcPts val="0"/>
              </a:spcAft>
              <a:defRPr/>
            </a:pPr>
            <a:r>
              <a:rPr lang="en-US" b="1" dirty="0">
                <a:solidFill>
                  <a:schemeClr val="tx1"/>
                </a:solidFill>
              </a:rPr>
              <a:t>S</a:t>
            </a:r>
          </a:p>
        </p:txBody>
      </p:sp>
      <p:sp>
        <p:nvSpPr>
          <p:cNvPr id="8" name="Afgeronde rechthoek 7"/>
          <p:cNvSpPr/>
          <p:nvPr/>
        </p:nvSpPr>
        <p:spPr>
          <a:xfrm>
            <a:off x="2124075" y="3357563"/>
            <a:ext cx="503238" cy="20875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N</a:t>
            </a:r>
          </a:p>
          <a:p>
            <a:pPr algn="ctr" eaLnBrk="1" fontAlgn="auto" hangingPunct="1">
              <a:spcBef>
                <a:spcPts val="0"/>
              </a:spcBef>
              <a:spcAft>
                <a:spcPts val="0"/>
              </a:spcAft>
              <a:defRPr/>
            </a:pPr>
            <a:r>
              <a:rPr lang="en-US" b="1" dirty="0">
                <a:solidFill>
                  <a:schemeClr val="tx1"/>
                </a:solidFill>
              </a:rPr>
              <a:t>U</a:t>
            </a:r>
          </a:p>
          <a:p>
            <a:pPr algn="ctr" eaLnBrk="1" fontAlgn="auto" hangingPunct="1">
              <a:spcBef>
                <a:spcPts val="0"/>
              </a:spcBef>
              <a:spcAft>
                <a:spcPts val="0"/>
              </a:spcAft>
              <a:defRPr/>
            </a:pPr>
            <a:r>
              <a:rPr lang="en-US" b="1" dirty="0">
                <a:solidFill>
                  <a:schemeClr val="tx1"/>
                </a:solidFill>
              </a:rPr>
              <a:t>M</a:t>
            </a:r>
          </a:p>
          <a:p>
            <a:pPr algn="ctr" eaLnBrk="1" fontAlgn="auto" hangingPunct="1">
              <a:spcBef>
                <a:spcPts val="0"/>
              </a:spcBef>
              <a:spcAft>
                <a:spcPts val="0"/>
              </a:spcAft>
              <a:defRPr/>
            </a:pPr>
            <a:r>
              <a:rPr lang="en-US" b="1" dirty="0">
                <a:solidFill>
                  <a:schemeClr val="tx1"/>
                </a:solidFill>
              </a:rPr>
              <a:t>E</a:t>
            </a:r>
          </a:p>
          <a:p>
            <a:pPr algn="ctr" eaLnBrk="1" fontAlgn="auto" hangingPunct="1">
              <a:spcBef>
                <a:spcPts val="0"/>
              </a:spcBef>
              <a:spcAft>
                <a:spcPts val="0"/>
              </a:spcAft>
              <a:defRPr/>
            </a:pPr>
            <a:r>
              <a:rPr lang="en-US" b="1" dirty="0">
                <a:solidFill>
                  <a:schemeClr val="tx1"/>
                </a:solidFill>
              </a:rPr>
              <a:t>R</a:t>
            </a:r>
          </a:p>
          <a:p>
            <a:pPr algn="ctr" eaLnBrk="1" fontAlgn="auto" hangingPunct="1">
              <a:spcBef>
                <a:spcPts val="0"/>
              </a:spcBef>
              <a:spcAft>
                <a:spcPts val="0"/>
              </a:spcAft>
              <a:defRPr/>
            </a:pPr>
            <a:r>
              <a:rPr lang="en-US" b="1" dirty="0">
                <a:solidFill>
                  <a:schemeClr val="tx1"/>
                </a:solidFill>
              </a:rPr>
              <a:t>I</a:t>
            </a:r>
          </a:p>
        </p:txBody>
      </p:sp>
      <p:sp>
        <p:nvSpPr>
          <p:cNvPr id="9" name="Afgeronde rechthoek 8"/>
          <p:cNvSpPr/>
          <p:nvPr/>
        </p:nvSpPr>
        <p:spPr>
          <a:xfrm>
            <a:off x="2627313" y="3716338"/>
            <a:ext cx="504825" cy="20891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D</a:t>
            </a:r>
          </a:p>
          <a:p>
            <a:pPr algn="ctr" eaLnBrk="1" fontAlgn="auto" hangingPunct="1">
              <a:spcBef>
                <a:spcPts val="0"/>
              </a:spcBef>
              <a:spcAft>
                <a:spcPts val="0"/>
              </a:spcAft>
              <a:defRPr/>
            </a:pPr>
            <a:r>
              <a:rPr lang="en-US" b="1" dirty="0">
                <a:solidFill>
                  <a:schemeClr val="tx1"/>
                </a:solidFill>
              </a:rPr>
              <a:t>E</a:t>
            </a:r>
          </a:p>
          <a:p>
            <a:pPr algn="ctr" eaLnBrk="1" fontAlgn="auto" hangingPunct="1">
              <a:spcBef>
                <a:spcPts val="0"/>
              </a:spcBef>
              <a:spcAft>
                <a:spcPts val="0"/>
              </a:spcAft>
              <a:defRPr/>
            </a:pPr>
            <a:r>
              <a:rPr lang="en-US" b="1" dirty="0">
                <a:solidFill>
                  <a:schemeClr val="tx1"/>
                </a:solidFill>
              </a:rPr>
              <a:t>U</a:t>
            </a:r>
          </a:p>
          <a:p>
            <a:pPr algn="ctr" eaLnBrk="1" fontAlgn="auto" hangingPunct="1">
              <a:spcBef>
                <a:spcPts val="0"/>
              </a:spcBef>
              <a:spcAft>
                <a:spcPts val="0"/>
              </a:spcAft>
              <a:defRPr/>
            </a:pPr>
            <a:r>
              <a:rPr lang="en-US" b="1" dirty="0">
                <a:solidFill>
                  <a:schemeClr val="tx1"/>
                </a:solidFill>
              </a:rPr>
              <a:t>T</a:t>
            </a:r>
          </a:p>
          <a:p>
            <a:pPr algn="ctr" eaLnBrk="1" fontAlgn="auto" hangingPunct="1">
              <a:spcBef>
                <a:spcPts val="0"/>
              </a:spcBef>
              <a:spcAft>
                <a:spcPts val="0"/>
              </a:spcAft>
              <a:defRPr/>
            </a:pPr>
            <a:r>
              <a:rPr lang="en-US" b="1" dirty="0">
                <a:solidFill>
                  <a:schemeClr val="tx1"/>
                </a:solidFill>
              </a:rPr>
              <a:t>E</a:t>
            </a:r>
          </a:p>
          <a:p>
            <a:pPr algn="ctr" eaLnBrk="1" fontAlgn="auto" hangingPunct="1">
              <a:spcBef>
                <a:spcPts val="0"/>
              </a:spcBef>
              <a:spcAft>
                <a:spcPts val="0"/>
              </a:spcAft>
              <a:defRPr/>
            </a:pPr>
            <a:r>
              <a:rPr lang="en-US" b="1" dirty="0">
                <a:solidFill>
                  <a:schemeClr val="tx1"/>
                </a:solidFill>
              </a:rPr>
              <a:t>R</a:t>
            </a:r>
          </a:p>
          <a:p>
            <a:pPr algn="ctr" eaLnBrk="1" fontAlgn="auto" hangingPunct="1">
              <a:spcBef>
                <a:spcPts val="0"/>
              </a:spcBef>
              <a:spcAft>
                <a:spcPts val="0"/>
              </a:spcAft>
              <a:defRPr/>
            </a:pPr>
            <a:r>
              <a:rPr lang="en-US" b="1" dirty="0">
                <a:solidFill>
                  <a:schemeClr val="tx1"/>
                </a:solidFill>
              </a:rPr>
              <a:t>O</a:t>
            </a:r>
          </a:p>
        </p:txBody>
      </p:sp>
      <p:sp>
        <p:nvSpPr>
          <p:cNvPr id="10" name="Afgeronde rechthoek 9"/>
          <p:cNvSpPr/>
          <p:nvPr/>
        </p:nvSpPr>
        <p:spPr>
          <a:xfrm rot="16200000">
            <a:off x="6039644" y="1478757"/>
            <a:ext cx="504825" cy="25923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fontAlgn="auto" hangingPunct="1">
              <a:spcBef>
                <a:spcPts val="0"/>
              </a:spcBef>
              <a:spcAft>
                <a:spcPts val="0"/>
              </a:spcAft>
              <a:defRPr/>
            </a:pPr>
            <a:r>
              <a:rPr lang="en-US" b="1" dirty="0">
                <a:solidFill>
                  <a:schemeClr val="tx1"/>
                </a:solidFill>
              </a:rPr>
              <a:t>L E V I T I C U S</a:t>
            </a:r>
          </a:p>
        </p:txBody>
      </p:sp>
      <p:sp>
        <p:nvSpPr>
          <p:cNvPr id="48137" name="Tekstvak 10"/>
          <p:cNvSpPr txBox="1">
            <a:spLocks noChangeArrowheads="1"/>
          </p:cNvSpPr>
          <p:nvPr/>
        </p:nvSpPr>
        <p:spPr bwMode="auto">
          <a:xfrm>
            <a:off x="3514688" y="3141663"/>
            <a:ext cx="56150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nl-NL" b="1" dirty="0"/>
              <a:t>CENTRUM</a:t>
            </a:r>
          </a:p>
          <a:p>
            <a:pPr algn="ctr" eaLnBrk="1" hangingPunct="1">
              <a:spcBef>
                <a:spcPct val="0"/>
              </a:spcBef>
              <a:buFontTx/>
              <a:buNone/>
            </a:pPr>
            <a:r>
              <a:rPr lang="en-US" altLang="nl-NL" b="1" dirty="0"/>
              <a:t> H 17 T/M 20</a:t>
            </a:r>
          </a:p>
          <a:p>
            <a:pPr algn="ctr" eaLnBrk="1" hangingPunct="1">
              <a:spcBef>
                <a:spcPct val="0"/>
              </a:spcBef>
              <a:buFontTx/>
              <a:buNone/>
            </a:pPr>
            <a:r>
              <a:rPr lang="en-US" altLang="nl-NL" b="1" dirty="0"/>
              <a:t>WETTEN OVER WONEN BIJ GOD</a:t>
            </a:r>
            <a:br>
              <a:rPr lang="en-US" altLang="nl-NL" b="1" dirty="0"/>
            </a:br>
            <a:r>
              <a:rPr lang="en-US" altLang="nl-NL" b="1" dirty="0"/>
              <a:t>(</a:t>
            </a:r>
            <a:r>
              <a:rPr lang="en-US" altLang="nl-NL" b="1" dirty="0" err="1"/>
              <a:t>zie</a:t>
            </a:r>
            <a:r>
              <a:rPr lang="en-US" altLang="nl-NL" b="1" dirty="0"/>
              <a:t> </a:t>
            </a:r>
            <a:r>
              <a:rPr lang="en-US" altLang="nl-NL" b="1" dirty="0" err="1"/>
              <a:t>ook</a:t>
            </a:r>
            <a:r>
              <a:rPr lang="en-US" altLang="nl-NL" b="1" dirty="0"/>
              <a:t> Lev 25:23)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solidFill>
            <a:srgbClr val="FFFF00"/>
          </a:solidFill>
        </p:spPr>
        <p:txBody>
          <a:bodyPr/>
          <a:lstStyle/>
          <a:p>
            <a:pPr eaLnBrk="1" hangingPunct="1"/>
            <a:r>
              <a:rPr lang="en-US" altLang="nl-NL" dirty="0"/>
              <a:t>Exodus 12:43-49</a:t>
            </a:r>
          </a:p>
        </p:txBody>
      </p:sp>
      <p:sp>
        <p:nvSpPr>
          <p:cNvPr id="3" name="Tijdelijke aanduiding voor inhoud 2"/>
          <p:cNvSpPr>
            <a:spLocks noGrp="1"/>
          </p:cNvSpPr>
          <p:nvPr>
            <p:ph idx="1"/>
          </p:nvPr>
        </p:nvSpPr>
        <p:spPr>
          <a:xfrm>
            <a:off x="457200" y="1600200"/>
            <a:ext cx="8229600" cy="5141913"/>
          </a:xfrm>
        </p:spPr>
        <p:txBody>
          <a:bodyPr/>
          <a:lstStyle/>
          <a:p>
            <a:pPr marL="0" indent="0" eaLnBrk="1" hangingPunct="1">
              <a:buNone/>
            </a:pPr>
            <a:r>
              <a:rPr lang="nl-NL" sz="3600" dirty="0"/>
              <a:t>Het maal moet worden gebruikt in het ​huis​ waarin het is klaargemaakt, je mag niets van het vlees buitenshuis brengen; de botten mag je niet breken. </a:t>
            </a:r>
            <a:r>
              <a:rPr lang="nl-NL" sz="3600" baseline="30000" dirty="0"/>
              <a:t>47</a:t>
            </a:r>
            <a:r>
              <a:rPr lang="nl-NL" sz="3600" dirty="0"/>
              <a:t> Ieder die tot de gemeenschap van </a:t>
            </a:r>
            <a:r>
              <a:rPr lang="nl-NL" sz="3600" u="sng" dirty="0"/>
              <a:t>I</a:t>
            </a:r>
            <a:r>
              <a:rPr lang="nl-NL" sz="3600" dirty="0"/>
              <a:t>sraël behoort, is verplicht dit maal te bereiden. </a:t>
            </a:r>
            <a:endParaRPr lang="en-US" altLang="nl-NL" sz="4400" dirty="0"/>
          </a:p>
        </p:txBody>
      </p:sp>
    </p:spTree>
    <p:extLst>
      <p:ext uri="{BB962C8B-B14F-4D97-AF65-F5344CB8AC3E}">
        <p14:creationId xmlns:p14="http://schemas.microsoft.com/office/powerpoint/2010/main" val="498682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solidFill>
            <a:srgbClr val="FFFF00"/>
          </a:solidFill>
        </p:spPr>
        <p:txBody>
          <a:bodyPr/>
          <a:lstStyle/>
          <a:p>
            <a:pPr eaLnBrk="1" hangingPunct="1"/>
            <a:r>
              <a:rPr lang="en-US" altLang="nl-NL"/>
              <a:t>Het centrum van de thora</a:t>
            </a:r>
          </a:p>
        </p:txBody>
      </p:sp>
      <p:sp>
        <p:nvSpPr>
          <p:cNvPr id="50179" name="Tijdelijke aanduiding voor inhoud 3"/>
          <p:cNvSpPr>
            <a:spLocks noGrp="1"/>
          </p:cNvSpPr>
          <p:nvPr>
            <p:ph idx="1"/>
          </p:nvPr>
        </p:nvSpPr>
        <p:spPr/>
        <p:txBody>
          <a:bodyPr/>
          <a:lstStyle/>
          <a:p>
            <a:pPr eaLnBrk="1" hangingPunct="1"/>
            <a:r>
              <a:rPr lang="en-US" altLang="nl-NL"/>
              <a:t>Leviticus 19:18,34</a:t>
            </a:r>
          </a:p>
          <a:p>
            <a:pPr lvl="1" eaLnBrk="1" hangingPunct="1"/>
            <a:r>
              <a:rPr lang="en-US" altLang="nl-NL"/>
              <a:t>“</a:t>
            </a:r>
            <a:r>
              <a:rPr lang="nl-NL" altLang="nl-NL"/>
              <a:t>Gij zult niet wraakzuchtig en haatdragend zijn tegenover de kinderen van uw volk, maar </a:t>
            </a:r>
            <a:r>
              <a:rPr lang="nl-NL" altLang="nl-NL" b="1">
                <a:solidFill>
                  <a:srgbClr val="FF0000"/>
                </a:solidFill>
              </a:rPr>
              <a:t>uw naaste liefhebben als uzelf</a:t>
            </a:r>
            <a:r>
              <a:rPr lang="nl-NL" altLang="nl-NL"/>
              <a:t>: Ik ben de HERE.”</a:t>
            </a:r>
          </a:p>
          <a:p>
            <a:pPr lvl="1" eaLnBrk="1" hangingPunct="1"/>
            <a:r>
              <a:rPr lang="nl-NL" altLang="nl-NL"/>
              <a:t>“Als een onder u geboren Israëliet zal u de </a:t>
            </a:r>
            <a:r>
              <a:rPr lang="nl-NL" altLang="nl-NL" b="1">
                <a:solidFill>
                  <a:srgbClr val="FF0000"/>
                </a:solidFill>
              </a:rPr>
              <a:t>vreemdeling</a:t>
            </a:r>
            <a:r>
              <a:rPr lang="nl-NL" altLang="nl-NL"/>
              <a:t> gelden, die bij u vertoeft; gij zult hem </a:t>
            </a:r>
            <a:r>
              <a:rPr lang="nl-NL" altLang="nl-NL" b="1">
                <a:solidFill>
                  <a:srgbClr val="FF0000"/>
                </a:solidFill>
              </a:rPr>
              <a:t>liefhebben als uzelf</a:t>
            </a:r>
            <a:r>
              <a:rPr lang="nl-NL" altLang="nl-NL"/>
              <a:t>, want gij zijt vreemdeling geweest in het land Egypte: Ik ben de HERE, uw God.”</a:t>
            </a:r>
            <a:endParaRPr lang="en-US" altLang="nl-N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a:solidFill>
            <a:srgbClr val="FFFF00"/>
          </a:solidFill>
        </p:spPr>
        <p:txBody>
          <a:bodyPr/>
          <a:lstStyle/>
          <a:p>
            <a:pPr eaLnBrk="1" hangingPunct="1"/>
            <a:r>
              <a:rPr lang="en-US" altLang="nl-NL"/>
              <a:t>Logica van het besluit?</a:t>
            </a:r>
          </a:p>
        </p:txBody>
      </p:sp>
      <p:sp>
        <p:nvSpPr>
          <p:cNvPr id="4" name="Tijdelijke aanduiding voor inhoud 3"/>
          <p:cNvSpPr>
            <a:spLocks noGrp="1"/>
          </p:cNvSpPr>
          <p:nvPr>
            <p:ph idx="1"/>
          </p:nvPr>
        </p:nvSpPr>
        <p:spPr>
          <a:xfrm>
            <a:off x="457200" y="1628775"/>
            <a:ext cx="8229600" cy="4497388"/>
          </a:xfrm>
        </p:spPr>
        <p:txBody>
          <a:bodyPr rtlCol="0">
            <a:normAutofit lnSpcReduction="10000"/>
          </a:bodyPr>
          <a:lstStyle/>
          <a:p>
            <a:pPr eaLnBrk="1" fontAlgn="auto" hangingPunct="1">
              <a:spcAft>
                <a:spcPts val="0"/>
              </a:spcAft>
              <a:defRPr/>
            </a:pPr>
            <a:r>
              <a:rPr lang="en-US" dirty="0" err="1"/>
              <a:t>Wetten</a:t>
            </a:r>
            <a:r>
              <a:rPr lang="en-US" dirty="0"/>
              <a:t> </a:t>
            </a:r>
            <a:r>
              <a:rPr lang="en-US" dirty="0" err="1"/>
              <a:t>komen</a:t>
            </a:r>
            <a:r>
              <a:rPr lang="en-US" dirty="0"/>
              <a:t> </a:t>
            </a:r>
            <a:r>
              <a:rPr lang="en-US" dirty="0" err="1"/>
              <a:t>uit</a:t>
            </a:r>
            <a:r>
              <a:rPr lang="en-US" dirty="0"/>
              <a:t> centrum van Gods wet…</a:t>
            </a:r>
          </a:p>
          <a:p>
            <a:pPr eaLnBrk="1" fontAlgn="auto" hangingPunct="1">
              <a:spcAft>
                <a:spcPts val="0"/>
              </a:spcAft>
              <a:defRPr/>
            </a:pPr>
            <a:r>
              <a:rPr lang="en-US" dirty="0" err="1"/>
              <a:t>Wetten</a:t>
            </a:r>
            <a:r>
              <a:rPr lang="en-US" dirty="0"/>
              <a:t> </a:t>
            </a:r>
            <a:r>
              <a:rPr lang="en-US" dirty="0" err="1"/>
              <a:t>vertellen</a:t>
            </a:r>
            <a:r>
              <a:rPr lang="en-US" dirty="0"/>
              <a:t> </a:t>
            </a:r>
            <a:r>
              <a:rPr lang="en-US" dirty="0" err="1"/>
              <a:t>wat</a:t>
            </a:r>
            <a:r>
              <a:rPr lang="en-US" dirty="0"/>
              <a:t> je </a:t>
            </a:r>
            <a:r>
              <a:rPr lang="en-US" dirty="0" err="1"/>
              <a:t>moet</a:t>
            </a:r>
            <a:r>
              <a:rPr lang="en-US" dirty="0"/>
              <a:t> </a:t>
            </a:r>
            <a:r>
              <a:rPr lang="en-US" dirty="0" err="1"/>
              <a:t>doen</a:t>
            </a:r>
            <a:r>
              <a:rPr lang="en-US" dirty="0"/>
              <a:t> om </a:t>
            </a:r>
            <a:r>
              <a:rPr lang="en-US" dirty="0" err="1"/>
              <a:t>bij</a:t>
            </a:r>
            <a:r>
              <a:rPr lang="en-US" dirty="0"/>
              <a:t> God </a:t>
            </a:r>
            <a:r>
              <a:rPr lang="en-US" dirty="0" err="1"/>
              <a:t>te</a:t>
            </a:r>
            <a:r>
              <a:rPr lang="en-US" dirty="0"/>
              <a:t> </a:t>
            </a:r>
            <a:r>
              <a:rPr lang="en-US" dirty="0" err="1"/>
              <a:t>mogen</a:t>
            </a:r>
            <a:r>
              <a:rPr lang="en-US" dirty="0"/>
              <a:t> </a:t>
            </a:r>
            <a:r>
              <a:rPr lang="en-US" dirty="0" err="1"/>
              <a:t>wonen</a:t>
            </a:r>
            <a:endParaRPr lang="en-US" dirty="0"/>
          </a:p>
          <a:p>
            <a:pPr eaLnBrk="1" fontAlgn="auto" hangingPunct="1">
              <a:spcAft>
                <a:spcPts val="0"/>
              </a:spcAft>
              <a:defRPr/>
            </a:pPr>
            <a:endParaRPr lang="en-US" dirty="0"/>
          </a:p>
          <a:p>
            <a:pPr eaLnBrk="1" fontAlgn="auto" hangingPunct="1">
              <a:spcAft>
                <a:spcPts val="0"/>
              </a:spcAft>
              <a:defRPr/>
            </a:pPr>
            <a:r>
              <a:rPr lang="en-US" dirty="0" err="1"/>
              <a:t>Hoeven</a:t>
            </a:r>
            <a:r>
              <a:rPr lang="en-US" dirty="0"/>
              <a:t> de </a:t>
            </a:r>
            <a:r>
              <a:rPr lang="en-US" dirty="0" err="1"/>
              <a:t>gelovige</a:t>
            </a:r>
            <a:r>
              <a:rPr lang="en-US" dirty="0"/>
              <a:t> </a:t>
            </a:r>
            <a:r>
              <a:rPr lang="en-US" dirty="0" err="1"/>
              <a:t>heidenen</a:t>
            </a:r>
            <a:r>
              <a:rPr lang="en-US" dirty="0"/>
              <a:t> </a:t>
            </a:r>
            <a:r>
              <a:rPr lang="en-US" dirty="0" err="1"/>
              <a:t>zich</a:t>
            </a:r>
            <a:r>
              <a:rPr lang="en-US" dirty="0"/>
              <a:t> </a:t>
            </a:r>
            <a:r>
              <a:rPr lang="en-US" dirty="0" err="1"/>
              <a:t>alleen</a:t>
            </a:r>
            <a:r>
              <a:rPr lang="en-US" dirty="0"/>
              <a:t> </a:t>
            </a:r>
            <a:r>
              <a:rPr lang="en-US" dirty="0" err="1"/>
              <a:t>aan</a:t>
            </a:r>
            <a:r>
              <a:rPr lang="en-US" dirty="0"/>
              <a:t> de </a:t>
            </a:r>
            <a:r>
              <a:rPr lang="en-US" dirty="0" err="1"/>
              <a:t>belangrijkste</a:t>
            </a:r>
            <a:r>
              <a:rPr lang="en-US" dirty="0"/>
              <a:t> </a:t>
            </a:r>
            <a:r>
              <a:rPr lang="en-US" dirty="0" err="1"/>
              <a:t>geboden</a:t>
            </a:r>
            <a:r>
              <a:rPr lang="en-US" dirty="0"/>
              <a:t> in het centrum van de wet </a:t>
            </a:r>
            <a:r>
              <a:rPr lang="en-US" dirty="0" err="1"/>
              <a:t>te</a:t>
            </a:r>
            <a:r>
              <a:rPr lang="en-US" dirty="0"/>
              <a:t> </a:t>
            </a:r>
            <a:r>
              <a:rPr lang="en-US" dirty="0" err="1"/>
              <a:t>houden</a:t>
            </a:r>
            <a:r>
              <a:rPr lang="en-US" dirty="0"/>
              <a:t>??</a:t>
            </a:r>
          </a:p>
          <a:p>
            <a:pPr lvl="1" eaLnBrk="1" fontAlgn="auto" hangingPunct="1">
              <a:spcAft>
                <a:spcPts val="0"/>
              </a:spcAft>
              <a:defRPr/>
            </a:pPr>
            <a:r>
              <a:rPr lang="en-US" dirty="0" err="1"/>
              <a:t>waarom</a:t>
            </a:r>
            <a:r>
              <a:rPr lang="en-US" dirty="0"/>
              <a:t> </a:t>
            </a:r>
            <a:r>
              <a:rPr lang="en-US" dirty="0" err="1"/>
              <a:t>dan</a:t>
            </a:r>
            <a:r>
              <a:rPr lang="en-US" dirty="0"/>
              <a:t> </a:t>
            </a:r>
            <a:r>
              <a:rPr lang="en-US" dirty="0" err="1"/>
              <a:t>niet</a:t>
            </a:r>
            <a:r>
              <a:rPr lang="en-US" dirty="0"/>
              <a:t> </a:t>
            </a:r>
            <a:r>
              <a:rPr lang="en-US" dirty="0" err="1"/>
              <a:t>aan</a:t>
            </a:r>
            <a:r>
              <a:rPr lang="en-US" dirty="0"/>
              <a:t> de rest? </a:t>
            </a:r>
            <a:r>
              <a:rPr lang="en-US" dirty="0" err="1"/>
              <a:t>Zijn</a:t>
            </a:r>
            <a:r>
              <a:rPr lang="en-US" dirty="0"/>
              <a:t> die </a:t>
            </a:r>
            <a:r>
              <a:rPr lang="en-US" dirty="0" err="1"/>
              <a:t>geboden</a:t>
            </a:r>
            <a:r>
              <a:rPr lang="en-US" dirty="0"/>
              <a:t> minder </a:t>
            </a:r>
            <a:r>
              <a:rPr lang="en-US" dirty="0" err="1"/>
              <a:t>belangrijk</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solidFill>
            <a:srgbClr val="FFFF00"/>
          </a:solidFill>
        </p:spPr>
        <p:txBody>
          <a:bodyPr/>
          <a:lstStyle/>
          <a:p>
            <a:pPr eaLnBrk="1" hangingPunct="1"/>
            <a:r>
              <a:rPr lang="en-US" altLang="nl-NL"/>
              <a:t>Logica van het besluit?</a:t>
            </a:r>
          </a:p>
        </p:txBody>
      </p:sp>
      <p:sp>
        <p:nvSpPr>
          <p:cNvPr id="4" name="Tijdelijke aanduiding voor inhoud 3"/>
          <p:cNvSpPr>
            <a:spLocks noGrp="1"/>
          </p:cNvSpPr>
          <p:nvPr>
            <p:ph idx="1"/>
          </p:nvPr>
        </p:nvSpPr>
        <p:spPr>
          <a:xfrm>
            <a:off x="107950" y="3068638"/>
            <a:ext cx="8928100" cy="3789362"/>
          </a:xfrm>
        </p:spPr>
        <p:txBody>
          <a:bodyPr rtlCol="0">
            <a:normAutofit lnSpcReduction="10000"/>
          </a:bodyPr>
          <a:lstStyle/>
          <a:p>
            <a:pPr eaLnBrk="1" fontAlgn="auto" hangingPunct="1">
              <a:spcAft>
                <a:spcPts val="0"/>
              </a:spcAft>
              <a:defRPr/>
            </a:pPr>
            <a:r>
              <a:rPr lang="en-US" dirty="0"/>
              <a:t>Het </a:t>
            </a:r>
            <a:r>
              <a:rPr lang="en-US" dirty="0" err="1"/>
              <a:t>refrein</a:t>
            </a:r>
            <a:r>
              <a:rPr lang="en-US" dirty="0"/>
              <a:t> </a:t>
            </a:r>
            <a:r>
              <a:rPr lang="en-US" dirty="0" err="1"/>
              <a:t>te</a:t>
            </a:r>
            <a:r>
              <a:rPr lang="en-US" dirty="0"/>
              <a:t> </a:t>
            </a:r>
            <a:r>
              <a:rPr lang="en-US" dirty="0" err="1"/>
              <a:t>midden</a:t>
            </a:r>
            <a:r>
              <a:rPr lang="en-US" dirty="0"/>
              <a:t> van </a:t>
            </a:r>
            <a:r>
              <a:rPr lang="en-US" dirty="0" err="1"/>
              <a:t>deze</a:t>
            </a:r>
            <a:r>
              <a:rPr lang="en-US" dirty="0"/>
              <a:t> </a:t>
            </a:r>
            <a:r>
              <a:rPr lang="en-US" dirty="0" err="1"/>
              <a:t>geboden</a:t>
            </a:r>
            <a:r>
              <a:rPr lang="en-US" dirty="0"/>
              <a:t>:</a:t>
            </a:r>
          </a:p>
          <a:p>
            <a:pPr lvl="1" eaLnBrk="1" fontAlgn="auto" hangingPunct="1">
              <a:spcAft>
                <a:spcPts val="0"/>
              </a:spcAft>
              <a:defRPr/>
            </a:pPr>
            <a:r>
              <a:rPr lang="nl-NL" sz="2400" dirty="0"/>
              <a:t>Niemand van u zal XXX</a:t>
            </a:r>
            <a:r>
              <a:rPr lang="nl-NL" sz="2400"/>
              <a:t>., ook </a:t>
            </a:r>
            <a:r>
              <a:rPr lang="nl-NL" sz="2400" b="1" dirty="0"/>
              <a:t>de vreemdeling, die in uw midden vertoeft</a:t>
            </a:r>
            <a:r>
              <a:rPr lang="nl-NL" sz="2400" dirty="0"/>
              <a:t>, zal niet XXX: 17:8; 17:12; 17:13; 18:26</a:t>
            </a:r>
          </a:p>
          <a:p>
            <a:pPr eaLnBrk="1" fontAlgn="auto" hangingPunct="1">
              <a:spcAft>
                <a:spcPts val="0"/>
              </a:spcAft>
              <a:defRPr/>
            </a:pPr>
            <a:r>
              <a:rPr lang="nl-NL" dirty="0"/>
              <a:t>Met andere woorden:</a:t>
            </a:r>
          </a:p>
          <a:p>
            <a:pPr lvl="1" eaLnBrk="1" fontAlgn="auto" hangingPunct="1">
              <a:spcAft>
                <a:spcPts val="0"/>
              </a:spcAft>
              <a:defRPr/>
            </a:pPr>
            <a:r>
              <a:rPr lang="nl-NL" dirty="0"/>
              <a:t>De </a:t>
            </a:r>
            <a:r>
              <a:rPr lang="nl-NL" dirty="0" err="1"/>
              <a:t>thora</a:t>
            </a:r>
            <a:r>
              <a:rPr lang="nl-NL" dirty="0"/>
              <a:t> houdt rekening met twee groepen!</a:t>
            </a:r>
          </a:p>
          <a:p>
            <a:pPr lvl="1" eaLnBrk="1" fontAlgn="auto" hangingPunct="1">
              <a:spcAft>
                <a:spcPts val="0"/>
              </a:spcAft>
              <a:defRPr/>
            </a:pPr>
            <a:r>
              <a:rPr lang="nl-NL" dirty="0"/>
              <a:t>Voor de gelovige heidenen gelden de wetten die in de </a:t>
            </a:r>
            <a:r>
              <a:rPr lang="nl-NL" dirty="0" err="1"/>
              <a:t>thora</a:t>
            </a:r>
            <a:r>
              <a:rPr lang="nl-NL" dirty="0"/>
              <a:t> voorgeschreven zijn aan de vreemdeling die te midden van de Israëlieten woonde!</a:t>
            </a:r>
            <a:endParaRPr lang="en-US" dirty="0"/>
          </a:p>
        </p:txBody>
      </p:sp>
      <p:sp>
        <p:nvSpPr>
          <p:cNvPr id="54276" name="Rechthoek 4"/>
          <p:cNvSpPr>
            <a:spLocks noChangeArrowheads="1"/>
          </p:cNvSpPr>
          <p:nvPr/>
        </p:nvSpPr>
        <p:spPr bwMode="auto">
          <a:xfrm>
            <a:off x="1116013" y="1592263"/>
            <a:ext cx="72009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2000" b="1"/>
              <a:t>onthoud u van offervlees dat bij de afgodendienst is gebruikt,</a:t>
            </a:r>
          </a:p>
          <a:p>
            <a:pPr algn="ctr" eaLnBrk="1" hangingPunct="1">
              <a:spcBef>
                <a:spcPct val="0"/>
              </a:spcBef>
              <a:buFontTx/>
              <a:buNone/>
            </a:pPr>
            <a:r>
              <a:rPr lang="nl-NL" altLang="nl-NL" sz="2000" b="1"/>
              <a:t>van bloed, </a:t>
            </a:r>
          </a:p>
          <a:p>
            <a:pPr algn="ctr" eaLnBrk="1" hangingPunct="1">
              <a:spcBef>
                <a:spcPct val="0"/>
              </a:spcBef>
              <a:buFontTx/>
              <a:buNone/>
            </a:pPr>
            <a:r>
              <a:rPr lang="nl-NL" altLang="nl-NL" sz="2000" b="1"/>
              <a:t>van vlees waar nog bloed in zit,</a:t>
            </a:r>
          </a:p>
          <a:p>
            <a:pPr algn="ctr" eaLnBrk="1" hangingPunct="1">
              <a:spcBef>
                <a:spcPct val="0"/>
              </a:spcBef>
              <a:buFontTx/>
              <a:buNone/>
            </a:pPr>
            <a:r>
              <a:rPr lang="nl-NL" altLang="nl-NL" sz="2000" b="1"/>
              <a:t>en van ontucht.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a:solidFill>
            <a:srgbClr val="FFFF00"/>
          </a:solidFill>
        </p:spPr>
        <p:txBody>
          <a:bodyPr/>
          <a:lstStyle/>
          <a:p>
            <a:pPr eaLnBrk="1" hangingPunct="1"/>
            <a:r>
              <a:rPr lang="en-US" altLang="nl-NL"/>
              <a:t>Dus … de logica van het besluit is:</a:t>
            </a:r>
          </a:p>
        </p:txBody>
      </p:sp>
      <p:sp>
        <p:nvSpPr>
          <p:cNvPr id="4" name="Tijdelijke aanduiding voor inhoud 3"/>
          <p:cNvSpPr>
            <a:spLocks noGrp="1"/>
          </p:cNvSpPr>
          <p:nvPr>
            <p:ph idx="1"/>
          </p:nvPr>
        </p:nvSpPr>
        <p:spPr>
          <a:xfrm>
            <a:off x="457200" y="1628775"/>
            <a:ext cx="8229600" cy="5040313"/>
          </a:xfrm>
        </p:spPr>
        <p:txBody>
          <a:bodyPr/>
          <a:lstStyle/>
          <a:p>
            <a:pPr eaLnBrk="1" hangingPunct="1"/>
            <a:r>
              <a:rPr lang="nl-NL" altLang="nl-NL"/>
              <a:t>gebaseerd op:</a:t>
            </a:r>
          </a:p>
          <a:p>
            <a:pPr lvl="1" eaLnBrk="1" hangingPunct="1"/>
            <a:r>
              <a:rPr lang="nl-NL" altLang="nl-NL"/>
              <a:t>Gods behandeling van de heidenen:</a:t>
            </a:r>
            <a:br>
              <a:rPr lang="nl-NL" altLang="nl-NL"/>
            </a:br>
            <a:r>
              <a:rPr lang="nl-NL" altLang="nl-NL"/>
              <a:t>ze krijgen de Geest zonder besneden te zijn en worden gelijkwaardig behandeld door God</a:t>
            </a:r>
          </a:p>
          <a:p>
            <a:pPr lvl="1" eaLnBrk="1" hangingPunct="1"/>
            <a:r>
              <a:rPr lang="nl-NL" altLang="nl-NL"/>
              <a:t>De profetieën dat God de heidenen zou roepen en aannemen als apart volk</a:t>
            </a:r>
          </a:p>
          <a:p>
            <a:pPr lvl="1" eaLnBrk="1" hangingPunct="1"/>
            <a:r>
              <a:rPr lang="nl-NL" altLang="nl-NL"/>
              <a:t>De voorschriften die God aan Mozes had gegeven voor de heidenen </a:t>
            </a:r>
            <a:r>
              <a:rPr lang="nl-NL" altLang="nl-NL" b="1">
                <a:solidFill>
                  <a:srgbClr val="FF0000"/>
                </a:solidFill>
              </a:rPr>
              <a:t>te midden van Israëlieten</a:t>
            </a:r>
          </a:p>
          <a:p>
            <a:pPr lvl="2" eaLnBrk="1" hangingPunct="1"/>
            <a:r>
              <a:rPr lang="nl-NL" altLang="nl-NL"/>
              <a:t>In die voorschriften was besnijdenis niet nodig, </a:t>
            </a:r>
            <a:br>
              <a:rPr lang="nl-NL" altLang="nl-NL"/>
            </a:br>
            <a:r>
              <a:rPr lang="nl-NL" altLang="nl-NL"/>
              <a:t>tenzij ze aan de tempeldienst wilden deelnemen en het (Paas)offerdier wilde eten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originalstrength.net/wp-content/uploads/2013/10/balance.jpg"/>
          <p:cNvPicPr>
            <a:picLocks noChangeAspect="1" noChangeArrowheads="1"/>
          </p:cNvPicPr>
          <p:nvPr/>
        </p:nvPicPr>
        <p:blipFill>
          <a:blip r:embed="rId3">
            <a:extLst>
              <a:ext uri="{28A0092B-C50C-407E-A947-70E740481C1C}">
                <a14:useLocalDpi xmlns:a14="http://schemas.microsoft.com/office/drawing/2010/main" val="0"/>
              </a:ext>
            </a:extLst>
          </a:blip>
          <a:srcRect l="1186" t="214" r="9076" b="8362"/>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kstvak 5"/>
          <p:cNvSpPr txBox="1">
            <a:spLocks noChangeArrowheads="1"/>
          </p:cNvSpPr>
          <p:nvPr/>
        </p:nvSpPr>
        <p:spPr bwMode="auto">
          <a:xfrm>
            <a:off x="2547938" y="188913"/>
            <a:ext cx="4679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4400">
                <a:solidFill>
                  <a:srgbClr val="FFFF00"/>
                </a:solidFill>
              </a:rPr>
              <a:t>GEEN BESNIJDENIS!</a:t>
            </a:r>
          </a:p>
        </p:txBody>
      </p:sp>
      <p:sp>
        <p:nvSpPr>
          <p:cNvPr id="7" name="Tekstvak 6"/>
          <p:cNvSpPr txBox="1"/>
          <p:nvPr/>
        </p:nvSpPr>
        <p:spPr>
          <a:xfrm>
            <a:off x="107950" y="3789363"/>
            <a:ext cx="4464050" cy="2062162"/>
          </a:xfrm>
          <a:prstGeom prst="rect">
            <a:avLst/>
          </a:prstGeom>
          <a:solidFill>
            <a:schemeClr val="bg1">
              <a:lumMod val="50000"/>
            </a:schemeClr>
          </a:solidFill>
        </p:spPr>
        <p:txBody>
          <a:bodyPr>
            <a:spAutoFit/>
          </a:bodyPr>
          <a:lstStyle/>
          <a:p>
            <a:pPr algn="ctr" eaLnBrk="1" fontAlgn="auto" hangingPunct="1">
              <a:spcBef>
                <a:spcPts val="0"/>
              </a:spcBef>
              <a:spcAft>
                <a:spcPts val="0"/>
              </a:spcAft>
              <a:defRPr/>
            </a:pPr>
            <a:r>
              <a:rPr lang="nl-NL" sz="3200" dirty="0">
                <a:solidFill>
                  <a:srgbClr val="FFFF00"/>
                </a:solidFill>
                <a:latin typeface="+mn-lt"/>
                <a:cs typeface="+mn-cs"/>
              </a:rPr>
              <a:t>Gods wet vereist geen</a:t>
            </a:r>
            <a:br>
              <a:rPr lang="nl-NL" sz="3200" dirty="0">
                <a:solidFill>
                  <a:srgbClr val="FFFF00"/>
                </a:solidFill>
                <a:latin typeface="+mn-lt"/>
                <a:cs typeface="+mn-cs"/>
              </a:rPr>
            </a:br>
            <a:r>
              <a:rPr lang="nl-NL" sz="3200" dirty="0">
                <a:solidFill>
                  <a:srgbClr val="FFFF00"/>
                </a:solidFill>
                <a:latin typeface="+mn-lt"/>
                <a:cs typeface="+mn-cs"/>
              </a:rPr>
              <a:t>besnijdenis van heidenen</a:t>
            </a:r>
          </a:p>
          <a:p>
            <a:pPr algn="ctr" eaLnBrk="1" fontAlgn="auto" hangingPunct="1">
              <a:spcBef>
                <a:spcPts val="0"/>
              </a:spcBef>
              <a:spcAft>
                <a:spcPts val="0"/>
              </a:spcAft>
              <a:defRPr/>
            </a:pPr>
            <a:r>
              <a:rPr lang="nl-NL" sz="3200" dirty="0">
                <a:solidFill>
                  <a:srgbClr val="FFFF00"/>
                </a:solidFill>
                <a:latin typeface="+mn-lt"/>
                <a:cs typeface="+mn-cs"/>
              </a:rPr>
              <a:t>die als vrije burgers</a:t>
            </a:r>
            <a:br>
              <a:rPr lang="nl-NL" sz="3200" dirty="0">
                <a:solidFill>
                  <a:srgbClr val="FFFF00"/>
                </a:solidFill>
                <a:latin typeface="+mn-lt"/>
                <a:cs typeface="+mn-cs"/>
              </a:rPr>
            </a:br>
            <a:r>
              <a:rPr lang="nl-NL" sz="3200" dirty="0">
                <a:solidFill>
                  <a:srgbClr val="FFFF00"/>
                </a:solidFill>
                <a:latin typeface="+mn-lt"/>
                <a:cs typeface="+mn-cs"/>
              </a:rPr>
              <a:t>tussen Israëlieten wonen</a:t>
            </a:r>
          </a:p>
        </p:txBody>
      </p:sp>
      <p:sp>
        <p:nvSpPr>
          <p:cNvPr id="10" name="Tekstvak 9"/>
          <p:cNvSpPr txBox="1"/>
          <p:nvPr/>
        </p:nvSpPr>
        <p:spPr>
          <a:xfrm>
            <a:off x="5499100" y="3765550"/>
            <a:ext cx="3630613" cy="2062163"/>
          </a:xfrm>
          <a:prstGeom prst="rect">
            <a:avLst/>
          </a:prstGeom>
          <a:solidFill>
            <a:schemeClr val="bg1">
              <a:lumMod val="50000"/>
            </a:schemeClr>
          </a:solidFill>
        </p:spPr>
        <p:txBody>
          <a:bodyPr wrap="none">
            <a:spAutoFit/>
          </a:bodyPr>
          <a:lstStyle/>
          <a:p>
            <a:pPr algn="ctr" eaLnBrk="1" fontAlgn="auto" hangingPunct="1">
              <a:spcBef>
                <a:spcPts val="0"/>
              </a:spcBef>
              <a:spcAft>
                <a:spcPts val="0"/>
              </a:spcAft>
              <a:defRPr/>
            </a:pPr>
            <a:r>
              <a:rPr lang="nl-NL" sz="3200" dirty="0">
                <a:solidFill>
                  <a:srgbClr val="FFFF00"/>
                </a:solidFill>
                <a:latin typeface="+mn-lt"/>
                <a:cs typeface="+mn-cs"/>
              </a:rPr>
              <a:t>Gods voorbeeld laat </a:t>
            </a:r>
            <a:br>
              <a:rPr lang="nl-NL" sz="3200" dirty="0">
                <a:solidFill>
                  <a:srgbClr val="FFFF00"/>
                </a:solidFill>
                <a:latin typeface="+mn-lt"/>
                <a:cs typeface="+mn-cs"/>
              </a:rPr>
            </a:br>
            <a:r>
              <a:rPr lang="nl-NL" sz="3200" dirty="0">
                <a:solidFill>
                  <a:srgbClr val="FFFF00"/>
                </a:solidFill>
                <a:latin typeface="+mn-lt"/>
                <a:cs typeface="+mn-cs"/>
              </a:rPr>
              <a:t>zijn acceptatie van</a:t>
            </a:r>
            <a:br>
              <a:rPr lang="nl-NL" sz="3200" dirty="0">
                <a:solidFill>
                  <a:srgbClr val="FFFF00"/>
                </a:solidFill>
                <a:latin typeface="+mn-lt"/>
                <a:cs typeface="+mn-cs"/>
              </a:rPr>
            </a:br>
            <a:r>
              <a:rPr lang="nl-NL" sz="3200" dirty="0">
                <a:solidFill>
                  <a:srgbClr val="FFFF00"/>
                </a:solidFill>
                <a:latin typeface="+mn-lt"/>
                <a:cs typeface="+mn-cs"/>
              </a:rPr>
              <a:t>de onbesneden</a:t>
            </a:r>
            <a:br>
              <a:rPr lang="nl-NL" sz="3200" dirty="0">
                <a:solidFill>
                  <a:srgbClr val="FFFF00"/>
                </a:solidFill>
                <a:latin typeface="+mn-lt"/>
                <a:cs typeface="+mn-cs"/>
              </a:rPr>
            </a:br>
            <a:r>
              <a:rPr lang="nl-NL" sz="3200" dirty="0">
                <a:solidFill>
                  <a:srgbClr val="FFFF00"/>
                </a:solidFill>
                <a:latin typeface="+mn-lt"/>
                <a:cs typeface="+mn-cs"/>
              </a:rPr>
              <a:t>heidenen zien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a:solidFill>
            <a:srgbClr val="FFFF00"/>
          </a:solidFill>
        </p:spPr>
        <p:txBody>
          <a:bodyPr/>
          <a:lstStyle/>
          <a:p>
            <a:pPr eaLnBrk="1" hangingPunct="1"/>
            <a:r>
              <a:rPr lang="en-US" altLang="nl-NL"/>
              <a:t>De oplossing</a:t>
            </a:r>
          </a:p>
        </p:txBody>
      </p:sp>
      <p:sp>
        <p:nvSpPr>
          <p:cNvPr id="60419" name="Tijdelijke aanduiding voor inhoud 3"/>
          <p:cNvSpPr>
            <a:spLocks noGrp="1"/>
          </p:cNvSpPr>
          <p:nvPr>
            <p:ph idx="1"/>
          </p:nvPr>
        </p:nvSpPr>
        <p:spPr>
          <a:xfrm>
            <a:off x="457200" y="1628775"/>
            <a:ext cx="8229600" cy="5040313"/>
          </a:xfrm>
        </p:spPr>
        <p:txBody>
          <a:bodyPr/>
          <a:lstStyle/>
          <a:p>
            <a:pPr eaLnBrk="1" hangingPunct="1"/>
            <a:r>
              <a:rPr lang="nl-NL" altLang="nl-NL" sz="4000">
                <a:solidFill>
                  <a:srgbClr val="FF0000"/>
                </a:solidFill>
              </a:rPr>
              <a:t>Iedereen tevreden!</a:t>
            </a:r>
          </a:p>
          <a:p>
            <a:pPr lvl="1" eaLnBrk="1" hangingPunct="1"/>
            <a:r>
              <a:rPr lang="nl-NL" altLang="nl-NL"/>
              <a:t>Wet van God wordt nauwkeurig gevolgd, zowel door de Joden als door de heidenen!</a:t>
            </a:r>
          </a:p>
          <a:p>
            <a:pPr lvl="1" eaLnBrk="1" hangingPunct="1"/>
            <a:endParaRPr lang="nl-NL" altLang="nl-NL"/>
          </a:p>
          <a:p>
            <a:pPr lvl="1" eaLnBrk="1" hangingPunct="1"/>
            <a:r>
              <a:rPr lang="nl-NL" altLang="nl-NL"/>
              <a:t>Er is een plaats voor Joden en Heidenen in de gemeente van God </a:t>
            </a:r>
          </a:p>
          <a:p>
            <a:pPr lvl="1" eaLnBrk="1" hangingPunct="1"/>
            <a:r>
              <a:rPr lang="nl-NL" altLang="nl-NL"/>
              <a:t>Joden kunnen identiteit behouden, met uitzondering van datgene wat zondig is</a:t>
            </a:r>
          </a:p>
          <a:p>
            <a:pPr lvl="1" eaLnBrk="1" hangingPunct="1"/>
            <a:r>
              <a:rPr lang="nl-NL" altLang="nl-NL"/>
              <a:t>Heidenen ook, met uitzondering van datgene wat zondig 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a:solidFill>
            <a:srgbClr val="FFFF00"/>
          </a:solidFill>
        </p:spPr>
        <p:txBody>
          <a:bodyPr/>
          <a:lstStyle/>
          <a:p>
            <a:pPr eaLnBrk="1" hangingPunct="1"/>
            <a:r>
              <a:rPr lang="en-US" altLang="nl-NL"/>
              <a:t>En dan?</a:t>
            </a:r>
          </a:p>
        </p:txBody>
      </p:sp>
      <p:sp>
        <p:nvSpPr>
          <p:cNvPr id="4" name="Tijdelijke aanduiding voor inhoud 3"/>
          <p:cNvSpPr>
            <a:spLocks noGrp="1"/>
          </p:cNvSpPr>
          <p:nvPr>
            <p:ph idx="1"/>
          </p:nvPr>
        </p:nvSpPr>
        <p:spPr>
          <a:xfrm>
            <a:off x="457200" y="1628775"/>
            <a:ext cx="8229600" cy="504031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nl-NL" dirty="0"/>
              <a:t>Handelingen 15:21</a:t>
            </a:r>
          </a:p>
          <a:p>
            <a:pPr eaLnBrk="1" fontAlgn="auto" hangingPunct="1">
              <a:spcAft>
                <a:spcPts val="0"/>
              </a:spcAft>
              <a:defRPr/>
            </a:pPr>
            <a:r>
              <a:rPr lang="nl-NL" dirty="0"/>
              <a:t>“</a:t>
            </a:r>
            <a:r>
              <a:rPr lang="nl-NL" dirty="0">
                <a:solidFill>
                  <a:srgbClr val="FF0000"/>
                </a:solidFill>
              </a:rPr>
              <a:t>In haast elke stad </a:t>
            </a:r>
            <a:r>
              <a:rPr lang="nl-NL" dirty="0"/>
              <a:t>wordt de wet van Mozes immers al sinds mensenheugenis verkondigd en </a:t>
            </a:r>
            <a:r>
              <a:rPr lang="nl-NL" dirty="0">
                <a:solidFill>
                  <a:srgbClr val="FF0000"/>
                </a:solidFill>
              </a:rPr>
              <a:t>op iedere sabbat in de synagogen voorgelezen</a:t>
            </a:r>
            <a:r>
              <a:rPr lang="nl-NL" dirty="0"/>
              <a:t>.’</a:t>
            </a:r>
          </a:p>
          <a:p>
            <a:pPr eaLnBrk="1" fontAlgn="auto" hangingPunct="1">
              <a:spcAft>
                <a:spcPts val="0"/>
              </a:spcAft>
              <a:defRPr/>
            </a:pPr>
            <a:r>
              <a:rPr lang="nl-NL" dirty="0"/>
              <a:t>M.a.w. de gelovige heidenen bevinden zich ook werkelijk onder de Israëlieten!</a:t>
            </a:r>
          </a:p>
          <a:p>
            <a:pPr eaLnBrk="1" fontAlgn="auto" hangingPunct="1">
              <a:spcAft>
                <a:spcPts val="0"/>
              </a:spcAft>
              <a:defRPr/>
            </a:pPr>
            <a:r>
              <a:rPr lang="nl-NL" dirty="0"/>
              <a:t>Uiteindelijk mogen ze meer wetten houden. Ze komen hiermee in contact als Mozes op sabbat in de synagoge wordt voorgelezen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solidFill>
            <a:srgbClr val="FFFF00"/>
          </a:solidFill>
        </p:spPr>
        <p:txBody>
          <a:bodyPr/>
          <a:lstStyle/>
          <a:p>
            <a:pPr eaLnBrk="1" hangingPunct="1"/>
            <a:r>
              <a:rPr lang="en-US" altLang="nl-NL" dirty="0"/>
              <a:t>Exodus 12:43-49</a:t>
            </a:r>
          </a:p>
        </p:txBody>
      </p:sp>
      <p:sp>
        <p:nvSpPr>
          <p:cNvPr id="3" name="Tijdelijke aanduiding voor inhoud 2"/>
          <p:cNvSpPr>
            <a:spLocks noGrp="1"/>
          </p:cNvSpPr>
          <p:nvPr>
            <p:ph idx="1"/>
          </p:nvPr>
        </p:nvSpPr>
        <p:spPr>
          <a:xfrm>
            <a:off x="323528" y="1600200"/>
            <a:ext cx="8867328" cy="5141913"/>
          </a:xfrm>
        </p:spPr>
        <p:txBody>
          <a:bodyPr/>
          <a:lstStyle/>
          <a:p>
            <a:pPr marL="0" indent="0" eaLnBrk="1" hangingPunct="1">
              <a:buNone/>
            </a:pPr>
            <a:r>
              <a:rPr lang="nl-NL" altLang="nl-NL" sz="3600" dirty="0"/>
              <a:t>Wil een ​vreemdeling​ die bij jullie woont het </a:t>
            </a:r>
            <a:r>
              <a:rPr lang="nl-NL" altLang="nl-NL" sz="3600" dirty="0" err="1"/>
              <a:t>pesachmaal</a:t>
            </a:r>
            <a:r>
              <a:rPr lang="nl-NL" altLang="nl-NL" sz="3600" dirty="0"/>
              <a:t> ter ere van de HEER bereiden, dan mag dat pas nadat hij en al zijn mannelijke familieleden ​besneden​ zijn, want alleen dan kan hij op één lijn worden gesteld met een geboren Israëliet. Maar een ​onbesnedene​ mag er niet aan deelnemen. Voor geboren Israëlieten en voor ​vreemdelingen​ geldt een en dezelfde regel.’</a:t>
            </a:r>
          </a:p>
          <a:p>
            <a:pPr marL="0" indent="0" eaLnBrk="1" hangingPunct="1">
              <a:buNone/>
            </a:pPr>
            <a:endParaRPr lang="en-US" altLang="nl-NL" sz="3600" dirty="0"/>
          </a:p>
        </p:txBody>
      </p:sp>
    </p:spTree>
    <p:extLst>
      <p:ext uri="{BB962C8B-B14F-4D97-AF65-F5344CB8AC3E}">
        <p14:creationId xmlns:p14="http://schemas.microsoft.com/office/powerpoint/2010/main" val="185077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Instelling Pesach in Ex. 12</a:t>
            </a:r>
          </a:p>
        </p:txBody>
      </p:sp>
      <p:sp>
        <p:nvSpPr>
          <p:cNvPr id="3" name="Tijdelijke aanduiding voor inhoud 2"/>
          <p:cNvSpPr>
            <a:spLocks noGrp="1"/>
          </p:cNvSpPr>
          <p:nvPr>
            <p:ph idx="1"/>
          </p:nvPr>
        </p:nvSpPr>
        <p:spPr>
          <a:xfrm>
            <a:off x="457200" y="1600200"/>
            <a:ext cx="8435280" cy="4525963"/>
          </a:xfrm>
        </p:spPr>
        <p:txBody>
          <a:bodyPr/>
          <a:lstStyle/>
          <a:p>
            <a:r>
              <a:rPr lang="nl-NL" dirty="0"/>
              <a:t>Instructies ter voorbereiding 10</a:t>
            </a:r>
            <a:r>
              <a:rPr lang="nl-NL" baseline="30000" dirty="0"/>
              <a:t>e</a:t>
            </a:r>
            <a:r>
              <a:rPr lang="nl-NL" dirty="0"/>
              <a:t> plaag</a:t>
            </a:r>
            <a:br>
              <a:rPr lang="nl-NL" dirty="0"/>
            </a:br>
            <a:r>
              <a:rPr lang="nl-NL" dirty="0"/>
              <a:t>(niets over besnijdenis)</a:t>
            </a:r>
          </a:p>
          <a:p>
            <a:endParaRPr lang="nl-NL" dirty="0"/>
          </a:p>
          <a:p>
            <a:r>
              <a:rPr lang="nl-NL" dirty="0"/>
              <a:t>10</a:t>
            </a:r>
            <a:r>
              <a:rPr lang="nl-NL" baseline="30000" dirty="0"/>
              <a:t>e</a:t>
            </a:r>
            <a:r>
              <a:rPr lang="nl-NL" dirty="0"/>
              <a:t> plaag + vertrek uit Egypte</a:t>
            </a:r>
          </a:p>
          <a:p>
            <a:endParaRPr lang="nl-NL" dirty="0"/>
          </a:p>
          <a:p>
            <a:r>
              <a:rPr lang="nl-NL" dirty="0"/>
              <a:t>Instructies voor toekomstige </a:t>
            </a:r>
            <a:r>
              <a:rPr lang="nl-NL" dirty="0" err="1"/>
              <a:t>pesachmaaltijden</a:t>
            </a:r>
            <a:br>
              <a:rPr lang="nl-NL" dirty="0"/>
            </a:br>
            <a:r>
              <a:rPr lang="nl-NL" dirty="0"/>
              <a:t>(besnijdenis genoemd als vereiste)</a:t>
            </a:r>
          </a:p>
          <a:p>
            <a:endParaRPr lang="nl-NL" dirty="0"/>
          </a:p>
          <a:p>
            <a:endParaRPr lang="nl-NL" dirty="0"/>
          </a:p>
          <a:p>
            <a:endParaRPr lang="nl-NL" dirty="0"/>
          </a:p>
        </p:txBody>
      </p:sp>
    </p:spTree>
    <p:extLst>
      <p:ext uri="{BB962C8B-B14F-4D97-AF65-F5344CB8AC3E}">
        <p14:creationId xmlns:p14="http://schemas.microsoft.com/office/powerpoint/2010/main" val="12878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solidFill>
            <a:srgbClr val="FFFF00"/>
          </a:solidFill>
        </p:spPr>
        <p:txBody>
          <a:bodyPr/>
          <a:lstStyle/>
          <a:p>
            <a:pPr eaLnBrk="1" hangingPunct="1"/>
            <a:r>
              <a:rPr lang="en-US" altLang="nl-NL" dirty="0"/>
              <a:t>Exodus 12:37,38</a:t>
            </a:r>
          </a:p>
        </p:txBody>
      </p:sp>
      <p:sp>
        <p:nvSpPr>
          <p:cNvPr id="3" name="Tijdelijke aanduiding voor inhoud 2"/>
          <p:cNvSpPr>
            <a:spLocks noGrp="1"/>
          </p:cNvSpPr>
          <p:nvPr>
            <p:ph idx="1"/>
          </p:nvPr>
        </p:nvSpPr>
        <p:spPr>
          <a:xfrm>
            <a:off x="457200" y="1600200"/>
            <a:ext cx="8229600" cy="5141913"/>
          </a:xfrm>
        </p:spPr>
        <p:txBody>
          <a:bodyPr/>
          <a:lstStyle/>
          <a:p>
            <a:pPr marL="0" indent="0" eaLnBrk="1" hangingPunct="1">
              <a:buNone/>
            </a:pPr>
            <a:r>
              <a:rPr lang="nl-NL" altLang="nl-NL" sz="3600" dirty="0"/>
              <a:t>37 De Israëlieten trokken te voet van </a:t>
            </a:r>
            <a:r>
              <a:rPr lang="nl-NL" altLang="nl-NL" sz="3600" dirty="0" err="1"/>
              <a:t>Rameses</a:t>
            </a:r>
            <a:r>
              <a:rPr lang="nl-NL" altLang="nl-NL" sz="3600" dirty="0"/>
              <a:t> naar </a:t>
            </a:r>
            <a:r>
              <a:rPr lang="nl-NL" altLang="nl-NL" sz="3600" dirty="0" err="1"/>
              <a:t>Sukkot</a:t>
            </a:r>
            <a:r>
              <a:rPr lang="nl-NL" altLang="nl-NL" sz="3600" dirty="0"/>
              <a:t>; hun aantal bedroeg ongeveer zeshonderdduizend, vrouwen en ​kinderen​ niet meegerekend, </a:t>
            </a:r>
          </a:p>
          <a:p>
            <a:pPr marL="0" indent="0" eaLnBrk="1" hangingPunct="1">
              <a:buNone/>
            </a:pPr>
            <a:r>
              <a:rPr lang="nl-NL" altLang="nl-NL" sz="3600" dirty="0"/>
              <a:t>38 terwijl er bovendien een grote groep mensen van allerlei herkomst met hen meetrok. Ze voerden enorme kudden schapen, ​geiten​ en runderen mee. </a:t>
            </a:r>
            <a:endParaRPr lang="en-US" altLang="nl-NL"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oogle.nl/url?sa=i&amp;source=images&amp;cd=&amp;docid=pqtg1IW4J7JldM&amp;tbnid=Hpp1iPaIVbfJLM:&amp;ved=0CAUQjBw4KA&amp;url=http%3A%2F%2Foursocialtimes.com%2Fwp-content%2Fuploads%2F2013%2F07%2Fcrisis-management.jpg&amp;ei=sraYU8XSA6H-ygOE_IDgBA&amp;psig=AFQjCNEFvCZd5rKXnhjhleLAyi_mQXfRWw&amp;ust=1402603570152859"/>
          <p:cNvPicPr>
            <a:picLocks noChangeAspect="1" noChangeArrowheads="1"/>
          </p:cNvPicPr>
          <p:nvPr/>
        </p:nvPicPr>
        <p:blipFill>
          <a:blip r:embed="rId3">
            <a:extLst>
              <a:ext uri="{28A0092B-C50C-407E-A947-70E740481C1C}">
                <a14:useLocalDpi xmlns:a14="http://schemas.microsoft.com/office/drawing/2010/main" val="0"/>
              </a:ext>
            </a:extLst>
          </a:blip>
          <a:srcRect r="10818"/>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3131840" y="1698144"/>
            <a:ext cx="6400800" cy="5159856"/>
          </a:xfrm>
          <a:extLst/>
        </p:spPr>
        <p:txBody>
          <a:bodyPr rtlCol="0">
            <a:noAutofit/>
            <a:scene3d>
              <a:camera prst="orthographicFront"/>
              <a:lightRig rig="threePt" dir="t"/>
            </a:scene3d>
            <a:sp3d extrusionH="57150">
              <a:bevelT w="38100" h="38100" prst="slope"/>
            </a:sp3d>
          </a:bodyPr>
          <a:lstStyle/>
          <a:p>
            <a:pPr eaLnBrk="1" fontAlgn="auto" hangingPunct="1">
              <a:spcAft>
                <a:spcPts val="0"/>
              </a:spcAft>
              <a:defRPr/>
            </a:pPr>
            <a:r>
              <a:rPr lang="en-US" sz="7200" b="1" dirty="0">
                <a:ln w="22225">
                  <a:solidFill>
                    <a:schemeClr val="accent2"/>
                  </a:solidFill>
                  <a:prstDash val="solid"/>
                </a:ln>
                <a:solidFill>
                  <a:srgbClr val="FFFF00"/>
                </a:solidFill>
              </a:rPr>
              <a:t>WEL </a:t>
            </a:r>
            <a:br>
              <a:rPr lang="en-US" sz="7200" b="1" dirty="0">
                <a:ln w="22225">
                  <a:solidFill>
                    <a:schemeClr val="accent2"/>
                  </a:solidFill>
                  <a:prstDash val="solid"/>
                </a:ln>
                <a:solidFill>
                  <a:srgbClr val="FFFF00"/>
                </a:solidFill>
              </a:rPr>
            </a:br>
            <a:r>
              <a:rPr lang="en-US" sz="7200" b="1" dirty="0">
                <a:ln w="22225">
                  <a:solidFill>
                    <a:schemeClr val="accent2"/>
                  </a:solidFill>
                  <a:prstDash val="solid"/>
                </a:ln>
                <a:solidFill>
                  <a:srgbClr val="FFFF00"/>
                </a:solidFill>
              </a:rPr>
              <a:t>of</a:t>
            </a:r>
          </a:p>
          <a:p>
            <a:pPr eaLnBrk="1" fontAlgn="auto" hangingPunct="1">
              <a:spcAft>
                <a:spcPts val="0"/>
              </a:spcAft>
              <a:defRPr/>
            </a:pPr>
            <a:r>
              <a:rPr lang="en-US" sz="7200" b="1" dirty="0">
                <a:ln w="22225">
                  <a:solidFill>
                    <a:schemeClr val="accent2"/>
                  </a:solidFill>
                  <a:prstDash val="solid"/>
                </a:ln>
                <a:solidFill>
                  <a:srgbClr val="FFFF00"/>
                </a:solidFill>
              </a:rPr>
              <a:t>GEEN</a:t>
            </a:r>
          </a:p>
          <a:p>
            <a:pPr eaLnBrk="1" fontAlgn="auto" hangingPunct="1">
              <a:spcAft>
                <a:spcPts val="0"/>
              </a:spcAft>
              <a:defRPr/>
            </a:pPr>
            <a:r>
              <a:rPr lang="en-US" sz="7200" b="1" dirty="0">
                <a:ln w="22225">
                  <a:solidFill>
                    <a:schemeClr val="accent2"/>
                  </a:solidFill>
                  <a:prstDash val="solid"/>
                </a:ln>
                <a:solidFill>
                  <a:srgbClr val="FFFF00"/>
                </a:solidFill>
              </a:rPr>
              <a:t> </a:t>
            </a:r>
            <a:r>
              <a:rPr lang="en-US" sz="7200" b="1" dirty="0" err="1">
                <a:ln w="22225">
                  <a:solidFill>
                    <a:schemeClr val="accent2"/>
                  </a:solidFill>
                  <a:prstDash val="solid"/>
                </a:ln>
                <a:solidFill>
                  <a:srgbClr val="FFFF00"/>
                </a:solidFill>
              </a:rPr>
              <a:t>besnijdenis</a:t>
            </a:r>
            <a:r>
              <a:rPr lang="en-US" sz="7200" b="1" dirty="0">
                <a:ln w="22225">
                  <a:solidFill>
                    <a:schemeClr val="accent2"/>
                  </a:solidFill>
                  <a:prstDash val="solid"/>
                </a:ln>
                <a:solidFill>
                  <a:srgbClr val="FFFF00"/>
                </a:solidFill>
              </a:rPr>
              <a:t>?</a:t>
            </a:r>
          </a:p>
        </p:txBody>
      </p:sp>
    </p:spTree>
    <p:extLst>
      <p:ext uri="{BB962C8B-B14F-4D97-AF65-F5344CB8AC3E}">
        <p14:creationId xmlns:p14="http://schemas.microsoft.com/office/powerpoint/2010/main" val="100437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solidFill>
            <a:srgbClr val="FFFF00"/>
          </a:solidFill>
        </p:spPr>
        <p:txBody>
          <a:bodyPr/>
          <a:lstStyle/>
          <a:p>
            <a:pPr eaLnBrk="1" hangingPunct="1"/>
            <a:r>
              <a:rPr lang="en-US" altLang="nl-NL"/>
              <a:t>Handelingen 15:1-2</a:t>
            </a:r>
          </a:p>
        </p:txBody>
      </p:sp>
      <p:sp>
        <p:nvSpPr>
          <p:cNvPr id="3" name="Tijdelijke aanduiding voor inhoud 2"/>
          <p:cNvSpPr>
            <a:spLocks noGrp="1"/>
          </p:cNvSpPr>
          <p:nvPr>
            <p:ph idx="1"/>
          </p:nvPr>
        </p:nvSpPr>
        <p:spPr>
          <a:xfrm>
            <a:off x="457200" y="1600200"/>
            <a:ext cx="8229600" cy="5141913"/>
          </a:xfrm>
        </p:spPr>
        <p:txBody>
          <a:bodyPr/>
          <a:lstStyle/>
          <a:p>
            <a:pPr marL="0" indent="0" eaLnBrk="1" hangingPunct="1">
              <a:buFont typeface="Arial" panose="020B0604020202020204" pitchFamily="34" charset="0"/>
              <a:buNone/>
            </a:pPr>
            <a:r>
              <a:rPr lang="nl-NL" altLang="nl-NL" sz="3600"/>
              <a:t>Enige gelovigen die uit Judea naar Antiochië gekomen waren, hielden de anderen voor: ‘Als u zich niet laat besnijden, zoals sinds Mozes het gebruik is, kunt u niet gered worden.’  </a:t>
            </a:r>
          </a:p>
          <a:p>
            <a:pPr marL="0" indent="0" eaLnBrk="1" hangingPunct="1">
              <a:buFont typeface="Arial" panose="020B0604020202020204" pitchFamily="34" charset="0"/>
              <a:buNone/>
            </a:pPr>
            <a:r>
              <a:rPr lang="nl-NL" altLang="nl-NL" sz="3600"/>
              <a:t>  </a:t>
            </a:r>
          </a:p>
          <a:p>
            <a:pPr marL="0" indent="0" eaLnBrk="1" hangingPunct="1">
              <a:buFont typeface="Arial" panose="020B0604020202020204" pitchFamily="34" charset="0"/>
              <a:buNone/>
            </a:pPr>
            <a:r>
              <a:rPr lang="nl-NL" altLang="nl-NL" sz="3600"/>
              <a:t>Van de kant van Paulus en Barnabas kwam er groot verzet tegen deze woorden, ze spraken hen heftig tegen.</a:t>
            </a:r>
            <a:endParaRPr lang="en-US" altLang="nl-NL" sz="3600"/>
          </a:p>
        </p:txBody>
      </p:sp>
    </p:spTree>
    <p:extLst>
      <p:ext uri="{BB962C8B-B14F-4D97-AF65-F5344CB8AC3E}">
        <p14:creationId xmlns:p14="http://schemas.microsoft.com/office/powerpoint/2010/main" val="267815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solidFill>
            <a:srgbClr val="FFFF00"/>
          </a:solidFill>
        </p:spPr>
        <p:txBody>
          <a:bodyPr/>
          <a:lstStyle/>
          <a:p>
            <a:pPr eaLnBrk="1" hangingPunct="1"/>
            <a:r>
              <a:rPr lang="en-US" altLang="nl-NL"/>
              <a:t>Het gebod aan Abraham</a:t>
            </a:r>
          </a:p>
        </p:txBody>
      </p:sp>
      <p:sp>
        <p:nvSpPr>
          <p:cNvPr id="3" name="Tijdelijke aanduiding voor inhoud 2"/>
          <p:cNvSpPr>
            <a:spLocks noGrp="1"/>
          </p:cNvSpPr>
          <p:nvPr>
            <p:ph idx="1"/>
          </p:nvPr>
        </p:nvSpPr>
        <p:spPr>
          <a:xfrm>
            <a:off x="457200" y="1600200"/>
            <a:ext cx="8229600" cy="5141913"/>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nl-NL" dirty="0"/>
              <a:t>Genesis 17:10-14</a:t>
            </a:r>
          </a:p>
          <a:p>
            <a:pPr marL="0" indent="0" eaLnBrk="1" fontAlgn="auto" hangingPunct="1">
              <a:spcAft>
                <a:spcPts val="0"/>
              </a:spcAft>
              <a:buFont typeface="Arial" panose="020B0604020202020204" pitchFamily="34" charset="0"/>
              <a:buNone/>
              <a:defRPr/>
            </a:pPr>
            <a:r>
              <a:rPr lang="nl-NL" dirty="0"/>
              <a:t>“</a:t>
            </a:r>
            <a:r>
              <a:rPr lang="nl-NL" b="1" u="sng" dirty="0"/>
              <a:t>Jullie moeten de verplichting op je nemen alle mannen te besnijden.</a:t>
            </a:r>
            <a:r>
              <a:rPr lang="nl-NL" u="sng" dirty="0"/>
              <a:t> </a:t>
            </a:r>
            <a:r>
              <a:rPr lang="nl-NL" dirty="0"/>
              <a:t>De voorhuid moeten jullie wegnemen als teken van het verbond tussen Mij en jullie. Iedere jongen die acht dagen oud is moet besneden worden, in elke komende generatie. </a:t>
            </a:r>
            <a:r>
              <a:rPr lang="nl-NL" b="1" u="sng" dirty="0"/>
              <a:t>Dat geldt zowel voor de slaven die in jullie huis geboren zijn als voor de slaven die niet bij jullie horen, maar die jullie van vreemdelingen gekocht hebben.</a:t>
            </a:r>
            <a:r>
              <a:rPr lang="nl-NL" u="sng" dirty="0"/>
              <a:t> </a:t>
            </a:r>
            <a:r>
              <a:rPr lang="nl-NL" dirty="0"/>
              <a:t>Wie zich niet laat besnijden, zal uit de gemeenschap gestoten worden, omdat hij mijn verbond verbroken heeft.’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5466</TotalTime>
  <Words>2294</Words>
  <Application>Microsoft Office PowerPoint</Application>
  <PresentationFormat>Diavoorstelling (4:3)</PresentationFormat>
  <Paragraphs>288</Paragraphs>
  <Slides>36</Slides>
  <Notes>34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36</vt:i4>
      </vt:variant>
    </vt:vector>
  </HeadingPairs>
  <TitlesOfParts>
    <vt:vector size="39" baseType="lpstr">
      <vt:lpstr>Arial</vt:lpstr>
      <vt:lpstr>Calibri</vt:lpstr>
      <vt:lpstr>Kantoorthema</vt:lpstr>
      <vt:lpstr>PowerPoint-presentatie</vt:lpstr>
      <vt:lpstr>Exodus 12:43-49</vt:lpstr>
      <vt:lpstr>Exodus 12:43-49</vt:lpstr>
      <vt:lpstr>Exodus 12:43-49</vt:lpstr>
      <vt:lpstr>Instelling Pesach in Ex. 12</vt:lpstr>
      <vt:lpstr>Exodus 12:37,38</vt:lpstr>
      <vt:lpstr>PowerPoint-presentatie</vt:lpstr>
      <vt:lpstr>Handelingen 15:1-2</vt:lpstr>
      <vt:lpstr>Het gebod aan Abraham</vt:lpstr>
      <vt:lpstr>De leer van Jezus</vt:lpstr>
      <vt:lpstr>PowerPoint-presentatie</vt:lpstr>
      <vt:lpstr>Het probleem</vt:lpstr>
      <vt:lpstr>PowerPoint-presentatie</vt:lpstr>
      <vt:lpstr>Christenen uit de Farizeeën</vt:lpstr>
      <vt:lpstr>Petrus:  kijk hoe God in de praktijk werkt!</vt:lpstr>
      <vt:lpstr>Petrus</vt:lpstr>
      <vt:lpstr>Paulus en Barnabas: luister naar onze ervaringen!</vt:lpstr>
      <vt:lpstr>Paulus</vt:lpstr>
      <vt:lpstr>Jakobus: de theorie!</vt:lpstr>
      <vt:lpstr>Jakobus</vt:lpstr>
      <vt:lpstr>Het besluit</vt:lpstr>
      <vt:lpstr>Het besluit</vt:lpstr>
      <vt:lpstr>Het besluit</vt:lpstr>
      <vt:lpstr>Logica van het besluit?</vt:lpstr>
      <vt:lpstr>Logica van het besluit?</vt:lpstr>
      <vt:lpstr>Logica van het besluit?</vt:lpstr>
      <vt:lpstr>Logica van het besluit?</vt:lpstr>
      <vt:lpstr>Logica van het besluit?</vt:lpstr>
      <vt:lpstr>Het centrum van de thora</vt:lpstr>
      <vt:lpstr>Het centrum van de thora</vt:lpstr>
      <vt:lpstr>Logica van het besluit?</vt:lpstr>
      <vt:lpstr>Logica van het besluit?</vt:lpstr>
      <vt:lpstr>Dus … de logica van het besluit is:</vt:lpstr>
      <vt:lpstr>PowerPoint-presentatie</vt:lpstr>
      <vt:lpstr>De oplossing</vt:lpstr>
      <vt:lpstr>En 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in de kerk</dc:title>
  <dc:creator>Jean-Luc</dc:creator>
  <cp:lastModifiedBy>Jean Luc Murk</cp:lastModifiedBy>
  <cp:revision>71</cp:revision>
  <cp:lastPrinted>2016-05-28T07:41:51Z</cp:lastPrinted>
  <dcterms:created xsi:type="dcterms:W3CDTF">2014-06-10T21:04:39Z</dcterms:created>
  <dcterms:modified xsi:type="dcterms:W3CDTF">2017-02-04T07:16:30Z</dcterms:modified>
</cp:coreProperties>
</file>