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8" r:id="rId2"/>
    <p:sldId id="289" r:id="rId3"/>
    <p:sldId id="290" r:id="rId4"/>
    <p:sldId id="291" r:id="rId5"/>
    <p:sldId id="256" r:id="rId6"/>
    <p:sldId id="257" r:id="rId7"/>
    <p:sldId id="258" r:id="rId8"/>
    <p:sldId id="259" r:id="rId9"/>
    <p:sldId id="274" r:id="rId10"/>
    <p:sldId id="261" r:id="rId11"/>
    <p:sldId id="275" r:id="rId12"/>
    <p:sldId id="292" r:id="rId13"/>
    <p:sldId id="276" r:id="rId14"/>
    <p:sldId id="277" r:id="rId15"/>
    <p:sldId id="278" r:id="rId16"/>
    <p:sldId id="279" r:id="rId17"/>
    <p:sldId id="280" r:id="rId18"/>
    <p:sldId id="293" r:id="rId19"/>
    <p:sldId id="281" r:id="rId20"/>
    <p:sldId id="282" r:id="rId21"/>
    <p:sldId id="283" r:id="rId22"/>
    <p:sldId id="285" r:id="rId23"/>
    <p:sldId id="286" r:id="rId24"/>
    <p:sldId id="287" r:id="rId25"/>
    <p:sldId id="264" r:id="rId26"/>
    <p:sldId id="265" r:id="rId27"/>
    <p:sldId id="294" r:id="rId28"/>
    <p:sldId id="295" r:id="rId29"/>
    <p:sldId id="273" r:id="rId30"/>
    <p:sldId id="267" r:id="rId31"/>
    <p:sldId id="269" r:id="rId32"/>
    <p:sldId id="270" r:id="rId33"/>
    <p:sldId id="268" r:id="rId34"/>
    <p:sldId id="296" r:id="rId35"/>
    <p:sldId id="297" r:id="rId3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A8A400"/>
    <a:srgbClr val="262F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4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8A3106-F416-4A70-8F17-51A06C78F30E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2C967-1A59-4EF8-AB98-7CD634DB62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7081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2C967-1A59-4EF8-AB98-7CD634DB620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4603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2C967-1A59-4EF8-AB98-7CD634DB620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4603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2C967-1A59-4EF8-AB98-7CD634DB620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460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535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3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258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644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181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764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10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852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414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36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297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525"/>
            <a:ext cx="9144000" cy="713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hoek 11"/>
          <p:cNvSpPr/>
          <p:nvPr userDrawn="1"/>
        </p:nvSpPr>
        <p:spPr>
          <a:xfrm>
            <a:off x="0" y="-136525"/>
            <a:ext cx="9144000" cy="7572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2132856"/>
            <a:ext cx="8229600" cy="3993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D1253-DC30-4DB8-A70F-76F6AFD36CCC}" type="datetimeFigureOut">
              <a:rPr lang="nl-NL" smtClean="0"/>
              <a:t>10-4-2019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ECBA6-122F-4032-A450-54A0BBEF3D2D}" type="slidenum">
              <a:rPr lang="nl-NL" smtClean="0"/>
              <a:t>‹nr.›</a:t>
            </a:fld>
            <a:endParaRPr lang="nl-NL"/>
          </a:p>
        </p:txBody>
      </p:sp>
      <p:pic>
        <p:nvPicPr>
          <p:cNvPr id="13" name="Picture 4"/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1" b="17857"/>
          <a:stretch/>
        </p:blipFill>
        <p:spPr bwMode="auto">
          <a:xfrm>
            <a:off x="0" y="-136525"/>
            <a:ext cx="9144000" cy="826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81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7.png"/><Relationship Id="rId7" Type="http://schemas.openxmlformats.org/officeDocument/2006/relationships/hyperlink" Target="http://www.ancient-hebrew.org/3_hhet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www.ancient-hebrew.org/3_dal.html" TargetMode="External"/><Relationship Id="rId10" Type="http://schemas.openxmlformats.org/officeDocument/2006/relationships/image" Target="../media/image11.jpeg"/><Relationship Id="rId4" Type="http://schemas.openxmlformats.org/officeDocument/2006/relationships/image" Target="../media/image8.png"/><Relationship Id="rId9" Type="http://schemas.openxmlformats.org/officeDocument/2006/relationships/hyperlink" Target="http://www.ancient-hebrew.org/3_sin.html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www.ancient-hebrew.org/3_dal.html" TargetMode="External"/><Relationship Id="rId7" Type="http://schemas.openxmlformats.org/officeDocument/2006/relationships/hyperlink" Target="http://www.ancient-hebrew.org/3_sin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www.ancient-hebrew.org/3_hhet.html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ncient-hebrew.org/3_sin.html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ncient-hebrew.org/3_hhet.html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ancient-hebrew.org/3_dal.html" TargetMode="Externa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68760"/>
            <a:ext cx="6998815" cy="166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555776" y="299695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OFFERS</a:t>
            </a:r>
            <a:endParaRPr lang="nl-NL" sz="3200" b="1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71500" y="3789040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Psalm 51:18 “Want Gij hebt geen behagen in slachtoffers, dat ik die brengen zou; aan ​brandoffers​ hebt Gij geen welgevallen.”</a:t>
            </a:r>
          </a:p>
        </p:txBody>
      </p:sp>
      <p:sp>
        <p:nvSpPr>
          <p:cNvPr id="8" name="Rechthoek 7"/>
          <p:cNvSpPr/>
          <p:nvPr/>
        </p:nvSpPr>
        <p:spPr>
          <a:xfrm>
            <a:off x="71500" y="5529426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0" i="0" baseline="30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Doe </a:t>
            </a:r>
            <a:r>
              <a:rPr lang="nl-NL" sz="20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wèl</a:t>
            </a:r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aan ​Sion​ naar uw welbehagen, bouw de ​muren van ​ Jeruzalem.</a:t>
            </a:r>
          </a:p>
        </p:txBody>
      </p:sp>
      <p:sp>
        <p:nvSpPr>
          <p:cNvPr id="9" name="Rechthoek 8"/>
          <p:cNvSpPr/>
          <p:nvPr/>
        </p:nvSpPr>
        <p:spPr>
          <a:xfrm>
            <a:off x="107504" y="6159010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i="0" baseline="30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21</a:t>
            </a:r>
            <a:r>
              <a:rPr lang="nl-NL" sz="2000" b="1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Dan zult Gij behagen hebben in ​offers​ naar de eis</a:t>
            </a:r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algn="ctr"/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brandoffers​ in hun geheel gebracht;</a:t>
            </a:r>
            <a:endParaRPr lang="nl-NL" sz="20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9" y="1991729"/>
            <a:ext cx="143192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2" y="1988840"/>
            <a:ext cx="179228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907" y="4385962"/>
            <a:ext cx="89550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vak 11"/>
          <p:cNvSpPr txBox="1"/>
          <p:nvPr/>
        </p:nvSpPr>
        <p:spPr>
          <a:xfrm>
            <a:off x="5868143" y="2836279"/>
            <a:ext cx="1628415" cy="468000"/>
          </a:xfrm>
          <a:prstGeom prst="wedgeRectCallout">
            <a:avLst>
              <a:gd name="adj1" fmla="val -69293"/>
              <a:gd name="adj2" fmla="val 174624"/>
            </a:avLst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CONTEXT!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0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GEBED is de vertaling van  </a:t>
            </a:r>
            <a:r>
              <a:rPr lang="nl-NL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tefillah</a:t>
            </a:r>
            <a:endParaRPr lang="nl-NL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6" name="Picture 4" descr="Afbeeldingsresultaat voor vraagteke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16" r="100000">
                        <a14:foregroundMark x1="45346" y1="71849" x2="48687" y2="8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19225"/>
            <a:ext cx="2537048" cy="28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59" y="2226818"/>
            <a:ext cx="23844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401" y="2236246"/>
            <a:ext cx="2212975" cy="35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al 9"/>
          <p:cNvSpPr/>
          <p:nvPr/>
        </p:nvSpPr>
        <p:spPr>
          <a:xfrm>
            <a:off x="5436096" y="3284984"/>
            <a:ext cx="1728192" cy="158417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IK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79" y="3464297"/>
            <a:ext cx="13176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IJL-OMHOOG en -OMLAAG 8"/>
          <p:cNvSpPr/>
          <p:nvPr/>
        </p:nvSpPr>
        <p:spPr>
          <a:xfrm>
            <a:off x="5940152" y="2339585"/>
            <a:ext cx="720080" cy="1115417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4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GEBED is </a:t>
            </a:r>
            <a:r>
              <a:rPr lang="nl-NL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tefillah</a:t>
            </a:r>
            <a:endParaRPr lang="nl-NL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6" name="Picture 4" descr="Afbeeldingsresultaat voor vraagteke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16" r="100000">
                        <a14:foregroundMark x1="45346" y1="71849" x2="48687" y2="8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87560"/>
            <a:ext cx="2537048" cy="28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10334"/>
            <a:ext cx="23844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10089"/>
            <a:ext cx="1584176" cy="2619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73" y="4470403"/>
            <a:ext cx="1593081" cy="1673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kstvak 7"/>
              <p:cNvSpPr txBox="1"/>
              <p:nvPr/>
            </p:nvSpPr>
            <p:spPr>
              <a:xfrm>
                <a:off x="1511660" y="4116460"/>
                <a:ext cx="936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≠</m:t>
                      </m:r>
                    </m:oMath>
                  </m:oMathPara>
                </a14:m>
                <a:endParaRPr lang="nl-NL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kstvak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60" y="4116460"/>
                <a:ext cx="936104" cy="70788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kstvak 11"/>
              <p:cNvSpPr txBox="1"/>
              <p:nvPr/>
            </p:nvSpPr>
            <p:spPr>
              <a:xfrm>
                <a:off x="3428033" y="4211223"/>
                <a:ext cx="93610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≠</m:t>
                      </m:r>
                    </m:oMath>
                  </m:oMathPara>
                </a14:m>
                <a:endParaRPr lang="nl-NL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kstvak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033" y="4211223"/>
                <a:ext cx="936104" cy="70788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37" y="2110334"/>
            <a:ext cx="1993900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502" y="2125516"/>
            <a:ext cx="20177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2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1"/>
          <a:stretch/>
        </p:blipFill>
        <p:spPr bwMode="auto">
          <a:xfrm>
            <a:off x="-1338" y="1616273"/>
            <a:ext cx="9180000" cy="537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1188" y="1628800"/>
            <a:ext cx="913281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Wanneer u niet weet wat te bidden,</a:t>
            </a:r>
          </a:p>
          <a:p>
            <a:pPr algn="ctr"/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dan staat er een gebedenboek in uw Bijbel</a:t>
            </a: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6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GEBED is </a:t>
            </a:r>
            <a:r>
              <a:rPr lang="nl-NL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tefillah</a:t>
            </a:r>
            <a:endParaRPr lang="nl-NL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6" name="Picture 4" descr="Afbeeldingsresultaat voor vraagtek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16" r="100000">
                        <a14:foregroundMark x1="45346" y1="71849" x2="48687" y2="8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514" y="5301208"/>
            <a:ext cx="1556757" cy="176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340768"/>
            <a:ext cx="23844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41303"/>
            <a:ext cx="8991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7081"/>
            <a:ext cx="793750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2859"/>
            <a:ext cx="7937500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88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72008" y="1768162"/>
            <a:ext cx="9036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Neh.1:”Zodra ik deze woorden hoorde, zette ik mij neder, weende en bedreef ​rouw, dagen lang. Ook ​vastte​ en bad ik voor het aangezicht van de God des hemels </a:t>
            </a:r>
            <a:r>
              <a:rPr lang="nl-NL" b="0" i="1" baseline="30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nl-NL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nl-NL" b="0" i="1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zeide</a:t>
            </a:r>
            <a:r>
              <a:rPr lang="nl-NL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 Ach, </a:t>
            </a:r>
            <a:r>
              <a:rPr lang="nl-NL" b="0" i="1" cap="small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Here</a:t>
            </a:r>
            <a:r>
              <a:rPr lang="nl-NL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God des hemels, grote en geduchte God, die het ​verbond​ en de goedertierenheid gestand doet jegens hen die U ​liefhebben​ en uw geboden onderhouden, </a:t>
            </a:r>
            <a:r>
              <a:rPr lang="nl-NL" b="0" i="1" baseline="3000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nl-NL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laat toch uw oor opmerkzaam en uw ogen geopend zijn, om te horen naar </a:t>
            </a:r>
            <a:r>
              <a:rPr lang="nl-NL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het ​gebed​ van uw knecht</a:t>
            </a:r>
            <a:r>
              <a:rPr lang="nl-NL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dat ik thans dag en nacht voor de Israëlieten, uw knechten, tot U opzend; en ik doe belijdenis van de ​zonden​ der Israëlieten, die wij tegen U bedreven hebben; ook ik en mijn ​familie, wij hebben gezondigd. </a:t>
            </a:r>
            <a:endParaRPr lang="nl-NL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31527"/>
            <a:ext cx="1836000" cy="176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24653"/>
            <a:ext cx="1836000" cy="297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al 10"/>
          <p:cNvSpPr/>
          <p:nvPr/>
        </p:nvSpPr>
        <p:spPr>
          <a:xfrm>
            <a:off x="3725912" y="5181813"/>
            <a:ext cx="1728192" cy="158417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IK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195" y="5374573"/>
            <a:ext cx="131762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PIJL-OMHOOG en -OMLAAG 12"/>
          <p:cNvSpPr/>
          <p:nvPr/>
        </p:nvSpPr>
        <p:spPr>
          <a:xfrm>
            <a:off x="4229968" y="4365104"/>
            <a:ext cx="720080" cy="1115417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9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32856"/>
            <a:ext cx="1836000" cy="297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4" y="1844824"/>
            <a:ext cx="701675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7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8986837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59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3" y="1772816"/>
            <a:ext cx="89614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92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51520" y="2341329"/>
            <a:ext cx="871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Hand.10:4 “Hij staarde de engel verschrikt aan en vroeg: ‘Wat is er, heer?’ De engel antwoordde: ‘Je </a:t>
            </a:r>
            <a:r>
              <a:rPr lang="nl-NL" sz="20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gebeden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nl-NL" sz="20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 aalmoezen 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zijn door God als </a:t>
            </a:r>
            <a:r>
              <a:rPr lang="nl-NL" sz="20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offer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aanvaard.”</a:t>
            </a:r>
            <a:endParaRPr lang="nl-NL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251520" y="3441194"/>
            <a:ext cx="871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Spr.15:8 “</a:t>
            </a:r>
            <a:r>
              <a:rPr lang="nl-NL" sz="20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Het ​offer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 van de goddelozen is de </a:t>
            </a:r>
            <a:r>
              <a:rPr lang="nl-NL" sz="2000" b="0" i="1" cap="small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HEER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een gruwel, </a:t>
            </a:r>
            <a:r>
              <a:rPr lang="nl-NL" sz="20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het ​gebed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​ van de </a:t>
            </a:r>
            <a:r>
              <a:rPr lang="nl-NL" sz="2000" b="0" i="1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oprechten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is hem welgevallig.”</a:t>
            </a:r>
            <a:endParaRPr lang="nl-NL" sz="2000" b="0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269410" y="4305290"/>
            <a:ext cx="871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Ps.141:2 “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Laat mijn ​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gebed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​ voor u zijn als 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reukwerk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mijn geheven handen als een 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avondoffer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nl-NL" sz="2000" b="0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252488" y="5157192"/>
            <a:ext cx="871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Jes.56:7 “</a:t>
            </a:r>
            <a:r>
              <a:rPr lang="nl-NL" sz="2000" i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de ​vreemdelingen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​[…]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nl-NL" sz="2000" i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hen zal Ik brengen naar mijn ​heilige​ berg​ en Ik zal hun vreugde bereiden in mijn 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bedehuis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 hun 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​brandoffers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​ en hun 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slachtoffers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zullen welgevallig zijn op mijn ​altaar, want mijn ​huis​ zal een 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bedehuis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heten voor alle volken. </a:t>
            </a:r>
            <a:r>
              <a:rPr lang="nl-NL" sz="2000" b="0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nl-NL" sz="2000" b="0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83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038286"/>
            <a:ext cx="6120000" cy="45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732240" y="2038287"/>
            <a:ext cx="1944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Eeuwige spreekt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zijn  gemeente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251520" y="3501008"/>
            <a:ext cx="8640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000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CITAAT</a:t>
            </a:r>
            <a:endParaRPr lang="nl-NL" sz="20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8" y="1700808"/>
            <a:ext cx="885825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0" y="3933056"/>
            <a:ext cx="864552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fbeelding 14" descr="http://www.ancient-hebrew.org/files/heb_lg_04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7791" y="6102691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fbeelding 15" descr="http://www.ancient-hebrew.org/files/heb_lg_08.jp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6102691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fbeelding 16" descr="http://www.ancient-hebrew.org/files/heb_lg_15.jpg">
            <a:hlinkClick r:id="rId9"/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54374" y="6102691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>
          <a:xfrm>
            <a:off x="3922922" y="5085184"/>
            <a:ext cx="1297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b="1" dirty="0" smtClean="0">
                <a:solidFill>
                  <a:schemeClr val="bg1"/>
                </a:solidFill>
                <a:cs typeface="+mj-cs"/>
              </a:rPr>
              <a:t>חֶסֶד</a:t>
            </a:r>
            <a:endParaRPr lang="nl-NL" sz="60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807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0" y="2029095"/>
            <a:ext cx="6120000" cy="45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732240" y="2038287"/>
            <a:ext cx="1944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Gemeente reageert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573"/>
            <a:ext cx="6120000" cy="45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732240" y="2038287"/>
            <a:ext cx="1944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Eeuwige spreekt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zijn  gemeente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6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0" y="1916832"/>
            <a:ext cx="6120000" cy="459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6732240" y="2254316"/>
            <a:ext cx="19442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Eeuwige spreekt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 </a:t>
            </a:r>
          </a:p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zijn  gemeente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0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fbeeldingsresultaat voor &quot;Da Lifnei Mi Atah Omed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6" b="11568"/>
          <a:stretch/>
        </p:blipFill>
        <p:spPr bwMode="auto">
          <a:xfrm>
            <a:off x="-21905" y="1664899"/>
            <a:ext cx="9165905" cy="531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1187624" y="4324171"/>
            <a:ext cx="6768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 Lifnei Mi Atah Omed</a:t>
            </a:r>
          </a:p>
          <a:p>
            <a:pPr algn="ctr"/>
            <a:r>
              <a:rPr lang="it-IT" sz="32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Weet voor wie je staat</a:t>
            </a:r>
            <a:endParaRPr lang="nl-NL" sz="32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54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07504" y="1772816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samenkomst is een aaneenschakeling van gebeden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107504" y="2523668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 is in feite een dienst van gebed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07504" y="3047469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Dus, het komt aan op onze persoonlijke houding.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07504" y="3623533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Psalm 92:1 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Tov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le’hodot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ha’Sjem</a:t>
            </a:r>
            <a:endParaRPr lang="nl-NL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07504" y="4095070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Het openingsgebed 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07504" y="4618871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3. Het 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Sjema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107504" y="5122927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Vele andere liederen zijn gebeden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107504" y="5534622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De zegeningen voor en na de lezingen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07504" y="5933791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Ki 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mi’Tsion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Gal </a:t>
            </a:r>
            <a:r>
              <a:rPr lang="nl-NL" sz="20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Enaj</a:t>
            </a:r>
            <a:endParaRPr lang="nl-NL" sz="20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0" y="6363254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7. Het slotgebed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worship lead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3"/>
          <a:stretch/>
        </p:blipFill>
        <p:spPr bwMode="auto">
          <a:xfrm>
            <a:off x="0" y="1665408"/>
            <a:ext cx="9138531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AANBIDDING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6148" name="Picture 4" descr="Afbeeldingsresultaat voor vraagtek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16" r="100000">
                        <a14:foregroundMark x1="45346" y1="71849" x2="48687" y2="8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42" y="4869160"/>
            <a:ext cx="2049330" cy="232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lkvormige toelichting 6"/>
          <p:cNvSpPr/>
          <p:nvPr/>
        </p:nvSpPr>
        <p:spPr>
          <a:xfrm>
            <a:off x="6460976" y="1196752"/>
            <a:ext cx="2664296" cy="2664296"/>
          </a:xfrm>
          <a:prstGeom prst="cloudCallout">
            <a:avLst>
              <a:gd name="adj1" fmla="val 31353"/>
              <a:gd name="adj2" fmla="val 102462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 woord komt niet in de Bijbel voor.</a:t>
            </a:r>
            <a:endParaRPr lang="nl-NL" i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4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WORSHIP - AANBIDDING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3322637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20888"/>
            <a:ext cx="4572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462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ua.umf.maine.edu/China/Xian/Shaanxi_History/images/Song_960_7367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2"/>
          <a:stretch/>
        </p:blipFill>
        <p:spPr bwMode="auto">
          <a:xfrm>
            <a:off x="-36512" y="1691014"/>
            <a:ext cx="9180512" cy="528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/>
          <p:cNvSpPr/>
          <p:nvPr/>
        </p:nvSpPr>
        <p:spPr>
          <a:xfrm>
            <a:off x="1907704" y="1691014"/>
            <a:ext cx="54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="1" i="0" dirty="0" smtClean="0">
                <a:solidFill>
                  <a:srgbClr val="FFFFFF"/>
                </a:solidFill>
                <a:effectLst/>
                <a:latin typeface="Verdana, Arial, Helvetica, sans-serif"/>
              </a:rPr>
              <a:t>Song Dynastie</a:t>
            </a:r>
            <a:br>
              <a:rPr lang="nl-NL" b="1" i="0" dirty="0" smtClean="0">
                <a:solidFill>
                  <a:srgbClr val="FFFFFF"/>
                </a:solidFill>
                <a:effectLst/>
                <a:latin typeface="Verdana, Arial, Helvetica, sans-serif"/>
              </a:rPr>
            </a:br>
            <a:r>
              <a:rPr lang="ja-JP" altLang="nl-NL" b="1" i="0" dirty="0" smtClean="0">
                <a:solidFill>
                  <a:srgbClr val="FFFFFF"/>
                </a:solidFill>
                <a:effectLst/>
                <a:latin typeface="Verdana, Arial, Helvetica, sans-serif"/>
              </a:rPr>
              <a:t>宋代</a:t>
            </a:r>
            <a:br>
              <a:rPr lang="ja-JP" altLang="nl-NL" b="1" i="0" dirty="0" smtClean="0">
                <a:solidFill>
                  <a:srgbClr val="FFFFFF"/>
                </a:solidFill>
                <a:effectLst/>
                <a:latin typeface="Verdana, Arial, Helvetica, sans-serif"/>
              </a:rPr>
            </a:br>
            <a:r>
              <a:rPr lang="nl-NL" b="1" i="0" dirty="0" err="1" smtClean="0">
                <a:solidFill>
                  <a:srgbClr val="FFFFFF"/>
                </a:solidFill>
                <a:effectLst/>
                <a:latin typeface="Verdana, Arial, Helvetica, sans-serif"/>
              </a:rPr>
              <a:t>Kowtow</a:t>
            </a:r>
            <a:r>
              <a:rPr lang="nl-NL" b="1" i="0" dirty="0" smtClean="0">
                <a:solidFill>
                  <a:srgbClr val="FFFFFF"/>
                </a:solidFill>
                <a:effectLst/>
                <a:latin typeface="Verdana, Arial, Helvetica, sans-serif"/>
              </a:rPr>
              <a:t>  aardewerk Figuur</a:t>
            </a:r>
            <a:endParaRPr lang="ja-JP" altLang="nl-NL" b="1" i="0" dirty="0">
              <a:solidFill>
                <a:srgbClr val="FFFFFF"/>
              </a:solidFill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911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egyptian bo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"/>
          <a:stretch/>
        </p:blipFill>
        <p:spPr bwMode="auto">
          <a:xfrm>
            <a:off x="0" y="2708920"/>
            <a:ext cx="9144000" cy="336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582027" y="1699674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Een Libiër, een Kanaäniet, een Syriër en een Nubiër </a:t>
            </a:r>
          </a:p>
          <a:p>
            <a:pPr algn="ctr"/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buigen voor de Farao</a:t>
            </a:r>
          </a:p>
          <a:p>
            <a:pPr algn="ctr"/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3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AANBIDDING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856"/>
            <a:ext cx="91440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7361"/>
            <a:ext cx="91440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8305"/>
            <a:ext cx="91440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30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http://www.ancient-hebrew.org/files/heb_lg_04.jpg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7791" y="2862331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fbeelding 15" descr="http://www.ancient-hebrew.org/files/heb_lg_08.jp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862331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Afbeelding 16" descr="http://www.ancient-hebrew.org/files/heb_lg_15.jpg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4374" y="2862331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hoek 6"/>
          <p:cNvSpPr/>
          <p:nvPr/>
        </p:nvSpPr>
        <p:spPr>
          <a:xfrm>
            <a:off x="3850914" y="1844824"/>
            <a:ext cx="1297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b="1" dirty="0" smtClean="0">
                <a:solidFill>
                  <a:schemeClr val="bg1"/>
                </a:solidFill>
                <a:cs typeface="+mj-cs"/>
              </a:rPr>
              <a:t>חֶסֶד</a:t>
            </a:r>
            <a:endParaRPr lang="nl-NL" sz="60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553628" y="4581128"/>
            <a:ext cx="1800200" cy="707886"/>
          </a:xfrm>
          <a:prstGeom prst="wedgeRectCallout">
            <a:avLst>
              <a:gd name="adj1" fmla="val 5608"/>
              <a:gd name="adj2" fmla="val -199386"/>
            </a:avLst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alm</a:t>
            </a: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levensboom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736296" y="3176656"/>
            <a:ext cx="1800200" cy="1015663"/>
          </a:xfrm>
          <a:prstGeom prst="wedgeRectCallout">
            <a:avLst>
              <a:gd name="adj1" fmla="val -109201"/>
              <a:gd name="adj2" fmla="val -43563"/>
            </a:avLst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uur</a:t>
            </a:r>
          </a:p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uid</a:t>
            </a: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buitenkant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503548" y="3149478"/>
            <a:ext cx="1800200" cy="1323439"/>
          </a:xfrm>
          <a:prstGeom prst="wedgeRectCallout">
            <a:avLst>
              <a:gd name="adj1" fmla="val 114155"/>
              <a:gd name="adj2" fmla="val -36592"/>
            </a:avLst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eur</a:t>
            </a:r>
          </a:p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ewegen</a:t>
            </a:r>
          </a:p>
          <a:p>
            <a:pPr algn="ctr"/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n-uitgaan</a:t>
            </a:r>
          </a:p>
          <a:p>
            <a:pPr algn="ctr"/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bewegen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296" y="4066639"/>
            <a:ext cx="198755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5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" y="3062764"/>
            <a:ext cx="9143999" cy="1440160"/>
          </a:xfrm>
        </p:spPr>
        <p:txBody>
          <a:bodyPr lIns="180000">
            <a:noAutofit/>
          </a:bodyPr>
          <a:lstStyle/>
          <a:p>
            <a:pPr marL="0" indent="0">
              <a:buNone/>
            </a:pP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Openb.3:9 “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Ik geef sommigen uit de ​synagoge​ des satans, van hen, die zeggen, dat zij ​Joden​ zijn en het niet zijn, maar liegen; zie, Ik zal maken, dat zij zullen komen en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zich </a:t>
            </a:r>
            <a:r>
              <a:rPr lang="nl-NL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nederwerpen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voor uw voeten, en erkennen, dat Ik u heb liefgehad. 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”</a:t>
            </a:r>
            <a:endParaRPr lang="nl-NL" sz="2000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0" indent="0" algn="ctr">
              <a:buNone/>
            </a:pP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AANBIDDING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-1" y="2270676"/>
            <a:ext cx="9143999" cy="792088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Matth.18:26 “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De slaaf 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wierp zich neder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als smekeling en </a:t>
            </a:r>
            <a:r>
              <a:rPr lang="nl-NL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zeide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Heb geduld met mij en ik zal u alles betalen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.”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1436" y="4511685"/>
            <a:ext cx="9143999" cy="1368152"/>
          </a:xfrm>
          <a:prstGeom prst="rect">
            <a:avLst/>
          </a:prstGeom>
        </p:spPr>
        <p:txBody>
          <a:bodyPr vert="horz" lIns="18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Matth.23:12 “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wie zichzelf zal verhogen, zal vernederd worden en al 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zichzelf zal vernederen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zal verhoogd worden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.”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806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AANBIDDING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67544" y="5967344"/>
            <a:ext cx="3322712" cy="5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9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 VORM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5220072" y="5895336"/>
            <a:ext cx="3322712" cy="5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9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 INHOUD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82" y="2353760"/>
            <a:ext cx="3322637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411" y="2363440"/>
            <a:ext cx="3328987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00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Wat is de inhoud van AANBIDDING?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67544" y="5967344"/>
            <a:ext cx="3322712" cy="558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9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 VORM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nl-NL" sz="19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 verpakking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211960" y="23488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Matth.7:21 “Niet een ieder, die tot Mij zegt: Here, Here, zal het Koninkrijk der hemelen binnengaan, </a:t>
            </a:r>
            <a:r>
              <a:rPr lang="nl-NL" b="1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maar </a:t>
            </a:r>
            <a:r>
              <a:rPr lang="nl-NL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wie doet</a:t>
            </a:r>
            <a:r>
              <a:rPr lang="nl-NL" b="1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de wil mijns Vaders</a:t>
            </a:r>
            <a:r>
              <a:rPr lang="nl-NL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,”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4211960" y="41490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Matth.12:50 “Want al </a:t>
            </a:r>
            <a:r>
              <a:rPr lang="nl-NL" b="1" i="1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wie doet</a:t>
            </a:r>
            <a:r>
              <a:rPr lang="nl-NL" b="1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de wil mijns Vaders</a:t>
            </a:r>
            <a:r>
              <a:rPr lang="nl-NL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die in de hemelen is, die is mijn broeder en zuster en moeder.”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6" y="2060848"/>
            <a:ext cx="3322637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1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18690" y="-99392"/>
            <a:ext cx="9143999" cy="6840760"/>
          </a:xfrm>
          <a:prstGeom prst="rect">
            <a:avLst/>
          </a:prstGeom>
          <a:solidFill>
            <a:schemeClr val="tx1"/>
          </a:solidFill>
        </p:spPr>
        <p:txBody>
          <a:bodyPr vert="horz" lIns="18000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 KERN VAN AANBIDDING IS ONDERWERPING</a:t>
            </a:r>
          </a:p>
          <a:p>
            <a:pPr marL="0" indent="0" algn="ctr"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DE KERN VAN ONDERWERPING IS DOEN WAT DE HEER ONDERWIJST</a:t>
            </a:r>
          </a:p>
          <a:p>
            <a:pPr marL="0" indent="0">
              <a:buNone/>
            </a:pPr>
            <a:r>
              <a:rPr lang="nl-NL" sz="1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Matth.18: “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23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Daarom is het Koninkrijk der hemelen te vergelijken met een ​koning, die afrekening wilde houden met zijn ​slaven. 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Toen hij begon te rekenen, werd een voor hem geleid, die tienduizend talenten schuldig was. 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Omdat hij niet bij machte was te betalen, beval zijn ​heer​ hem te verkopen, met zijn vrouw en ​kinderen​ en al wat hij bezat, opdat er betaald kon worden. </a:t>
            </a:r>
            <a:r>
              <a:rPr lang="nl-NL" sz="1800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26</a:t>
            </a:r>
            <a:r>
              <a:rPr lang="nl-NL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​slaaf​ wierp zich neder</a:t>
            </a:r>
            <a:r>
              <a:rPr lang="nl-NL" sz="18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smekeling en </a:t>
            </a:r>
            <a:r>
              <a:rPr lang="nl-NL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zeide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Heb geduld met mij en ik zal u alles betalen. 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​heer​ van die ​slaaf​ kreeg medelijden met hem en hij liet hem vrij en schold hem de ​schuld​ kwijt. 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28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Toen die ​slaaf​ wegging, trof hij een zijner medeslaven aan, die hem honderd schellingen schuldig was, en hij greep hem bij de keel en </a:t>
            </a:r>
            <a:r>
              <a:rPr lang="nl-NL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zeide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Betaal wat gij schuldig zijt. </a:t>
            </a:r>
            <a:r>
              <a:rPr lang="nl-NL" sz="1800" b="1" baseline="30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</a:t>
            </a:r>
            <a:r>
              <a:rPr lang="nl-NL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medeslaaf nu wierp zich voor hem neder 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bad hem dringend, zeggende: Heb geduld met mij en ik zal u betalen. 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Doch hij wilde niet, maar ging heen en zette hem gevangen, totdat hij het verschuldigde zou betaald hebben. 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Toen nu zijn medeslaven zagen, wat er gebeurd was, werden zij zeer verdrietig en gingen hun ​heer​ al wat er gebeurd was, mededelen.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Toen ontbood zijn ​heer​ hem en </a:t>
            </a:r>
            <a:r>
              <a:rPr lang="nl-NL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zeide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tot hem: Slechte ​slaaf, al die ​schuld​ heb ik u kwijtgescholden, daar gij het mij dringend hadt gevraagd. </a:t>
            </a:r>
            <a:r>
              <a:rPr lang="nl-NL" sz="1800" b="1" baseline="30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33</a:t>
            </a:r>
            <a:r>
              <a:rPr lang="nl-NL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Hadt ook gij 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geen medelijden moeten hebben met uw medeslaaf</a:t>
            </a:r>
            <a:r>
              <a:rPr lang="nl-NL" sz="18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zoals ook ik 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medelijden had met u? 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34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zijn meester werd toornig en gaf hem in handen van de folteraars, totdat hij hem al het verschuldigde zou betaald hebben. </a:t>
            </a:r>
            <a:r>
              <a:rPr lang="nl-NL" sz="1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35</a:t>
            </a:r>
            <a:r>
              <a:rPr lang="nl-NL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Alzo zal ook mijn hemelse Vader u doen, indien gij niet, een ieder zijn broeder, van harte ​</a:t>
            </a:r>
            <a:r>
              <a:rPr lang="nl-NL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vergeeft.</a:t>
            </a:r>
            <a:endParaRPr lang="nl-NL" sz="1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27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2077691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smtClean="0">
                <a:solidFill>
                  <a:schemeClr val="bg1"/>
                </a:solidFill>
              </a:rPr>
              <a:t>Bidden en aanbidden </a:t>
            </a:r>
          </a:p>
          <a:p>
            <a:pPr marL="0" indent="0" algn="ctr">
              <a:buNone/>
            </a:pPr>
            <a:r>
              <a:rPr lang="nl-NL" dirty="0" smtClean="0">
                <a:solidFill>
                  <a:schemeClr val="bg1"/>
                </a:solidFill>
              </a:rPr>
              <a:t>Gaan </a:t>
            </a:r>
            <a:r>
              <a:rPr lang="nl-NL" smtClean="0">
                <a:solidFill>
                  <a:schemeClr val="bg1"/>
                </a:solidFill>
              </a:rPr>
              <a:t>om zoeken, om verbinden</a:t>
            </a:r>
            <a:endParaRPr lang="nl-NL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nl-NL" dirty="0" smtClean="0">
                <a:solidFill>
                  <a:schemeClr val="bg1"/>
                </a:solidFill>
              </a:rPr>
              <a:t>En verbinden kan nooit oppervlakkig zijn.</a:t>
            </a:r>
          </a:p>
        </p:txBody>
      </p:sp>
      <p:sp>
        <p:nvSpPr>
          <p:cNvPr id="4" name="Rechthoek 3"/>
          <p:cNvSpPr/>
          <p:nvPr/>
        </p:nvSpPr>
        <p:spPr>
          <a:xfrm>
            <a:off x="107504" y="3645024"/>
            <a:ext cx="89289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Marcus 12:29-31  “En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​Jezus​ antwoordde hem: Het eerste van alle geboden is: Luister, Israël! De Heere, onze God, de Heere is één.</a:t>
            </a:r>
          </a:p>
          <a:p>
            <a:pPr algn="just"/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 zult de Heere, uw God, ​liefhebben​ met heel uw ​hart​ en met heel uw ziel en met heel uw verstand en met heel uw kracht.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Dit is het eerste 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gebod. En het tweede , hieraan gelijk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 is dit: U zult uw naaste ​liefhebben​ als uzelf. Er is geen ander gebod groter dan deze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.”</a:t>
            </a:r>
            <a:endParaRPr lang="nl-NL" sz="2000" b="0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07504" y="5869721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 Kron. 16:9 “Want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 </a:t>
            </a:r>
            <a:r>
              <a:rPr lang="nl-NL" sz="2000" i="1" cap="sm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Heren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ogen gaan over de gehele aarde, om krachtig bij te staan hen, wier ​hart​ volkomen naar Hem uitgaat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.” (</a:t>
            </a:r>
            <a:r>
              <a:rPr lang="nl-NL" sz="2000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Chanani-Asa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  <a:endParaRPr lang="nl-NL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54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4"/>
            <a:ext cx="32194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07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fbeeldingsresultaat voor ancient gardenwall door ope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" r="10058"/>
          <a:stretch/>
        </p:blipFill>
        <p:spPr bwMode="auto">
          <a:xfrm>
            <a:off x="-36511" y="1636149"/>
            <a:ext cx="9180512" cy="539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http://www.ancient-hebrew.org/files/heb_lg_04.jp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7745" y="4018449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13" descr="http://www.ancient-hebrew.org/files/heb_lg_08.jpg">
            <a:hlinkClick r:id="rId6"/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46010" y="4018449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Afbeelding 17" descr="http://www.ancient-hebrew.org/files/heb_lg_15.jpg">
            <a:hlinkClick r:id="rId8"/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24328" y="4018449"/>
            <a:ext cx="5619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hthoek 18"/>
          <p:cNvSpPr/>
          <p:nvPr/>
        </p:nvSpPr>
        <p:spPr>
          <a:xfrm>
            <a:off x="7120868" y="3000942"/>
            <a:ext cx="12971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6000" b="1" dirty="0" smtClean="0">
                <a:solidFill>
                  <a:schemeClr val="bg1"/>
                </a:solidFill>
                <a:cs typeface="+mj-cs"/>
              </a:rPr>
              <a:t>חֶסֶד</a:t>
            </a:r>
            <a:endParaRPr lang="nl-NL" sz="60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5848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00" r="4201"/>
          <a:stretch/>
        </p:blipFill>
        <p:spPr bwMode="auto">
          <a:xfrm>
            <a:off x="-1" y="1580"/>
            <a:ext cx="9144000" cy="685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3203848" y="63093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Synagoge in </a:t>
            </a:r>
            <a:r>
              <a:rPr lang="nl-NL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</a:t>
            </a:r>
            <a:endParaRPr lang="nl-NL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593"/>
            <a:ext cx="914400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8"/>
          <a:stretch/>
        </p:blipFill>
        <p:spPr bwMode="auto">
          <a:xfrm>
            <a:off x="35496" y="44624"/>
            <a:ext cx="9144000" cy="210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/>
          <p:cNvSpPr/>
          <p:nvPr/>
        </p:nvSpPr>
        <p:spPr>
          <a:xfrm>
            <a:off x="4283968" y="2996951"/>
            <a:ext cx="2232000" cy="828000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10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>
          <a:xfrm>
            <a:off x="107504" y="1916832"/>
            <a:ext cx="903649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Friesch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Dagblad 9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aug.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2007 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’60 procent Nederlandse bevolking bidt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</a:t>
            </a:r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ctr"/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godsdienstpsychologe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Sarah </a:t>
            </a:r>
            <a:r>
              <a:rPr lang="nl-NL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Bänziger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(1965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).</a:t>
            </a:r>
          </a:p>
          <a:p>
            <a:pPr algn="ctr"/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nl-NL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Mw.Bänziger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zelf katholiek opgevoed maar ze is niet meer praktiserend gelovige volgens het artikel. Ze concludeert dat het opvallend is dat in het ontkerkelijkte Nederland toch een meerderheid bidt.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 noemt Katholiek, Protestant en Moslim. Opvallend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vond ik één van haar conclusies: </a:t>
            </a:r>
          </a:p>
          <a:p>
            <a:pPr lvl="0"/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1: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bidden voor onszelf, voor onze eigen innerlijke rust. </a:t>
            </a:r>
          </a:p>
          <a:p>
            <a:pPr lvl="0"/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2: men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bidt tot iemand, of iets, in zichzelf, of tot een hogere macht. </a:t>
            </a:r>
            <a:endParaRPr lang="nl-NL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GW: Bidden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tot de God van Abraham, Izaäk en Jacob is dus niet meer zo vanzelfsprekend!</a:t>
            </a:r>
          </a:p>
          <a:p>
            <a:pPr lvl="0"/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3: vele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vormen van bidden: het religieus gebed (het contact zoeken), het vraaggebed, het meditatieve gebed, het impulsieve gebed, God danken en stil zijn in jezelf. </a:t>
            </a:r>
            <a:endParaRPr lang="nl-NL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nl-NL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GW:Het</a:t>
            </a:r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collectieve gebed komt opvallend weinig voor.</a:t>
            </a:r>
          </a:p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6198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27373"/>
            <a:ext cx="8229600" cy="781547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denk ik over gebed?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67544" y="2719461"/>
            <a:ext cx="8229600" cy="781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kom ik tot die mening?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79512" y="6345392"/>
            <a:ext cx="8856984" cy="612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Rooms Katholieke interpretatie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27584" y="5715805"/>
            <a:ext cx="7560840" cy="612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Protestantse interpretatie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1331640" y="5114689"/>
            <a:ext cx="6696744" cy="612000"/>
          </a:xfrm>
          <a:prstGeom prst="rect">
            <a:avLst/>
          </a:prstGeom>
          <a:solidFill>
            <a:srgbClr val="262F13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Evangelische interpretatie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728192" y="4538625"/>
            <a:ext cx="6084168" cy="612000"/>
          </a:xfrm>
          <a:prstGeom prst="rect">
            <a:avLst/>
          </a:prstGeom>
          <a:solidFill>
            <a:srgbClr val="66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</a:rPr>
              <a:t>Charismatische interpretatie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107504" y="3439541"/>
            <a:ext cx="8856984" cy="781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b="1" dirty="0" smtClean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de Joodse interpretatie dan?</a:t>
            </a:r>
            <a:endParaRPr lang="nl-NL" b="1" dirty="0">
              <a:solidFill>
                <a:srgbClr val="00B0F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cture 4" descr="Afbeeldingsresultaat voor vraagtek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16" r="100000">
                        <a14:foregroundMark x1="45346" y1="71849" x2="48687" y2="8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844824"/>
            <a:ext cx="1312912" cy="14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9144000" cy="1152128"/>
          </a:xfrm>
        </p:spPr>
        <p:txBody>
          <a:bodyPr>
            <a:normAutofit lnSpcReduction="10000"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Het protestantse gebed 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maakte wat een vormelijke indruk op mij.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-2082" y="2996952"/>
            <a:ext cx="91440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>
                <a:solidFill>
                  <a:schemeClr val="bg1"/>
                </a:solidFill>
              </a:rPr>
              <a:t>Het evangelische gebed 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maakte een spontane persoonlijke  indruk op mij.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0" y="4301480"/>
            <a:ext cx="9144000" cy="115212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 smtClean="0">
                <a:solidFill>
                  <a:schemeClr val="bg1"/>
                </a:solidFill>
              </a:rPr>
              <a:t>Het charismatische gebed 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maakte een impulsieve  indruk op mij.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1" y="1682336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GEBED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6" name="Picture 4" descr="Afbeeldingsresultaat voor vraagteke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16" r="100000">
                        <a14:foregroundMark x1="45346" y1="71849" x2="48687" y2="81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19225"/>
            <a:ext cx="2537048" cy="28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1" y="2226625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Wij denken vaak vooral aan verzoeken/vragen.</a:t>
            </a: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02689"/>
            <a:ext cx="215741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02689"/>
            <a:ext cx="28956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183350" y="6105769"/>
            <a:ext cx="7011887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Is dit de kern van bidden?</a:t>
            </a:r>
            <a:endParaRPr lang="nl-NL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" name="Ovaal 2"/>
          <p:cNvSpPr/>
          <p:nvPr/>
        </p:nvSpPr>
        <p:spPr>
          <a:xfrm>
            <a:off x="5652120" y="2996952"/>
            <a:ext cx="1152128" cy="108012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IK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PIJL-LINKS 3"/>
          <p:cNvSpPr/>
          <p:nvPr/>
        </p:nvSpPr>
        <p:spPr>
          <a:xfrm>
            <a:off x="6619173" y="3144869"/>
            <a:ext cx="1152128" cy="792088"/>
          </a:xfrm>
          <a:prstGeom prst="lef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13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4534</TotalTime>
  <Words>851</Words>
  <Application>Microsoft Office PowerPoint</Application>
  <PresentationFormat>Diavoorstelling (4:3)</PresentationFormat>
  <Paragraphs>120</Paragraphs>
  <Slides>35</Slides>
  <Notes>3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6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Gerard Wijtsma</dc:creator>
  <cp:lastModifiedBy>Gerard Wijtsma</cp:lastModifiedBy>
  <cp:revision>102</cp:revision>
  <dcterms:created xsi:type="dcterms:W3CDTF">2019-04-02T09:21:24Z</dcterms:created>
  <dcterms:modified xsi:type="dcterms:W3CDTF">2019-04-10T07:06:26Z</dcterms:modified>
</cp:coreProperties>
</file>