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273" r:id="rId2"/>
    <p:sldId id="299" r:id="rId3"/>
    <p:sldId id="301" r:id="rId4"/>
    <p:sldId id="318" r:id="rId5"/>
    <p:sldId id="300" r:id="rId6"/>
    <p:sldId id="303" r:id="rId7"/>
    <p:sldId id="305" r:id="rId8"/>
    <p:sldId id="324" r:id="rId9"/>
    <p:sldId id="302" r:id="rId10"/>
    <p:sldId id="271" r:id="rId11"/>
    <p:sldId id="256" r:id="rId12"/>
    <p:sldId id="270" r:id="rId13"/>
    <p:sldId id="274" r:id="rId14"/>
    <p:sldId id="277" r:id="rId15"/>
    <p:sldId id="278" r:id="rId16"/>
    <p:sldId id="279" r:id="rId17"/>
    <p:sldId id="280" r:id="rId18"/>
    <p:sldId id="310" r:id="rId19"/>
    <p:sldId id="281" r:id="rId20"/>
    <p:sldId id="282" r:id="rId21"/>
    <p:sldId id="283" r:id="rId22"/>
    <p:sldId id="275" r:id="rId23"/>
    <p:sldId id="290" r:id="rId24"/>
    <p:sldId id="258" r:id="rId25"/>
    <p:sldId id="287" r:id="rId26"/>
    <p:sldId id="259" r:id="rId27"/>
    <p:sldId id="293" r:id="rId28"/>
    <p:sldId id="260" r:id="rId29"/>
    <p:sldId id="311" r:id="rId30"/>
    <p:sldId id="312" r:id="rId31"/>
    <p:sldId id="319" r:id="rId32"/>
    <p:sldId id="320" r:id="rId33"/>
    <p:sldId id="317" r:id="rId34"/>
    <p:sldId id="296" r:id="rId35"/>
    <p:sldId id="321" r:id="rId36"/>
    <p:sldId id="297" r:id="rId37"/>
    <p:sldId id="323" r:id="rId38"/>
    <p:sldId id="298" r:id="rId39"/>
    <p:sldId id="266" r:id="rId40"/>
    <p:sldId id="322" r:id="rId41"/>
    <p:sldId id="288" r:id="rId42"/>
    <p:sldId id="289" r:id="rId43"/>
    <p:sldId id="325" r:id="rId44"/>
    <p:sldId id="326" r:id="rId45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2C1502"/>
    <a:srgbClr val="262626"/>
    <a:srgbClr val="404040"/>
    <a:srgbClr val="3B1C03"/>
    <a:srgbClr val="4D2403"/>
    <a:srgbClr val="3F1E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745" autoAdjust="0"/>
    <p:restoredTop sz="94745" autoAdjust="0"/>
  </p:normalViewPr>
  <p:slideViewPr>
    <p:cSldViewPr>
      <p:cViewPr>
        <p:scale>
          <a:sx n="60" d="100"/>
          <a:sy n="60" d="100"/>
        </p:scale>
        <p:origin x="-1109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99CA90-F4CF-4D11-A1A9-1A829173790E}" type="datetimeFigureOut">
              <a:rPr lang="nl-NL" smtClean="0"/>
              <a:t>10-2-2019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494660-23B7-435D-81DB-B195462C5F6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979835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494660-23B7-435D-81DB-B195462C5F68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801583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CF937-EB2E-4D3F-86DD-CF20FB0F909A}" type="datetimeFigureOut">
              <a:rPr lang="nl-NL" smtClean="0"/>
              <a:t>10-2-2019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69889-FABE-426D-8AD9-CD0EC0DFCF8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447227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CF937-EB2E-4D3F-86DD-CF20FB0F909A}" type="datetimeFigureOut">
              <a:rPr lang="nl-NL" smtClean="0"/>
              <a:t>10-2-2019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69889-FABE-426D-8AD9-CD0EC0DFCF8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216981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CF937-EB2E-4D3F-86DD-CF20FB0F909A}" type="datetimeFigureOut">
              <a:rPr lang="nl-NL" smtClean="0"/>
              <a:t>10-2-2019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69889-FABE-426D-8AD9-CD0EC0DFCF8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480203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CF937-EB2E-4D3F-86DD-CF20FB0F909A}" type="datetimeFigureOut">
              <a:rPr lang="nl-NL" smtClean="0"/>
              <a:t>10-2-2019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69889-FABE-426D-8AD9-CD0EC0DFCF8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8048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CF937-EB2E-4D3F-86DD-CF20FB0F909A}" type="datetimeFigureOut">
              <a:rPr lang="nl-NL" smtClean="0"/>
              <a:t>10-2-2019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69889-FABE-426D-8AD9-CD0EC0DFCF8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728188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CF937-EB2E-4D3F-86DD-CF20FB0F909A}" type="datetimeFigureOut">
              <a:rPr lang="nl-NL" smtClean="0"/>
              <a:t>10-2-2019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69889-FABE-426D-8AD9-CD0EC0DFCF8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671011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CF937-EB2E-4D3F-86DD-CF20FB0F909A}" type="datetimeFigureOut">
              <a:rPr lang="nl-NL" smtClean="0"/>
              <a:t>10-2-2019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69889-FABE-426D-8AD9-CD0EC0DFCF8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462795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CF937-EB2E-4D3F-86DD-CF20FB0F909A}" type="datetimeFigureOut">
              <a:rPr lang="nl-NL" smtClean="0"/>
              <a:t>10-2-2019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69889-FABE-426D-8AD9-CD0EC0DFCF8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239550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CF937-EB2E-4D3F-86DD-CF20FB0F909A}" type="datetimeFigureOut">
              <a:rPr lang="nl-NL" smtClean="0"/>
              <a:t>10-2-2019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69889-FABE-426D-8AD9-CD0EC0DFCF8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879252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CF937-EB2E-4D3F-86DD-CF20FB0F909A}" type="datetimeFigureOut">
              <a:rPr lang="nl-NL" smtClean="0"/>
              <a:t>10-2-2019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69889-FABE-426D-8AD9-CD0EC0DFCF8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779659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CF937-EB2E-4D3F-86DD-CF20FB0F909A}" type="datetimeFigureOut">
              <a:rPr lang="nl-NL" smtClean="0"/>
              <a:t>10-2-2019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69889-FABE-426D-8AD9-CD0EC0DFCF8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750787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3CF937-EB2E-4D3F-86DD-CF20FB0F909A}" type="datetimeFigureOut">
              <a:rPr lang="nl-NL" smtClean="0"/>
              <a:t>10-2-2019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B69889-FABE-426D-8AD9-CD0EC0DFCF89}" type="slidenum">
              <a:rPr lang="nl-NL" smtClean="0"/>
              <a:t>‹nr.›</a:t>
            </a:fld>
            <a:endParaRPr lang="nl-NL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0"/>
          <a:stretch/>
        </p:blipFill>
        <p:spPr bwMode="auto">
          <a:xfrm>
            <a:off x="0" y="-4196"/>
            <a:ext cx="9144000" cy="6867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2243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12" Type="http://schemas.openxmlformats.org/officeDocument/2006/relationships/image" Target="../media/image72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11" Type="http://schemas.openxmlformats.org/officeDocument/2006/relationships/image" Target="../media/image71.png"/><Relationship Id="rId5" Type="http://schemas.openxmlformats.org/officeDocument/2006/relationships/image" Target="../media/image65.png"/><Relationship Id="rId10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jpeg"/><Relationship Id="rId7" Type="http://schemas.microsoft.com/office/2007/relationships/hdphoto" Target="../media/hdphoto2.wdp"/><Relationship Id="rId12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0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microsoft.com/office/2007/relationships/hdphoto" Target="../media/hdphoto3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7" Type="http://schemas.openxmlformats.org/officeDocument/2006/relationships/image" Target="../media/image110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microsoft.com/office/2007/relationships/hdphoto" Target="../media/hdphoto8.wd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4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909" y="116632"/>
            <a:ext cx="8437563" cy="353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619" y="4293096"/>
            <a:ext cx="8351837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5945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5580112" y="2413338"/>
            <a:ext cx="127788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he-IL" sz="2400" b="1" dirty="0">
                <a:cs typeface="+mj-cs"/>
              </a:rPr>
              <a:t>א</a:t>
            </a:r>
            <a:endParaRPr lang="nl-NL" sz="2400" b="1" dirty="0">
              <a:cs typeface="+mj-cs"/>
            </a:endParaRPr>
          </a:p>
          <a:p>
            <a:pPr algn="r"/>
            <a:r>
              <a:rPr lang="he-IL" sz="2400" b="1" dirty="0">
                <a:cs typeface="+mj-cs"/>
              </a:rPr>
              <a:t>אח</a:t>
            </a:r>
            <a:endParaRPr lang="nl-NL" sz="2400" b="1" dirty="0">
              <a:cs typeface="+mj-cs"/>
            </a:endParaRPr>
          </a:p>
          <a:p>
            <a:pPr algn="r"/>
            <a:r>
              <a:rPr lang="he-IL" sz="2400" b="1" dirty="0">
                <a:cs typeface="+mj-cs"/>
              </a:rPr>
              <a:t>אחר</a:t>
            </a:r>
            <a:endParaRPr lang="nl-NL" sz="2400" b="1" dirty="0">
              <a:cs typeface="+mj-cs"/>
            </a:endParaRPr>
          </a:p>
          <a:p>
            <a:pPr algn="r"/>
            <a:r>
              <a:rPr lang="he-IL" sz="2400" b="1" dirty="0">
                <a:cs typeface="+mj-cs"/>
              </a:rPr>
              <a:t>אחרי</a:t>
            </a:r>
            <a:endParaRPr lang="nl-NL" sz="2400" b="1" dirty="0">
              <a:cs typeface="+mj-cs"/>
            </a:endParaRPr>
          </a:p>
          <a:p>
            <a:pPr algn="r"/>
            <a:r>
              <a:rPr lang="he-IL" sz="2400" b="1" dirty="0">
                <a:cs typeface="+mj-cs"/>
              </a:rPr>
              <a:t>אחריו</a:t>
            </a:r>
            <a:endParaRPr lang="nl-NL" sz="2400" b="1" dirty="0">
              <a:cs typeface="+mj-cs"/>
            </a:endParaRPr>
          </a:p>
          <a:p>
            <a:pPr algn="r"/>
            <a:r>
              <a:rPr lang="he-IL" sz="2400" b="1" dirty="0">
                <a:cs typeface="+mj-cs"/>
              </a:rPr>
              <a:t>אחריות</a:t>
            </a:r>
            <a:endParaRPr lang="nl-NL" sz="2400" b="1" dirty="0">
              <a:cs typeface="+mj-cs"/>
            </a:endParaRPr>
          </a:p>
          <a:p>
            <a:pPr algn="r"/>
            <a:r>
              <a:rPr lang="he-IL" sz="2400" b="1" dirty="0">
                <a:cs typeface="+mj-cs"/>
              </a:rPr>
              <a:t> </a:t>
            </a:r>
            <a:endParaRPr lang="nl-NL" sz="2400" b="1" dirty="0">
              <a:cs typeface="+mj-cs"/>
            </a:endParaRPr>
          </a:p>
        </p:txBody>
      </p:sp>
      <p:pic>
        <p:nvPicPr>
          <p:cNvPr id="1026" name="Picture 2" descr="Afbeeldingsresultaat voor pendant bar mitzwa achrayut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89" b="98333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84" t="6463" r="19328" b="6331"/>
          <a:stretch/>
        </p:blipFill>
        <p:spPr bwMode="auto">
          <a:xfrm>
            <a:off x="5769428" y="19338"/>
            <a:ext cx="2971801" cy="4256314"/>
          </a:xfrm>
          <a:prstGeom prst="rect">
            <a:avLst/>
          </a:prstGeom>
          <a:noFill/>
          <a:effectLst>
            <a:outerShdw blurRad="254000" dist="38100" dir="2700000" sx="107000" sy="107000" algn="tl" rotWithShape="0">
              <a:prstClr val="black">
                <a:alpha val="74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1767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7376" y="690365"/>
            <a:ext cx="5541963" cy="238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157" y="2754114"/>
            <a:ext cx="7772400" cy="95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7408" y="3964236"/>
            <a:ext cx="1584325" cy="206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9339" y="1226940"/>
            <a:ext cx="113347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2808" y="2852936"/>
            <a:ext cx="1371600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0368" y="3861048"/>
            <a:ext cx="2017713" cy="217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46" y="1620639"/>
            <a:ext cx="1987550" cy="2090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44624"/>
            <a:ext cx="9182100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5054" y="1484784"/>
            <a:ext cx="933450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36" y="3448124"/>
            <a:ext cx="6200775" cy="1030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947" y="5877376"/>
            <a:ext cx="6560453" cy="93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5449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48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48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fbeeldingsresultaat voor huilende bab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711202"/>
            <a:ext cx="9180000" cy="5174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578" y="116632"/>
            <a:ext cx="9388476" cy="147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9331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Afbeeldingsresultaat voor toddler behind gate stairs dang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0808"/>
            <a:ext cx="9168342" cy="5157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532" y="188640"/>
            <a:ext cx="9144000" cy="168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4569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Afbeeldingsresultaat voor peuter speelgoed opruim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268760"/>
            <a:ext cx="5616624" cy="537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016" y="148779"/>
            <a:ext cx="9144000" cy="1169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1656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Afbeeldingsresultaat voor toddler tidy u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700807"/>
            <a:ext cx="4896544" cy="4896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9144000" cy="168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7310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Girl Running with Leashed Wire Fox Terrie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4" name="AutoShape 4" descr="Girl Running with Leashed Wire Fox Terrier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6152" name="Picture 8" descr="Boy walking do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782763"/>
            <a:ext cx="3384376" cy="5076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020" y="312738"/>
            <a:ext cx="9144000" cy="168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3681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Girl Running with Leashed Wire Fox Terrie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4" name="AutoShape 4" descr="Girl Running with Leashed Wire Fox Terrier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900" y="974030"/>
            <a:ext cx="9178900" cy="5911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144" y="160337"/>
            <a:ext cx="9144000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7118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Girl Running with Leashed Wire Fox Terrie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4" name="AutoShape 4" descr="Girl Running with Leashed Wire Fox Terrier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7170" name="Picture 2" descr="Afbeeldingsresultaat voor homework pube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94"/>
          <a:stretch/>
        </p:blipFill>
        <p:spPr bwMode="auto">
          <a:xfrm>
            <a:off x="755576" y="1772816"/>
            <a:ext cx="7610366" cy="4634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236538"/>
            <a:ext cx="9144000" cy="168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4173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Girl Running with Leashed Wire Fox Terrie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4" name="AutoShape 4" descr="Girl Running with Leashed Wire Fox Terrier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8194" name="Picture 2" descr="Afbeeldingsresultaat voor adolescent rijbewij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844823"/>
            <a:ext cx="7128792" cy="4752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312738"/>
            <a:ext cx="9144000" cy="168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8197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619" y="116632"/>
            <a:ext cx="8351837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011"/>
          <a:stretch/>
        </p:blipFill>
        <p:spPr bwMode="auto">
          <a:xfrm>
            <a:off x="349250" y="2024335"/>
            <a:ext cx="8443913" cy="1811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9068" y="977603"/>
            <a:ext cx="3182937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5263" y="1668289"/>
            <a:ext cx="35179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55"/>
          <a:stretch/>
        </p:blipFill>
        <p:spPr bwMode="auto">
          <a:xfrm>
            <a:off x="349250" y="3861048"/>
            <a:ext cx="8443913" cy="2821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2538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Girl Running with Leashed Wire Fox Terrie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4" name="AutoShape 4" descr="Girl Running with Leashed Wire Fox Terrier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9218" name="Picture 2" descr="Afbeeldingsresultaat voor volwassene kinder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295" y="2276872"/>
            <a:ext cx="8484096" cy="424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57" y="342206"/>
            <a:ext cx="9144000" cy="168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485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Girl Running with Leashed Wire Fox Terrie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4" name="AutoShape 4" descr="Girl Running with Leashed Wire Fox Terrier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10242" name="Picture 2" descr="Gerelateerde afbeeldi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628800"/>
            <a:ext cx="7256040" cy="483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6396" y="143446"/>
            <a:ext cx="9144000" cy="168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2715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smtClean="0">
                <a:solidFill>
                  <a:schemeClr val="bg1"/>
                </a:solidFill>
                <a:latin typeface="Tempus Sans ITC" panose="04020404030D07020202" pitchFamily="82" charset="0"/>
              </a:rPr>
              <a:t>VERANTWOORDELIJKHEDEN</a:t>
            </a:r>
            <a:endParaRPr lang="nl-NL" b="1" dirty="0">
              <a:solidFill>
                <a:schemeClr val="bg1"/>
              </a:solidFill>
              <a:latin typeface="Tempus Sans ITC" panose="04020404030D07020202" pitchFamily="82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819" y="1916832"/>
            <a:ext cx="7694613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503" y="2310780"/>
            <a:ext cx="7694613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708920"/>
            <a:ext cx="7694613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105150"/>
            <a:ext cx="7694613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519859"/>
            <a:ext cx="7694613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907656"/>
            <a:ext cx="7694613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4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293096"/>
            <a:ext cx="7694613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5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684687"/>
            <a:ext cx="7694613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6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070127"/>
            <a:ext cx="7694613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7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276" y="5453732"/>
            <a:ext cx="7694613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8" name="Picture 1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6010151"/>
            <a:ext cx="343852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3278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3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3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3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3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851173"/>
            <a:ext cx="8229600" cy="460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smtClean="0">
                <a:solidFill>
                  <a:schemeClr val="bg1"/>
                </a:solidFill>
                <a:latin typeface="Tempus Sans ITC" panose="04020404030D07020202" pitchFamily="82" charset="0"/>
              </a:rPr>
              <a:t>INDIVIDUEEL-COLLECTIEF</a:t>
            </a:r>
            <a:endParaRPr lang="nl-NL" b="1" dirty="0">
              <a:solidFill>
                <a:schemeClr val="bg1"/>
              </a:solidFill>
              <a:latin typeface="Tempus Sans ITC" panose="04020404030D07020202" pitchFamily="82" charset="0"/>
            </a:endParaRP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464" y="4532461"/>
            <a:ext cx="8229600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1196752"/>
            <a:ext cx="1658937" cy="1652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4570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026" name="Picture 2" descr="Afbeeldingsresultaat voor noach laughing people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"/>
            <a:ext cx="919287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88" y="4580334"/>
            <a:ext cx="9182100" cy="230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-99392"/>
            <a:ext cx="4395787" cy="131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563" y="2412901"/>
            <a:ext cx="4713287" cy="2456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283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Afbeeldingsresultaat voor tower babel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53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620688"/>
            <a:ext cx="6407150" cy="229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84113"/>
            <a:ext cx="2736850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04" y="2818779"/>
            <a:ext cx="9236076" cy="4164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9982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fbeeldingsresultaat voor moses aron farao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4" r="5059"/>
          <a:stretch/>
        </p:blipFill>
        <p:spPr bwMode="auto">
          <a:xfrm>
            <a:off x="12700" y="1855852"/>
            <a:ext cx="9144000" cy="4995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" y="-171400"/>
            <a:ext cx="9175750" cy="229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3952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eenbommetje4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568" y="2348880"/>
            <a:ext cx="9132260" cy="4499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" y="404664"/>
            <a:ext cx="9034463" cy="168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5743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upload.wikimedia.org/wikipedia/commons/b/bd/Oscr_Rex_-_Bar_Mitzw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" t="21005" r="-435" b="21655"/>
          <a:stretch/>
        </p:blipFill>
        <p:spPr bwMode="auto">
          <a:xfrm>
            <a:off x="0" y="0"/>
            <a:ext cx="926911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63" y="6340483"/>
            <a:ext cx="1800200" cy="490066"/>
          </a:xfrm>
        </p:spPr>
        <p:txBody>
          <a:bodyPr>
            <a:normAutofit/>
          </a:bodyPr>
          <a:lstStyle/>
          <a:p>
            <a:r>
              <a:rPr lang="nl-NL" sz="1400" dirty="0" smtClean="0">
                <a:solidFill>
                  <a:schemeClr val="bg1"/>
                </a:solidFill>
              </a:rPr>
              <a:t>Oscar Rex</a:t>
            </a:r>
            <a:endParaRPr lang="nl-NL" sz="1400" dirty="0">
              <a:solidFill>
                <a:schemeClr val="bg1"/>
              </a:solidFill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05" y="-171400"/>
            <a:ext cx="9034463" cy="142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2793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s://i1.wp.com/www.minimannamoments.com/wp-content/uploads/2018/07/21-jesus_wisdom.jpg?resize=517%2C57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3539" y="1428749"/>
            <a:ext cx="4924425" cy="542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" y="100012"/>
            <a:ext cx="9034463" cy="1328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2641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619" y="116632"/>
            <a:ext cx="8351837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 descr="Afbeeldingsresultaat voor standaard kilogr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700808"/>
            <a:ext cx="9168341" cy="5157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Afbeeldingsresultaat voor standaard kilogra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799" y="5316440"/>
            <a:ext cx="760340" cy="1141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3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82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5316440"/>
            <a:ext cx="864096" cy="1166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6" name="Picture 1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330" r="16452"/>
          <a:stretch/>
        </p:blipFill>
        <p:spPr bwMode="auto">
          <a:xfrm>
            <a:off x="1403648" y="5618575"/>
            <a:ext cx="1092397" cy="864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8" name="Picture 14" descr="Afbeeldingsresultaat voor kilogram suiker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32609" y1="11957" x2="26087" y2="26630"/>
                        <a14:foregroundMark x1="23913" y1="11413" x2="23913" y2="114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4134344"/>
            <a:ext cx="175260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9" name="Picture 1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163" y="1203127"/>
            <a:ext cx="9169400" cy="43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7194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800" decel="1000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112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800" decel="100000"/>
                                        <p:tgtEl>
                                          <p:spTgt spid="112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27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2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27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2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27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2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27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27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6" name="Picture 6" descr="Afbeeldingsresultaat voor yeshua in the temple twelve teache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7058" y="3212976"/>
            <a:ext cx="4716000" cy="36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1757" y="44624"/>
            <a:ext cx="4627563" cy="684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4624"/>
            <a:ext cx="4670425" cy="3170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9872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36912"/>
            <a:ext cx="8656637" cy="3786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14399"/>
            <a:ext cx="4968875" cy="2322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5205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14399"/>
            <a:ext cx="4968875" cy="2322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6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1" b="392"/>
          <a:stretch/>
        </p:blipFill>
        <p:spPr bwMode="auto">
          <a:xfrm>
            <a:off x="80460" y="2647940"/>
            <a:ext cx="4945063" cy="4076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2666" y="2530301"/>
            <a:ext cx="4187825" cy="419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7589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tevil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28000" y="2276872"/>
            <a:ext cx="6516000" cy="4568866"/>
          </a:xfrm>
          <a:prstGeom prst="rect">
            <a:avLst/>
          </a:prstGeom>
        </p:spPr>
      </p:pic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957" y="0"/>
            <a:ext cx="2773363" cy="690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1354" y="188640"/>
            <a:ext cx="6407150" cy="2030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3868" y="6048376"/>
            <a:ext cx="6164263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7306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22994"/>
            <a:ext cx="9144000" cy="290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3235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Afbeeldingsresultaat voor adam eve working  garde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4" r="3824" b="4259"/>
          <a:stretch/>
        </p:blipFill>
        <p:spPr bwMode="auto">
          <a:xfrm>
            <a:off x="-1" y="0"/>
            <a:ext cx="92456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6" y="-137492"/>
            <a:ext cx="9248776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0676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" y="85250"/>
            <a:ext cx="9040813" cy="115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Afbeeldingsresultaat voor adam eve eden natural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94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751" b="6456"/>
          <a:stretch/>
        </p:blipFill>
        <p:spPr bwMode="auto">
          <a:xfrm>
            <a:off x="0" y="1260025"/>
            <a:ext cx="5196930" cy="561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602" y="1628800"/>
            <a:ext cx="5207000" cy="276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921068"/>
            <a:ext cx="4779963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2463" y="4397400"/>
            <a:ext cx="4681537" cy="2322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540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" y="85250"/>
            <a:ext cx="9040813" cy="115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921068"/>
            <a:ext cx="4779963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kstvak 2"/>
          <p:cNvSpPr txBox="1"/>
          <p:nvPr/>
        </p:nvSpPr>
        <p:spPr>
          <a:xfrm>
            <a:off x="188070" y="1844824"/>
            <a:ext cx="4248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 smtClean="0">
                <a:solidFill>
                  <a:schemeClr val="bg1"/>
                </a:solidFill>
                <a:latin typeface="Tempus Sans ITC" panose="04020404030D07020202" pitchFamily="82" charset="0"/>
              </a:rPr>
              <a:t>SCHAAMTECULTUUR</a:t>
            </a:r>
            <a:endParaRPr lang="nl-NL" sz="3200" b="1" dirty="0">
              <a:solidFill>
                <a:schemeClr val="bg1"/>
              </a:solidFill>
              <a:latin typeface="Tempus Sans ITC" panose="04020404030D07020202" pitchFamily="82" charset="0"/>
            </a:endParaRPr>
          </a:p>
        </p:txBody>
      </p:sp>
      <p:pic>
        <p:nvPicPr>
          <p:cNvPr id="30722" name="Picture 2" descr="https://cdn.psychologytoday.com/sites/default/files/styles/image-article_inline_full/public/blogs/153604/2014/06/154154-157902.jpg?itok=AikEc13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069" y="2420888"/>
            <a:ext cx="4248472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kstvak 9"/>
          <p:cNvSpPr txBox="1"/>
          <p:nvPr/>
        </p:nvSpPr>
        <p:spPr>
          <a:xfrm>
            <a:off x="4580310" y="1860848"/>
            <a:ext cx="4248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b="1" dirty="0" smtClean="0">
                <a:solidFill>
                  <a:schemeClr val="bg1"/>
                </a:solidFill>
                <a:latin typeface="Tempus Sans ITC" panose="04020404030D07020202" pitchFamily="82" charset="0"/>
              </a:rPr>
              <a:t>SCHULDCULTUUR</a:t>
            </a:r>
            <a:endParaRPr lang="nl-NL" sz="3200" b="1" dirty="0">
              <a:solidFill>
                <a:schemeClr val="bg1"/>
              </a:solidFill>
              <a:latin typeface="Tempus Sans ITC" panose="04020404030D07020202" pitchFamily="82" charset="0"/>
            </a:endParaRPr>
          </a:p>
        </p:txBody>
      </p:sp>
      <p:pic>
        <p:nvPicPr>
          <p:cNvPr id="30724" name="Picture 4" descr="Afbeeldingsresultaat voor yom kippur vergevi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7037" y="2445623"/>
            <a:ext cx="4240130" cy="4223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793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>
          <a:xfrm>
            <a:off x="26020" y="0"/>
            <a:ext cx="903649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dirty="0" smtClean="0">
                <a:solidFill>
                  <a:schemeClr val="bg1"/>
                </a:solidFill>
                <a:latin typeface="Tempus Sans ITC" panose="04020404030D07020202" pitchFamily="82" charset="0"/>
              </a:rPr>
              <a:t>SCHULD &amp; SCHAAMTE</a:t>
            </a:r>
            <a:endParaRPr lang="nl-NL" dirty="0">
              <a:solidFill>
                <a:schemeClr val="bg1"/>
              </a:solidFill>
              <a:latin typeface="Tempus Sans ITC" panose="04020404030D07020202" pitchFamily="82" charset="0"/>
            </a:endParaRPr>
          </a:p>
        </p:txBody>
      </p:sp>
      <p:pic>
        <p:nvPicPr>
          <p:cNvPr id="8194" name="Picture 2" descr="Afbeeldingsresultaat voor pirkei avot ancient boo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22125" y1="85791" x2="63004" y2="85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764704"/>
            <a:ext cx="4136238" cy="6205872"/>
          </a:xfrm>
          <a:prstGeom prst="rect">
            <a:avLst/>
          </a:prstGeom>
          <a:ln>
            <a:noFill/>
          </a:ln>
          <a:effectLst>
            <a:outerShdw blurRad="50800" dist="38100" dir="2700000" sx="107000" sy="107000" algn="tl" rotWithShape="0">
              <a:prstClr val="black">
                <a:alpha val="57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52990"/>
            <a:ext cx="4565650" cy="291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9089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84188"/>
            <a:ext cx="8229600" cy="588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6999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619" y="116632"/>
            <a:ext cx="8351837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908720"/>
            <a:ext cx="3182937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AutoShape 4" descr="Afbeeldingsresultaat voor nazi cam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3" name="AutoShape 6" descr="Afbeeldingsresultaat voor nazi cam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14347" name="Picture 11" descr="Afbeeldingsresultaat voor camp numb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717032"/>
            <a:ext cx="4320480" cy="2880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8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38" y="1767557"/>
            <a:ext cx="7705725" cy="183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7354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fbeeldingsresultaat voor broken window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54" r="2503"/>
          <a:stretch/>
        </p:blipFill>
        <p:spPr bwMode="auto">
          <a:xfrm>
            <a:off x="-36512" y="-27384"/>
            <a:ext cx="9216000" cy="6884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el 1"/>
          <p:cNvSpPr txBox="1">
            <a:spLocks/>
          </p:cNvSpPr>
          <p:nvPr/>
        </p:nvSpPr>
        <p:spPr>
          <a:xfrm>
            <a:off x="592223" y="2708920"/>
            <a:ext cx="7772400" cy="8367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600" b="1" dirty="0" smtClean="0">
                <a:solidFill>
                  <a:prstClr val="black"/>
                </a:solidFill>
                <a:latin typeface="Tempus Sans ITC" panose="04020404030D07020202" pitchFamily="82" charset="0"/>
                <a:cs typeface="Times New Roman" panose="02020603050405020304" pitchFamily="18" charset="0"/>
              </a:rPr>
              <a:t>Wie is verantwoordelijk?</a:t>
            </a:r>
          </a:p>
          <a:p>
            <a:r>
              <a:rPr lang="nl-NL" sz="3600" b="1" dirty="0" smtClean="0">
                <a:solidFill>
                  <a:prstClr val="black"/>
                </a:solidFill>
                <a:latin typeface="Tempus Sans ITC" panose="04020404030D07020202" pitchFamily="82" charset="0"/>
                <a:cs typeface="Times New Roman" panose="02020603050405020304" pitchFamily="18" charset="0"/>
              </a:rPr>
              <a:t>Wie heeft de schuld?</a:t>
            </a:r>
            <a:endParaRPr lang="nl-NL" sz="3600" b="1" dirty="0">
              <a:solidFill>
                <a:prstClr val="black"/>
              </a:solidFill>
              <a:latin typeface="Tempus Sans ITC" panose="04020404030D07020202" pitchFamily="8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0919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90666"/>
          </a:xfrm>
        </p:spPr>
        <p:txBody>
          <a:bodyPr>
            <a:normAutofit/>
          </a:bodyPr>
          <a:lstStyle/>
          <a:p>
            <a:r>
              <a:rPr lang="nl-NL" sz="2800" dirty="0" smtClean="0">
                <a:solidFill>
                  <a:schemeClr val="bg1"/>
                </a:solidFill>
                <a:latin typeface="Tempus Sans ITC" panose="04020404030D07020202" pitchFamily="82" charset="0"/>
                <a:ea typeface="Verdana" panose="020B0604030504040204" pitchFamily="34" charset="0"/>
              </a:rPr>
              <a:t>JAKOBUS OVER VERANTWOORDELIJKHEID</a:t>
            </a:r>
            <a:br>
              <a:rPr lang="nl-NL" sz="2800" dirty="0" smtClean="0">
                <a:solidFill>
                  <a:schemeClr val="bg1"/>
                </a:solidFill>
                <a:latin typeface="Tempus Sans ITC" panose="04020404030D07020202" pitchFamily="82" charset="0"/>
                <a:ea typeface="Verdana" panose="020B0604030504040204" pitchFamily="34" charset="0"/>
              </a:rPr>
            </a:br>
            <a:r>
              <a:rPr lang="nl-NL" sz="2800" dirty="0">
                <a:solidFill>
                  <a:schemeClr val="bg1"/>
                </a:solidFill>
                <a:latin typeface="Tempus Sans ITC" panose="04020404030D07020202" pitchFamily="82" charset="0"/>
                <a:ea typeface="Verdana" panose="020B0604030504040204" pitchFamily="34" charset="0"/>
              </a:rPr>
              <a:t/>
            </a:r>
            <a:br>
              <a:rPr lang="nl-NL" sz="2800" dirty="0">
                <a:solidFill>
                  <a:schemeClr val="bg1"/>
                </a:solidFill>
                <a:latin typeface="Tempus Sans ITC" panose="04020404030D07020202" pitchFamily="82" charset="0"/>
                <a:ea typeface="Verdana" panose="020B0604030504040204" pitchFamily="34" charset="0"/>
              </a:rPr>
            </a:br>
            <a:r>
              <a:rPr lang="nl-NL" sz="2800" dirty="0" smtClean="0">
                <a:solidFill>
                  <a:schemeClr val="bg1"/>
                </a:solidFill>
                <a:latin typeface="Tempus Sans ITC" panose="04020404030D07020202" pitchFamily="82" charset="0"/>
                <a:ea typeface="Verdana" panose="020B0604030504040204" pitchFamily="34" charset="0"/>
              </a:rPr>
              <a:t>Jakobus 4:17</a:t>
            </a:r>
            <a:br>
              <a:rPr lang="nl-NL" sz="2800" dirty="0" smtClean="0">
                <a:solidFill>
                  <a:schemeClr val="bg1"/>
                </a:solidFill>
                <a:latin typeface="Tempus Sans ITC" panose="04020404030D07020202" pitchFamily="82" charset="0"/>
                <a:ea typeface="Verdana" panose="020B0604030504040204" pitchFamily="34" charset="0"/>
              </a:rPr>
            </a:br>
            <a:r>
              <a:rPr lang="nl-NL" sz="2800" i="1" dirty="0" smtClean="0">
                <a:solidFill>
                  <a:schemeClr val="bg1"/>
                </a:solidFill>
                <a:latin typeface="Tempus Sans ITC" panose="04020404030D07020202" pitchFamily="82" charset="0"/>
              </a:rPr>
              <a:t>”Als </a:t>
            </a:r>
            <a:r>
              <a:rPr lang="nl-NL" sz="2800" i="1" dirty="0">
                <a:solidFill>
                  <a:schemeClr val="bg1"/>
                </a:solidFill>
                <a:latin typeface="Tempus Sans ITC" panose="04020404030D07020202" pitchFamily="82" charset="0"/>
              </a:rPr>
              <a:t>iemand dan weet goed te doen </a:t>
            </a:r>
            <a:r>
              <a:rPr lang="nl-NL" sz="2800" i="1" dirty="0" smtClean="0">
                <a:solidFill>
                  <a:schemeClr val="bg1"/>
                </a:solidFill>
                <a:latin typeface="Tempus Sans ITC" panose="04020404030D07020202" pitchFamily="82" charset="0"/>
              </a:rPr>
              <a:t/>
            </a:r>
            <a:br>
              <a:rPr lang="nl-NL" sz="2800" i="1" dirty="0" smtClean="0">
                <a:solidFill>
                  <a:schemeClr val="bg1"/>
                </a:solidFill>
                <a:latin typeface="Tempus Sans ITC" panose="04020404030D07020202" pitchFamily="82" charset="0"/>
              </a:rPr>
            </a:br>
            <a:r>
              <a:rPr lang="nl-NL" sz="2800" i="1" dirty="0" smtClean="0">
                <a:solidFill>
                  <a:schemeClr val="bg1"/>
                </a:solidFill>
                <a:latin typeface="Tempus Sans ITC" panose="04020404030D07020202" pitchFamily="82" charset="0"/>
              </a:rPr>
              <a:t>en </a:t>
            </a:r>
            <a:r>
              <a:rPr lang="nl-NL" sz="2800" i="1" dirty="0">
                <a:solidFill>
                  <a:schemeClr val="bg1"/>
                </a:solidFill>
                <a:latin typeface="Tempus Sans ITC" panose="04020404030D07020202" pitchFamily="82" charset="0"/>
              </a:rPr>
              <a:t>het niet doet, </a:t>
            </a:r>
            <a:r>
              <a:rPr lang="nl-NL" sz="2800" i="1" dirty="0" smtClean="0">
                <a:solidFill>
                  <a:schemeClr val="bg1"/>
                </a:solidFill>
                <a:latin typeface="Tempus Sans ITC" panose="04020404030D07020202" pitchFamily="82" charset="0"/>
              </a:rPr>
              <a:t/>
            </a:r>
            <a:br>
              <a:rPr lang="nl-NL" sz="2800" i="1" dirty="0" smtClean="0">
                <a:solidFill>
                  <a:schemeClr val="bg1"/>
                </a:solidFill>
                <a:latin typeface="Tempus Sans ITC" panose="04020404030D07020202" pitchFamily="82" charset="0"/>
              </a:rPr>
            </a:br>
            <a:r>
              <a:rPr lang="nl-NL" sz="2800" i="1" dirty="0" smtClean="0">
                <a:solidFill>
                  <a:schemeClr val="bg1"/>
                </a:solidFill>
                <a:latin typeface="Tempus Sans ITC" panose="04020404030D07020202" pitchFamily="82" charset="0"/>
              </a:rPr>
              <a:t>is </a:t>
            </a:r>
            <a:r>
              <a:rPr lang="nl-NL" sz="2800" i="1" dirty="0">
                <a:solidFill>
                  <a:schemeClr val="bg1"/>
                </a:solidFill>
                <a:latin typeface="Tempus Sans ITC" panose="04020404030D07020202" pitchFamily="82" charset="0"/>
              </a:rPr>
              <a:t>het hem tot ​zonde</a:t>
            </a:r>
            <a:r>
              <a:rPr lang="nl-NL" sz="2800" i="1" dirty="0" smtClean="0">
                <a:solidFill>
                  <a:schemeClr val="bg1"/>
                </a:solidFill>
                <a:latin typeface="Tempus Sans ITC" panose="04020404030D07020202" pitchFamily="82" charset="0"/>
              </a:rPr>
              <a:t>.”</a:t>
            </a:r>
            <a:r>
              <a:rPr lang="nl-NL" sz="2800" b="1" i="1" dirty="0" smtClean="0">
                <a:solidFill>
                  <a:schemeClr val="bg1"/>
                </a:solidFill>
                <a:latin typeface="Tempus Sans ITC" panose="04020404030D07020202" pitchFamily="82" charset="0"/>
                <a:ea typeface="Verdana" panose="020B0604030504040204" pitchFamily="34" charset="0"/>
              </a:rPr>
              <a:t/>
            </a:r>
            <a:br>
              <a:rPr lang="nl-NL" sz="2800" b="1" i="1" dirty="0" smtClean="0">
                <a:solidFill>
                  <a:schemeClr val="bg1"/>
                </a:solidFill>
                <a:latin typeface="Tempus Sans ITC" panose="04020404030D07020202" pitchFamily="82" charset="0"/>
                <a:ea typeface="Verdana" panose="020B0604030504040204" pitchFamily="34" charset="0"/>
              </a:rPr>
            </a:br>
            <a:endParaRPr lang="nl-NL" sz="2800" b="1" i="1" dirty="0">
              <a:solidFill>
                <a:schemeClr val="bg1"/>
              </a:solidFill>
              <a:latin typeface="Tempus Sans ITC" panose="04020404030D07020202" pitchFamily="82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4265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22714"/>
          </a:xfrm>
          <a:solidFill>
            <a:srgbClr val="2C1502"/>
          </a:solidFill>
        </p:spPr>
        <p:txBody>
          <a:bodyPr>
            <a:normAutofit fontScale="90000"/>
          </a:bodyPr>
          <a:lstStyle/>
          <a:p>
            <a:r>
              <a:rPr lang="nl-NL" sz="2800" b="1" dirty="0" smtClean="0">
                <a:solidFill>
                  <a:schemeClr val="bg1"/>
                </a:solidFill>
                <a:latin typeface="Tempus Sans ITC" panose="04020404030D07020202" pitchFamily="82" charset="0"/>
                <a:ea typeface="Verdana" panose="020B0604030504040204" pitchFamily="34" charset="0"/>
              </a:rPr>
              <a:t>DE VADER  OVER VERANTWOORDELIJKHEID</a:t>
            </a:r>
            <a:r>
              <a:rPr lang="nl-NL" sz="2800" dirty="0" smtClean="0">
                <a:solidFill>
                  <a:schemeClr val="bg1"/>
                </a:solidFill>
                <a:latin typeface="Tempus Sans ITC" panose="04020404030D07020202" pitchFamily="82" charset="0"/>
                <a:ea typeface="Verdana" panose="020B0604030504040204" pitchFamily="34" charset="0"/>
              </a:rPr>
              <a:t/>
            </a:r>
            <a:br>
              <a:rPr lang="nl-NL" sz="2800" dirty="0" smtClean="0">
                <a:solidFill>
                  <a:schemeClr val="bg1"/>
                </a:solidFill>
                <a:latin typeface="Tempus Sans ITC" panose="04020404030D07020202" pitchFamily="82" charset="0"/>
                <a:ea typeface="Verdana" panose="020B0604030504040204" pitchFamily="34" charset="0"/>
              </a:rPr>
            </a:br>
            <a:r>
              <a:rPr lang="nl-NL" sz="2800" dirty="0">
                <a:solidFill>
                  <a:schemeClr val="bg1"/>
                </a:solidFill>
                <a:latin typeface="Tempus Sans ITC" panose="04020404030D07020202" pitchFamily="82" charset="0"/>
                <a:ea typeface="Verdana" panose="020B0604030504040204" pitchFamily="34" charset="0"/>
              </a:rPr>
              <a:t/>
            </a:r>
            <a:br>
              <a:rPr lang="nl-NL" sz="2800" dirty="0">
                <a:solidFill>
                  <a:schemeClr val="bg1"/>
                </a:solidFill>
                <a:latin typeface="Tempus Sans ITC" panose="04020404030D07020202" pitchFamily="82" charset="0"/>
                <a:ea typeface="Verdana" panose="020B0604030504040204" pitchFamily="34" charset="0"/>
              </a:rPr>
            </a:br>
            <a:r>
              <a:rPr lang="nl-NL" sz="2800" dirty="0" smtClean="0">
                <a:solidFill>
                  <a:schemeClr val="bg1"/>
                </a:solidFill>
                <a:latin typeface="Tempus Sans ITC" panose="04020404030D07020202" pitchFamily="82" charset="0"/>
                <a:ea typeface="Verdana" panose="020B0604030504040204" pitchFamily="34" charset="0"/>
              </a:rPr>
              <a:t>Spreuken 2:1-5</a:t>
            </a:r>
            <a:br>
              <a:rPr lang="nl-NL" sz="2800" dirty="0" smtClean="0">
                <a:solidFill>
                  <a:schemeClr val="bg1"/>
                </a:solidFill>
                <a:latin typeface="Tempus Sans ITC" panose="04020404030D07020202" pitchFamily="82" charset="0"/>
                <a:ea typeface="Verdana" panose="020B0604030504040204" pitchFamily="34" charset="0"/>
              </a:rPr>
            </a:br>
            <a:r>
              <a:rPr lang="nl-NL" sz="2800" i="1" dirty="0" smtClean="0">
                <a:solidFill>
                  <a:schemeClr val="bg1"/>
                </a:solidFill>
                <a:latin typeface="Tempus Sans ITC" panose="04020404030D07020202" pitchFamily="82" charset="0"/>
              </a:rPr>
              <a:t>”</a:t>
            </a:r>
            <a:r>
              <a:rPr lang="nl-NL" sz="2800" baseline="30000" dirty="0">
                <a:solidFill>
                  <a:schemeClr val="bg1"/>
                </a:solidFill>
                <a:latin typeface="Tempus Sans ITC" panose="04020404030D07020202" pitchFamily="82" charset="0"/>
              </a:rPr>
              <a:t> </a:t>
            </a:r>
            <a:r>
              <a:rPr lang="nl-NL" sz="2800" dirty="0" smtClean="0">
                <a:solidFill>
                  <a:schemeClr val="bg1"/>
                </a:solidFill>
                <a:latin typeface="Tempus Sans ITC" panose="04020404030D07020202" pitchFamily="82" charset="0"/>
              </a:rPr>
              <a:t>Mijn </a:t>
            </a:r>
            <a:r>
              <a:rPr lang="nl-NL" sz="2800" dirty="0">
                <a:solidFill>
                  <a:schemeClr val="bg1"/>
                </a:solidFill>
                <a:latin typeface="Tempus Sans ITC" panose="04020404030D07020202" pitchFamily="82" charset="0"/>
              </a:rPr>
              <a:t>zoon, </a:t>
            </a:r>
            <a:r>
              <a:rPr lang="nl-NL" sz="2800" dirty="0" smtClean="0">
                <a:solidFill>
                  <a:schemeClr val="bg1"/>
                </a:solidFill>
                <a:latin typeface="Tempus Sans ITC" panose="04020404030D07020202" pitchFamily="82" charset="0"/>
              </a:rPr>
              <a:t>wanneer je </a:t>
            </a:r>
            <a:r>
              <a:rPr lang="nl-NL" sz="2800" b="1" dirty="0" smtClean="0">
                <a:solidFill>
                  <a:schemeClr val="bg1"/>
                </a:solidFill>
                <a:latin typeface="Tempus Sans ITC" panose="04020404030D07020202" pitchFamily="82" charset="0"/>
              </a:rPr>
              <a:t>mijn </a:t>
            </a:r>
            <a:r>
              <a:rPr lang="nl-NL" sz="2800" b="1" dirty="0">
                <a:solidFill>
                  <a:schemeClr val="bg1"/>
                </a:solidFill>
                <a:latin typeface="Tempus Sans ITC" panose="04020404030D07020202" pitchFamily="82" charset="0"/>
              </a:rPr>
              <a:t>woorden </a:t>
            </a:r>
            <a:r>
              <a:rPr lang="nl-NL" sz="2800" b="1" dirty="0">
                <a:solidFill>
                  <a:srgbClr val="FFFF00"/>
                </a:solidFill>
                <a:latin typeface="Tempus Sans ITC" panose="04020404030D07020202" pitchFamily="82" charset="0"/>
              </a:rPr>
              <a:t>aanneemt</a:t>
            </a:r>
            <a:r>
              <a:rPr lang="nl-NL" sz="2800" dirty="0">
                <a:solidFill>
                  <a:srgbClr val="FFFF00"/>
                </a:solidFill>
                <a:latin typeface="Tempus Sans ITC" panose="04020404030D07020202" pitchFamily="82" charset="0"/>
              </a:rPr>
              <a:t/>
            </a:r>
            <a:br>
              <a:rPr lang="nl-NL" sz="2800" dirty="0">
                <a:solidFill>
                  <a:srgbClr val="FFFF00"/>
                </a:solidFill>
                <a:latin typeface="Tempus Sans ITC" panose="04020404030D07020202" pitchFamily="82" charset="0"/>
              </a:rPr>
            </a:br>
            <a:r>
              <a:rPr lang="nl-NL" sz="2800" dirty="0">
                <a:solidFill>
                  <a:schemeClr val="bg1"/>
                </a:solidFill>
                <a:latin typeface="Tempus Sans ITC" panose="04020404030D07020202" pitchFamily="82" charset="0"/>
              </a:rPr>
              <a:t>en </a:t>
            </a:r>
            <a:r>
              <a:rPr lang="nl-NL" sz="2800" b="1" dirty="0">
                <a:solidFill>
                  <a:schemeClr val="bg1"/>
                </a:solidFill>
                <a:latin typeface="Tempus Sans ITC" panose="04020404030D07020202" pitchFamily="82" charset="0"/>
              </a:rPr>
              <a:t>mijn </a:t>
            </a:r>
            <a:r>
              <a:rPr lang="nl-NL" sz="2800" b="1" dirty="0" smtClean="0">
                <a:solidFill>
                  <a:schemeClr val="bg1"/>
                </a:solidFill>
                <a:latin typeface="Tempus Sans ITC" panose="04020404030D07020202" pitchFamily="82" charset="0"/>
              </a:rPr>
              <a:t>geboden (</a:t>
            </a:r>
            <a:r>
              <a:rPr lang="he-IL" sz="2800" b="1" dirty="0" smtClean="0">
                <a:solidFill>
                  <a:schemeClr val="bg1"/>
                </a:solidFill>
                <a:latin typeface="Tempus Sans ITC" panose="04020404030D07020202" pitchFamily="82" charset="0"/>
              </a:rPr>
              <a:t>מִצְוָה</a:t>
            </a:r>
            <a:r>
              <a:rPr lang="nl-NL" sz="2800" b="1" dirty="0" smtClean="0">
                <a:solidFill>
                  <a:schemeClr val="bg1"/>
                </a:solidFill>
                <a:latin typeface="Tempus Sans ITC" panose="04020404030D07020202" pitchFamily="82" charset="0"/>
              </a:rPr>
              <a:t>-</a:t>
            </a:r>
            <a:r>
              <a:rPr lang="nl-NL" sz="2800" b="1" dirty="0" err="1" smtClean="0">
                <a:solidFill>
                  <a:schemeClr val="bg1"/>
                </a:solidFill>
                <a:latin typeface="Tempus Sans ITC" panose="04020404030D07020202" pitchFamily="82" charset="0"/>
              </a:rPr>
              <a:t>mitsve</a:t>
            </a:r>
            <a:r>
              <a:rPr lang="nl-NL" sz="2800" b="1" dirty="0" smtClean="0">
                <a:solidFill>
                  <a:schemeClr val="bg1"/>
                </a:solidFill>
                <a:latin typeface="Tempus Sans ITC" panose="04020404030D07020202" pitchFamily="82" charset="0"/>
              </a:rPr>
              <a:t>) </a:t>
            </a:r>
            <a:r>
              <a:rPr lang="nl-NL" sz="2800" b="1" dirty="0">
                <a:solidFill>
                  <a:srgbClr val="FFFF00"/>
                </a:solidFill>
                <a:latin typeface="Tempus Sans ITC" panose="04020404030D07020202" pitchFamily="82" charset="0"/>
              </a:rPr>
              <a:t>bewaart</a:t>
            </a:r>
            <a:r>
              <a:rPr lang="nl-NL" sz="2800" dirty="0">
                <a:solidFill>
                  <a:srgbClr val="FFFF00"/>
                </a:solidFill>
                <a:latin typeface="Tempus Sans ITC" panose="04020404030D07020202" pitchFamily="82" charset="0"/>
              </a:rPr>
              <a:t>,</a:t>
            </a:r>
            <a:r>
              <a:rPr lang="nl-NL" sz="2800" dirty="0">
                <a:solidFill>
                  <a:schemeClr val="bg1"/>
                </a:solidFill>
                <a:latin typeface="Tempus Sans ITC" panose="04020404030D07020202" pitchFamily="82" charset="0"/>
              </a:rPr>
              <a:t/>
            </a:r>
            <a:br>
              <a:rPr lang="nl-NL" sz="2800" dirty="0">
                <a:solidFill>
                  <a:schemeClr val="bg1"/>
                </a:solidFill>
                <a:latin typeface="Tempus Sans ITC" panose="04020404030D07020202" pitchFamily="82" charset="0"/>
              </a:rPr>
            </a:br>
            <a:r>
              <a:rPr lang="nl-NL" sz="2800" dirty="0" smtClean="0">
                <a:solidFill>
                  <a:schemeClr val="bg1"/>
                </a:solidFill>
                <a:latin typeface="Tempus Sans ITC" panose="04020404030D07020202" pitchFamily="82" charset="0"/>
              </a:rPr>
              <a:t>zodat </a:t>
            </a:r>
            <a:r>
              <a:rPr lang="nl-NL" sz="2800" b="1" dirty="0" smtClean="0">
                <a:solidFill>
                  <a:schemeClr val="bg1"/>
                </a:solidFill>
                <a:latin typeface="Tempus Sans ITC" panose="04020404030D07020202" pitchFamily="82" charset="0"/>
              </a:rPr>
              <a:t>je </a:t>
            </a:r>
            <a:r>
              <a:rPr lang="nl-NL" sz="2800" b="1" dirty="0">
                <a:solidFill>
                  <a:schemeClr val="bg1"/>
                </a:solidFill>
                <a:latin typeface="Tempus Sans ITC" panose="04020404030D07020202" pitchFamily="82" charset="0"/>
              </a:rPr>
              <a:t>oor de wijsheid </a:t>
            </a:r>
            <a:r>
              <a:rPr lang="nl-NL" sz="2800" b="1" dirty="0" smtClean="0">
                <a:solidFill>
                  <a:schemeClr val="bg1"/>
                </a:solidFill>
                <a:latin typeface="Tempus Sans ITC" panose="04020404030D07020202" pitchFamily="82" charset="0"/>
              </a:rPr>
              <a:t>ervan </a:t>
            </a:r>
            <a:r>
              <a:rPr lang="nl-NL" sz="2800" b="1" dirty="0" smtClean="0">
                <a:solidFill>
                  <a:srgbClr val="FFFF00"/>
                </a:solidFill>
                <a:latin typeface="Tempus Sans ITC" panose="04020404030D07020202" pitchFamily="82" charset="0"/>
              </a:rPr>
              <a:t>opmerkt</a:t>
            </a:r>
            <a:r>
              <a:rPr lang="nl-NL" sz="2800" dirty="0">
                <a:solidFill>
                  <a:schemeClr val="bg1"/>
                </a:solidFill>
                <a:latin typeface="Tempus Sans ITC" panose="04020404030D07020202" pitchFamily="82" charset="0"/>
              </a:rPr>
              <a:t/>
            </a:r>
            <a:br>
              <a:rPr lang="nl-NL" sz="2800" dirty="0">
                <a:solidFill>
                  <a:schemeClr val="bg1"/>
                </a:solidFill>
                <a:latin typeface="Tempus Sans ITC" panose="04020404030D07020202" pitchFamily="82" charset="0"/>
              </a:rPr>
            </a:br>
            <a:r>
              <a:rPr lang="nl-NL" sz="2800" dirty="0" smtClean="0">
                <a:solidFill>
                  <a:schemeClr val="bg1"/>
                </a:solidFill>
                <a:latin typeface="Tempus Sans ITC" panose="04020404030D07020202" pitchFamily="82" charset="0"/>
              </a:rPr>
              <a:t>en je je </a:t>
            </a:r>
            <a:r>
              <a:rPr lang="nl-NL" sz="2800" dirty="0">
                <a:solidFill>
                  <a:schemeClr val="bg1"/>
                </a:solidFill>
                <a:latin typeface="Tempus Sans ITC" panose="04020404030D07020202" pitchFamily="82" charset="0"/>
              </a:rPr>
              <a:t>​</a:t>
            </a:r>
            <a:r>
              <a:rPr lang="nl-NL" sz="2800" b="1" dirty="0">
                <a:solidFill>
                  <a:srgbClr val="FFFF00"/>
                </a:solidFill>
                <a:latin typeface="Tempus Sans ITC" panose="04020404030D07020202" pitchFamily="82" charset="0"/>
              </a:rPr>
              <a:t>hart​ </a:t>
            </a:r>
            <a:r>
              <a:rPr lang="nl-NL" sz="2800" b="1" dirty="0" smtClean="0">
                <a:solidFill>
                  <a:srgbClr val="FFFF00"/>
                </a:solidFill>
                <a:latin typeface="Tempus Sans ITC" panose="04020404030D07020202" pitchFamily="82" charset="0"/>
              </a:rPr>
              <a:t>richt op verstandigheid</a:t>
            </a:r>
            <a:r>
              <a:rPr lang="nl-NL" sz="2800" dirty="0" smtClean="0">
                <a:solidFill>
                  <a:schemeClr val="bg1"/>
                </a:solidFill>
                <a:latin typeface="Tempus Sans ITC" panose="04020404030D07020202" pitchFamily="82" charset="0"/>
              </a:rPr>
              <a:t>,</a:t>
            </a:r>
            <a:br>
              <a:rPr lang="nl-NL" sz="2800" dirty="0" smtClean="0">
                <a:solidFill>
                  <a:schemeClr val="bg1"/>
                </a:solidFill>
                <a:latin typeface="Tempus Sans ITC" panose="04020404030D07020202" pitchFamily="82" charset="0"/>
              </a:rPr>
            </a:br>
            <a:r>
              <a:rPr lang="nl-NL" sz="2800" dirty="0" smtClean="0">
                <a:solidFill>
                  <a:schemeClr val="bg1"/>
                </a:solidFill>
                <a:latin typeface="Tempus Sans ITC" panose="04020404030D07020202" pitchFamily="82" charset="0"/>
              </a:rPr>
              <a:t>ja</a:t>
            </a:r>
            <a:r>
              <a:rPr lang="nl-NL" sz="2800" dirty="0">
                <a:solidFill>
                  <a:schemeClr val="bg1"/>
                </a:solidFill>
                <a:latin typeface="Tempus Sans ITC" panose="04020404030D07020202" pitchFamily="82" charset="0"/>
              </a:rPr>
              <a:t>, </a:t>
            </a:r>
            <a:r>
              <a:rPr lang="nl-NL" sz="2800" dirty="0" smtClean="0">
                <a:solidFill>
                  <a:schemeClr val="bg1"/>
                </a:solidFill>
                <a:latin typeface="Tempus Sans ITC" panose="04020404030D07020202" pitchFamily="82" charset="0"/>
              </a:rPr>
              <a:t>wanneer je tot </a:t>
            </a:r>
            <a:r>
              <a:rPr lang="nl-NL" sz="2800" dirty="0">
                <a:solidFill>
                  <a:schemeClr val="bg1"/>
                </a:solidFill>
                <a:latin typeface="Tempus Sans ITC" panose="04020404030D07020202" pitchFamily="82" charset="0"/>
              </a:rPr>
              <a:t>het inzicht roept</a:t>
            </a:r>
            <a:br>
              <a:rPr lang="nl-NL" sz="2800" dirty="0">
                <a:solidFill>
                  <a:schemeClr val="bg1"/>
                </a:solidFill>
                <a:latin typeface="Tempus Sans ITC" panose="04020404030D07020202" pitchFamily="82" charset="0"/>
              </a:rPr>
            </a:br>
            <a:r>
              <a:rPr lang="nl-NL" sz="2800" dirty="0">
                <a:solidFill>
                  <a:schemeClr val="bg1"/>
                </a:solidFill>
                <a:latin typeface="Tempus Sans ITC" panose="04020404030D07020202" pitchFamily="82" charset="0"/>
              </a:rPr>
              <a:t>en tot de verstandigheid </a:t>
            </a:r>
            <a:r>
              <a:rPr lang="nl-NL" sz="2800" dirty="0" smtClean="0">
                <a:solidFill>
                  <a:schemeClr val="bg1"/>
                </a:solidFill>
                <a:latin typeface="Tempus Sans ITC" panose="04020404030D07020202" pitchFamily="82" charset="0"/>
              </a:rPr>
              <a:t>je </a:t>
            </a:r>
            <a:r>
              <a:rPr lang="nl-NL" sz="2800" dirty="0">
                <a:solidFill>
                  <a:schemeClr val="bg1"/>
                </a:solidFill>
                <a:latin typeface="Tempus Sans ITC" panose="04020404030D07020202" pitchFamily="82" charset="0"/>
              </a:rPr>
              <a:t>stem verheft;</a:t>
            </a:r>
            <a:br>
              <a:rPr lang="nl-NL" sz="2800" dirty="0">
                <a:solidFill>
                  <a:schemeClr val="bg1"/>
                </a:solidFill>
                <a:latin typeface="Tempus Sans ITC" panose="04020404030D07020202" pitchFamily="82" charset="0"/>
              </a:rPr>
            </a:br>
            <a:r>
              <a:rPr lang="nl-NL" sz="2800" dirty="0" smtClean="0">
                <a:solidFill>
                  <a:schemeClr val="bg1"/>
                </a:solidFill>
                <a:latin typeface="Tempus Sans ITC" panose="04020404030D07020202" pitchFamily="82" charset="0"/>
              </a:rPr>
              <a:t>wanneer je </a:t>
            </a:r>
            <a:r>
              <a:rPr lang="nl-NL" sz="2800" dirty="0">
                <a:solidFill>
                  <a:schemeClr val="bg1"/>
                </a:solidFill>
                <a:latin typeface="Tempus Sans ITC" panose="04020404030D07020202" pitchFamily="82" charset="0"/>
              </a:rPr>
              <a:t>haar zoekt als zilver</a:t>
            </a:r>
            <a:br>
              <a:rPr lang="nl-NL" sz="2800" dirty="0">
                <a:solidFill>
                  <a:schemeClr val="bg1"/>
                </a:solidFill>
                <a:latin typeface="Tempus Sans ITC" panose="04020404030D07020202" pitchFamily="82" charset="0"/>
              </a:rPr>
            </a:br>
            <a:r>
              <a:rPr lang="nl-NL" sz="2800" dirty="0">
                <a:solidFill>
                  <a:schemeClr val="bg1"/>
                </a:solidFill>
                <a:latin typeface="Tempus Sans ITC" panose="04020404030D07020202" pitchFamily="82" charset="0"/>
              </a:rPr>
              <a:t>en naar haar </a:t>
            </a:r>
            <a:r>
              <a:rPr lang="nl-NL" sz="2800" dirty="0" smtClean="0">
                <a:solidFill>
                  <a:schemeClr val="bg1"/>
                </a:solidFill>
                <a:latin typeface="Tempus Sans ITC" panose="04020404030D07020202" pitchFamily="82" charset="0"/>
              </a:rPr>
              <a:t>speurt, </a:t>
            </a:r>
            <a:r>
              <a:rPr lang="nl-NL" sz="2800" dirty="0">
                <a:solidFill>
                  <a:schemeClr val="bg1"/>
                </a:solidFill>
                <a:latin typeface="Tempus Sans ITC" panose="04020404030D07020202" pitchFamily="82" charset="0"/>
              </a:rPr>
              <a:t>als naar verborgen schatten,</a:t>
            </a:r>
            <a:br>
              <a:rPr lang="nl-NL" sz="2800" dirty="0">
                <a:solidFill>
                  <a:schemeClr val="bg1"/>
                </a:solidFill>
                <a:latin typeface="Tempus Sans ITC" panose="04020404030D07020202" pitchFamily="82" charset="0"/>
              </a:rPr>
            </a:br>
            <a:r>
              <a:rPr lang="nl-NL" sz="2800" dirty="0" smtClean="0">
                <a:solidFill>
                  <a:schemeClr val="bg1"/>
                </a:solidFill>
                <a:latin typeface="Tempus Sans ITC" panose="04020404030D07020202" pitchFamily="82" charset="0"/>
              </a:rPr>
              <a:t>dan </a:t>
            </a:r>
            <a:r>
              <a:rPr lang="nl-NL" sz="2800" dirty="0" err="1" smtClean="0">
                <a:solidFill>
                  <a:schemeClr val="bg1"/>
                </a:solidFill>
                <a:latin typeface="Tempus Sans ITC" panose="04020404030D07020202" pitchFamily="82" charset="0"/>
              </a:rPr>
              <a:t>zul</a:t>
            </a:r>
            <a:r>
              <a:rPr lang="nl-NL" sz="2800" dirty="0" smtClean="0">
                <a:solidFill>
                  <a:schemeClr val="bg1"/>
                </a:solidFill>
                <a:latin typeface="Tempus Sans ITC" panose="04020404030D07020202" pitchFamily="82" charset="0"/>
              </a:rPr>
              <a:t> je de </a:t>
            </a:r>
            <a:r>
              <a:rPr lang="nl-NL" sz="2800" dirty="0">
                <a:solidFill>
                  <a:schemeClr val="bg1"/>
                </a:solidFill>
                <a:latin typeface="Tempus Sans ITC" panose="04020404030D07020202" pitchFamily="82" charset="0"/>
              </a:rPr>
              <a:t>vreze des </a:t>
            </a:r>
            <a:r>
              <a:rPr lang="nl-NL" sz="2800" cap="small" dirty="0">
                <a:solidFill>
                  <a:schemeClr val="bg1"/>
                </a:solidFill>
                <a:latin typeface="Tempus Sans ITC" panose="04020404030D07020202" pitchFamily="82" charset="0"/>
              </a:rPr>
              <a:t>Heren</a:t>
            </a:r>
            <a:r>
              <a:rPr lang="nl-NL" sz="2800" dirty="0">
                <a:solidFill>
                  <a:schemeClr val="bg1"/>
                </a:solidFill>
                <a:latin typeface="Tempus Sans ITC" panose="04020404030D07020202" pitchFamily="82" charset="0"/>
              </a:rPr>
              <a:t> verstaan</a:t>
            </a:r>
            <a:br>
              <a:rPr lang="nl-NL" sz="2800" dirty="0">
                <a:solidFill>
                  <a:schemeClr val="bg1"/>
                </a:solidFill>
                <a:latin typeface="Tempus Sans ITC" panose="04020404030D07020202" pitchFamily="82" charset="0"/>
              </a:rPr>
            </a:br>
            <a:r>
              <a:rPr lang="nl-NL" sz="2800" dirty="0">
                <a:solidFill>
                  <a:schemeClr val="bg1"/>
                </a:solidFill>
                <a:latin typeface="Tempus Sans ITC" panose="04020404030D07020202" pitchFamily="82" charset="0"/>
              </a:rPr>
              <a:t>en de kennis </a:t>
            </a:r>
            <a:r>
              <a:rPr lang="nl-NL" sz="2800" dirty="0" smtClean="0">
                <a:solidFill>
                  <a:schemeClr val="bg1"/>
                </a:solidFill>
                <a:latin typeface="Tempus Sans ITC" panose="04020404030D07020202" pitchFamily="82" charset="0"/>
              </a:rPr>
              <a:t>van God vinden.”</a:t>
            </a:r>
            <a:r>
              <a:rPr lang="nl-NL" sz="2800" dirty="0">
                <a:solidFill>
                  <a:schemeClr val="bg1"/>
                </a:solidFill>
                <a:latin typeface="Tempus Sans ITC" panose="04020404030D07020202" pitchFamily="82" charset="0"/>
              </a:rPr>
              <a:t/>
            </a:r>
            <a:br>
              <a:rPr lang="nl-NL" sz="2800" dirty="0">
                <a:solidFill>
                  <a:schemeClr val="bg1"/>
                </a:solidFill>
                <a:latin typeface="Tempus Sans ITC" panose="04020404030D07020202" pitchFamily="82" charset="0"/>
              </a:rPr>
            </a:br>
            <a:r>
              <a:rPr lang="nl-NL" sz="2800" b="1" i="1" dirty="0" smtClean="0">
                <a:solidFill>
                  <a:schemeClr val="bg1"/>
                </a:solidFill>
                <a:latin typeface="Tempus Sans ITC" panose="04020404030D07020202" pitchFamily="82" charset="0"/>
                <a:ea typeface="Verdana" panose="020B0604030504040204" pitchFamily="34" charset="0"/>
              </a:rPr>
              <a:t/>
            </a:r>
            <a:br>
              <a:rPr lang="nl-NL" sz="2800" b="1" i="1" dirty="0" smtClean="0">
                <a:solidFill>
                  <a:schemeClr val="bg1"/>
                </a:solidFill>
                <a:latin typeface="Tempus Sans ITC" panose="04020404030D07020202" pitchFamily="82" charset="0"/>
                <a:ea typeface="Verdana" panose="020B0604030504040204" pitchFamily="34" charset="0"/>
              </a:rPr>
            </a:br>
            <a:endParaRPr lang="nl-NL" sz="2800" b="1" i="1" dirty="0">
              <a:solidFill>
                <a:schemeClr val="bg1"/>
              </a:solidFill>
              <a:latin typeface="Tempus Sans ITC" panose="04020404030D07020202" pitchFamily="82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0492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3" b="-7283"/>
          <a:stretch/>
        </p:blipFill>
        <p:spPr bwMode="auto">
          <a:xfrm>
            <a:off x="483592" y="536575"/>
            <a:ext cx="8229600" cy="6321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9217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8962" y="1052736"/>
            <a:ext cx="3219450" cy="159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2388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619" y="116632"/>
            <a:ext cx="8351837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235" y="2132856"/>
            <a:ext cx="8589963" cy="4475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6972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619" y="116632"/>
            <a:ext cx="8351837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569" y="1484784"/>
            <a:ext cx="8370887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047" y="2031331"/>
            <a:ext cx="8480425" cy="3017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" y="5032152"/>
            <a:ext cx="8431213" cy="108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1095028"/>
            <a:ext cx="91694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176" y="6118002"/>
            <a:ext cx="8304213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4232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291" y="1844824"/>
            <a:ext cx="8151813" cy="465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619" y="116632"/>
            <a:ext cx="8351837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1095028"/>
            <a:ext cx="91694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72" y="5373216"/>
            <a:ext cx="3017837" cy="153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1634" y="5357242"/>
            <a:ext cx="3140075" cy="153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hthoek 2"/>
          <p:cNvSpPr/>
          <p:nvPr/>
        </p:nvSpPr>
        <p:spPr>
          <a:xfrm>
            <a:off x="1225724" y="4401144"/>
            <a:ext cx="2772000" cy="3240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7262" y="1574751"/>
            <a:ext cx="1377950" cy="2109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6849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33796" name="Picture 4" descr="http://4.bp.blogspot.com/-aIqlCGXUdyo/UH03YqNXMeI/AAAAAAAAAC0/_TudkIoD__0/s1600/prodigal+son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089" t="9170" b="4561"/>
          <a:stretch/>
        </p:blipFill>
        <p:spPr bwMode="auto">
          <a:xfrm>
            <a:off x="-744" y="0"/>
            <a:ext cx="929023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7763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619" y="116632"/>
            <a:ext cx="8351837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431" y="1537445"/>
            <a:ext cx="8328025" cy="712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060848"/>
            <a:ext cx="8351837" cy="2652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524" y="4548808"/>
            <a:ext cx="8351837" cy="157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683" y="6024041"/>
            <a:ext cx="8394700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5950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22069</TotalTime>
  <Words>32</Words>
  <Application>Microsoft Office PowerPoint</Application>
  <PresentationFormat>Diavoorstelling (4:3)</PresentationFormat>
  <Paragraphs>18</Paragraphs>
  <Slides>44</Slides>
  <Notes>1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44</vt:i4>
      </vt:variant>
    </vt:vector>
  </HeadingPairs>
  <TitlesOfParts>
    <vt:vector size="45" baseType="lpstr"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VERANTWOORDELIJKHEDEN</vt:lpstr>
      <vt:lpstr>INDIVIDUEEL-COLLECTIEF</vt:lpstr>
      <vt:lpstr>PowerPoint-presentatie</vt:lpstr>
      <vt:lpstr>PowerPoint-presentatie</vt:lpstr>
      <vt:lpstr>PowerPoint-presentatie</vt:lpstr>
      <vt:lpstr>PowerPoint-presentatie</vt:lpstr>
      <vt:lpstr>Oscar Rex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JAKOBUS OVER VERANTWOORDELIJKHEID  Jakobus 4:17 ”Als iemand dan weet goed te doen  en het niet doet,  is het hem tot ​zonde.” </vt:lpstr>
      <vt:lpstr>DE VADER  OVER VERANTWOORDELIJKHEID  Spreuken 2:1-5 ” Mijn zoon, wanneer je mijn woorden aanneemt en mijn geboden (מִצְוָה-mitsve) bewaart, zodat je oor de wijsheid ervan opmerkt en je je ​hart​ richt op verstandigheid, ja, wanneer je tot het inzicht roept en tot de verstandigheid je stem verheft; wanneer je haar zoekt als zilver en naar haar speurt, als naar verborgen schatten, dan zul je de vreze des Heren verstaan en de kennis van God vinden.”  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Bar Mitswah</dc:title>
  <dc:creator>Gerard Wijtsma</dc:creator>
  <cp:lastModifiedBy>Gerard Wijtsma</cp:lastModifiedBy>
  <cp:revision>192</cp:revision>
  <dcterms:created xsi:type="dcterms:W3CDTF">2019-01-07T09:04:32Z</dcterms:created>
  <dcterms:modified xsi:type="dcterms:W3CDTF">2019-02-10T13:33:09Z</dcterms:modified>
</cp:coreProperties>
</file>