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2" r:id="rId2"/>
    <p:sldId id="256" r:id="rId3"/>
    <p:sldId id="257" r:id="rId4"/>
    <p:sldId id="258" r:id="rId5"/>
    <p:sldId id="272" r:id="rId6"/>
    <p:sldId id="260" r:id="rId7"/>
    <p:sldId id="259" r:id="rId8"/>
    <p:sldId id="265" r:id="rId9"/>
    <p:sldId id="266" r:id="rId10"/>
    <p:sldId id="267" r:id="rId11"/>
    <p:sldId id="268" r:id="rId12"/>
    <p:sldId id="269" r:id="rId13"/>
    <p:sldId id="273" r:id="rId14"/>
    <p:sldId id="302" r:id="rId15"/>
    <p:sldId id="274" r:id="rId16"/>
    <p:sldId id="275" r:id="rId17"/>
    <p:sldId id="270" r:id="rId18"/>
    <p:sldId id="295" r:id="rId19"/>
    <p:sldId id="296" r:id="rId20"/>
    <p:sldId id="293" r:id="rId21"/>
    <p:sldId id="279" r:id="rId22"/>
    <p:sldId id="280" r:id="rId23"/>
    <p:sldId id="297" r:id="rId24"/>
    <p:sldId id="276" r:id="rId25"/>
    <p:sldId id="298" r:id="rId26"/>
    <p:sldId id="300" r:id="rId27"/>
    <p:sldId id="299" r:id="rId28"/>
    <p:sldId id="282" r:id="rId29"/>
    <p:sldId id="283" r:id="rId30"/>
    <p:sldId id="271" r:id="rId31"/>
    <p:sldId id="284" r:id="rId32"/>
    <p:sldId id="306" r:id="rId33"/>
    <p:sldId id="301" r:id="rId34"/>
    <p:sldId id="285" r:id="rId35"/>
    <p:sldId id="294" r:id="rId36"/>
    <p:sldId id="289" r:id="rId37"/>
    <p:sldId id="288" r:id="rId38"/>
    <p:sldId id="278" r:id="rId39"/>
    <p:sldId id="291" r:id="rId40"/>
    <p:sldId id="287" r:id="rId41"/>
    <p:sldId id="290" r:id="rId42"/>
    <p:sldId id="303" r:id="rId43"/>
    <p:sldId id="304" r:id="rId44"/>
    <p:sldId id="305" r:id="rId4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7" autoAdjust="0"/>
  </p:normalViewPr>
  <p:slideViewPr>
    <p:cSldViewPr>
      <p:cViewPr varScale="1">
        <p:scale>
          <a:sx n="64" d="100"/>
          <a:sy n="64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030B9-9453-48B3-8B16-1F1E2D1C5343}" type="datetimeFigureOut">
              <a:rPr lang="nl-NL" smtClean="0"/>
              <a:t>1-7-2019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32C4E-F1F5-471E-8A63-69DF9D14E1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83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“Nedergedaald ter helle”</a:t>
            </a:r>
          </a:p>
          <a:p>
            <a:r>
              <a:rPr lang="nl-NL" dirty="0" smtClean="0"/>
              <a:t>staat niet in de Bijbel.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32C4E-F1F5-471E-8A63-69DF9D14E1E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869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Efraïm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32C4E-F1F5-471E-8A63-69DF9D14E1E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234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Efraïm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32C4E-F1F5-471E-8A63-69DF9D14E1E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23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r>
              <a:rPr lang="nl-NL" baseline="30000" dirty="0" smtClean="0"/>
              <a:t>e</a:t>
            </a:r>
            <a:r>
              <a:rPr lang="nl-NL" dirty="0" smtClean="0"/>
              <a:t> eeuw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32C4E-F1F5-471E-8A63-69DF9D14E1E6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546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Hel, hellevuur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32C4E-F1F5-471E-8A63-69DF9D14E1E6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3374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32C4E-F1F5-471E-8A63-69DF9D14E1E6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702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32C4E-F1F5-471E-8A63-69DF9D14E1E6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70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1DA8-96A5-43C9-9FDB-2E847B93D687}" type="datetimeFigureOut">
              <a:rPr lang="nl-NL" smtClean="0"/>
              <a:t>30-6-2019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B7B-FC5E-4075-A266-06A7000FB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315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1DA8-96A5-43C9-9FDB-2E847B93D687}" type="datetimeFigureOut">
              <a:rPr lang="nl-NL" smtClean="0"/>
              <a:t>30-6-2019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B7B-FC5E-4075-A266-06A7000FB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52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1DA8-96A5-43C9-9FDB-2E847B93D687}" type="datetimeFigureOut">
              <a:rPr lang="nl-NL" smtClean="0"/>
              <a:t>30-6-2019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B7B-FC5E-4075-A266-06A7000FB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91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1DA8-96A5-43C9-9FDB-2E847B93D687}" type="datetimeFigureOut">
              <a:rPr lang="nl-NL" smtClean="0"/>
              <a:t>30-6-2019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B7B-FC5E-4075-A266-06A7000FB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45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1DA8-96A5-43C9-9FDB-2E847B93D687}" type="datetimeFigureOut">
              <a:rPr lang="nl-NL" smtClean="0"/>
              <a:t>30-6-2019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B7B-FC5E-4075-A266-06A7000FB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71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1DA8-96A5-43C9-9FDB-2E847B93D687}" type="datetimeFigureOut">
              <a:rPr lang="nl-NL" smtClean="0"/>
              <a:t>30-6-2019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B7B-FC5E-4075-A266-06A7000FB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12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1DA8-96A5-43C9-9FDB-2E847B93D687}" type="datetimeFigureOut">
              <a:rPr lang="nl-NL" smtClean="0"/>
              <a:t>30-6-2019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B7B-FC5E-4075-A266-06A7000FB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87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1DA8-96A5-43C9-9FDB-2E847B93D687}" type="datetimeFigureOut">
              <a:rPr lang="nl-NL" smtClean="0"/>
              <a:t>30-6-2019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B7B-FC5E-4075-A266-06A7000FB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30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1DA8-96A5-43C9-9FDB-2E847B93D687}" type="datetimeFigureOut">
              <a:rPr lang="nl-NL" smtClean="0"/>
              <a:t>30-6-2019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B7B-FC5E-4075-A266-06A7000FB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16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1DA8-96A5-43C9-9FDB-2E847B93D687}" type="datetimeFigureOut">
              <a:rPr lang="nl-NL" smtClean="0"/>
              <a:t>30-6-2019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B7B-FC5E-4075-A266-06A7000FB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69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1DA8-96A5-43C9-9FDB-2E847B93D687}" type="datetimeFigureOut">
              <a:rPr lang="nl-NL" smtClean="0"/>
              <a:t>30-6-2019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B7B-FC5E-4075-A266-06A7000FB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449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81DA8-96A5-43C9-9FDB-2E847B93D687}" type="datetimeFigureOut">
              <a:rPr lang="nl-NL" smtClean="0"/>
              <a:t>3-7-2019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61B7B-FC5E-4075-A266-06A7000FB3E7}" type="slidenum">
              <a:rPr lang="nl-NL" smtClean="0"/>
              <a:t>‹nr.›</a:t>
            </a:fld>
            <a:endParaRPr lang="nl-NL"/>
          </a:p>
        </p:txBody>
      </p:sp>
      <p:pic>
        <p:nvPicPr>
          <p:cNvPr id="1026" name="Picture 2" descr="IMG_9862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2" b="5301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" y="0"/>
            <a:ext cx="65532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22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ayaan.nl/" TargetMode="Externa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9" y="116632"/>
            <a:ext cx="581138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0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3"/>
          <p:cNvSpPr txBox="1">
            <a:spLocks/>
          </p:cNvSpPr>
          <p:nvPr/>
        </p:nvSpPr>
        <p:spPr>
          <a:xfrm>
            <a:off x="755576" y="1556792"/>
            <a:ext cx="504056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 is de </a:t>
            </a:r>
            <a:r>
              <a:rPr lang="nl-NL" sz="3600" b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7" name="Ondertitel 3"/>
          <p:cNvSpPr txBox="1">
            <a:spLocks/>
          </p:cNvSpPr>
          <p:nvPr/>
        </p:nvSpPr>
        <p:spPr>
          <a:xfrm>
            <a:off x="323528" y="2206023"/>
            <a:ext cx="3744416" cy="52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Oer-Hebreeuws</a:t>
            </a:r>
          </a:p>
          <a:p>
            <a:pPr marL="457200" indent="-457200" algn="l">
              <a:buAutoNum type="arabicPeriod"/>
            </a:pPr>
            <a:endParaRPr lang="nl-N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5936"/>
            <a:ext cx="1393775" cy="157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0337"/>
            <a:ext cx="5035550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75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3"/>
          <p:cNvSpPr txBox="1">
            <a:spLocks/>
          </p:cNvSpPr>
          <p:nvPr/>
        </p:nvSpPr>
        <p:spPr>
          <a:xfrm>
            <a:off x="755576" y="1556792"/>
            <a:ext cx="504056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 is de </a:t>
            </a:r>
            <a:r>
              <a:rPr lang="nl-NL" sz="3600" b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7" name="Ondertitel 3"/>
          <p:cNvSpPr txBox="1">
            <a:spLocks/>
          </p:cNvSpPr>
          <p:nvPr/>
        </p:nvSpPr>
        <p:spPr>
          <a:xfrm>
            <a:off x="467544" y="2206023"/>
            <a:ext cx="3744416" cy="52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Oer-Hebreeuws</a:t>
            </a:r>
          </a:p>
          <a:p>
            <a:pPr marL="457200" indent="-457200" algn="l">
              <a:buAutoNum type="arabicPeriod"/>
            </a:pPr>
            <a:endParaRPr lang="nl-N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5936"/>
            <a:ext cx="1393775" cy="157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36063"/>
            <a:ext cx="48466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56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3"/>
          <p:cNvSpPr txBox="1">
            <a:spLocks/>
          </p:cNvSpPr>
          <p:nvPr/>
        </p:nvSpPr>
        <p:spPr>
          <a:xfrm>
            <a:off x="755576" y="980728"/>
            <a:ext cx="504056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 is de </a:t>
            </a:r>
            <a:r>
              <a:rPr lang="nl-NL" sz="3600" b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7" name="Ondertitel 3"/>
          <p:cNvSpPr txBox="1">
            <a:spLocks/>
          </p:cNvSpPr>
          <p:nvPr/>
        </p:nvSpPr>
        <p:spPr>
          <a:xfrm>
            <a:off x="539552" y="2206023"/>
            <a:ext cx="3744416" cy="52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Oer-Hebreeuws</a:t>
            </a:r>
          </a:p>
          <a:p>
            <a:pPr marL="457200" indent="-457200" algn="l">
              <a:buAutoNum type="arabicPeriod"/>
            </a:pPr>
            <a:endParaRPr lang="nl-N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5936"/>
            <a:ext cx="1393775" cy="157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5" y="2761225"/>
            <a:ext cx="4926013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23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95536" y="1868611"/>
            <a:ext cx="4752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Wanneer we beginnen met de eerste twee letters, dan vormen deze het woordje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sja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he-I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שָׂא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en dat komt van </a:t>
            </a:r>
            <a:r>
              <a:rPr lang="nl-NL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nasa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he-I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נָשָׂא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), 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betekent optillen, dragen of nemen. Vanuit het oer-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hebreeuws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aan de borst, aan de bron van de Eerste, de 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Almachtige, de oerbron.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Gaan we dan verder dan duiden de wav en de lamet op het verbonden zijn </a:t>
            </a:r>
            <a:endParaRPr lang="nl-NL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 de mens aan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herder; aan de leider, die hem in beweging zet.</a:t>
            </a:r>
            <a:endParaRPr lang="nl-N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ndertitel 3"/>
          <p:cNvSpPr txBox="1">
            <a:spLocks/>
          </p:cNvSpPr>
          <p:nvPr/>
        </p:nvSpPr>
        <p:spPr>
          <a:xfrm>
            <a:off x="755576" y="692696"/>
            <a:ext cx="504056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 is de </a:t>
            </a:r>
            <a:r>
              <a:rPr lang="nl-NL" sz="3600" b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7" name="Ondertitel 3"/>
          <p:cNvSpPr txBox="1">
            <a:spLocks/>
          </p:cNvSpPr>
          <p:nvPr/>
        </p:nvSpPr>
        <p:spPr>
          <a:xfrm>
            <a:off x="395536" y="1340768"/>
            <a:ext cx="3744416" cy="52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Oer-Hebreeuws</a:t>
            </a:r>
          </a:p>
          <a:p>
            <a:pPr marL="457200" indent="-457200" algn="l">
              <a:buAutoNum type="arabicPeriod"/>
            </a:pPr>
            <a:endParaRPr lang="nl-N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5936"/>
            <a:ext cx="1393775" cy="157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hoek 7"/>
          <p:cNvSpPr/>
          <p:nvPr/>
        </p:nvSpPr>
        <p:spPr>
          <a:xfrm>
            <a:off x="0" y="5662989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 lIns="432000">
            <a:spAutoFit/>
          </a:bodyPr>
          <a:lstStyle/>
          <a:p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Amos 9:2 “Al 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groeven zij door tot in het dodenrijk, mijn hand zou hen vandaar weghalen; al klommen zij op ten hemel, Ik zal hen vandaar omlaag trekken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!”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Hos.13:14)</a:t>
            </a:r>
          </a:p>
          <a:p>
            <a:endParaRPr lang="nl-NL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357209" y="3936231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God kan dus iemand uit </a:t>
            </a:r>
            <a:r>
              <a:rPr lang="nl-NL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omhoog halen. </a:t>
            </a:r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7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3"/>
          <p:cNvSpPr txBox="1">
            <a:spLocks/>
          </p:cNvSpPr>
          <p:nvPr/>
        </p:nvSpPr>
        <p:spPr>
          <a:xfrm>
            <a:off x="755576" y="980728"/>
            <a:ext cx="504056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 is de </a:t>
            </a:r>
            <a:r>
              <a:rPr lang="nl-NL" sz="3600" b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4132"/>
            <a:ext cx="4971926" cy="213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23528" y="1815966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Voor de mens is </a:t>
            </a:r>
            <a:r>
              <a:rPr lang="nl-NL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omgeven door vragen, het is onzeker, het voelt onveilig het boezemt angst in.</a:t>
            </a:r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51520" y="5373216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Vanuit het perspectief van God keert alle </a:t>
            </a:r>
            <a:r>
              <a:rPr lang="nl-NL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geestesadem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gewoon terug tot Hem.</a:t>
            </a:r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530251" y="4221088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 is geen domein van satan, maar domein van de Eeuwige</a:t>
            </a:r>
            <a:endParaRPr lang="nl-NL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1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3"/>
          <p:cNvSpPr txBox="1">
            <a:spLocks/>
          </p:cNvSpPr>
          <p:nvPr/>
        </p:nvSpPr>
        <p:spPr>
          <a:xfrm>
            <a:off x="755576" y="980728"/>
            <a:ext cx="504056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 is de </a:t>
            </a:r>
            <a:r>
              <a:rPr lang="nl-NL" sz="3600" b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7" name="Ondertitel 3"/>
          <p:cNvSpPr txBox="1">
            <a:spLocks/>
          </p:cNvSpPr>
          <p:nvPr/>
        </p:nvSpPr>
        <p:spPr>
          <a:xfrm>
            <a:off x="539552" y="2206023"/>
            <a:ext cx="3744416" cy="52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Oer-Hebreeuws</a:t>
            </a:r>
          </a:p>
          <a:p>
            <a:pPr marL="457200" indent="-457200" algn="l">
              <a:buAutoNum type="arabicPeriod"/>
            </a:pPr>
            <a:endParaRPr lang="nl-N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665" y="188640"/>
            <a:ext cx="1393775" cy="157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539552" y="2732707"/>
            <a:ext cx="4752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Psalm 23:4</a:t>
            </a:r>
          </a:p>
          <a:p>
            <a:pPr algn="ctr"/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“Zelfs </a:t>
            </a:r>
            <a:r>
              <a:rPr lang="nl-NL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ga ik door </a:t>
            </a:r>
            <a:endParaRPr lang="nl-NL" sz="20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een </a:t>
            </a:r>
            <a:r>
              <a:rPr lang="nl-NL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dal </a:t>
            </a:r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 </a:t>
            </a:r>
          </a:p>
          <a:p>
            <a:pPr algn="ctr"/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diepe duisternis</a:t>
            </a:r>
            <a:r>
              <a:rPr lang="nl-NL" sz="20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 algn="ctr"/>
            <a:r>
              <a:rPr lang="he-IL" sz="4000" b="1" dirty="0" smtClean="0">
                <a:solidFill>
                  <a:srgbClr val="FFFF00"/>
                </a:solidFill>
                <a:cs typeface="+mj-cs"/>
              </a:rPr>
              <a:t>צַלְמָוֶת</a:t>
            </a:r>
            <a:endParaRPr lang="nl-NL" sz="4000" b="1" i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algn="ctr"/>
            <a:r>
              <a:rPr lang="nl-NL" sz="2000" i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tsalmavet</a:t>
            </a:r>
            <a:endParaRPr lang="nl-NL" sz="2000" i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ik </a:t>
            </a:r>
            <a:r>
              <a:rPr lang="nl-NL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vrees geen </a:t>
            </a:r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kwaad, </a:t>
            </a:r>
          </a:p>
          <a:p>
            <a:pPr algn="ctr"/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want </a:t>
            </a:r>
            <a:r>
              <a:rPr lang="nl-NL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Gij zijt bij </a:t>
            </a:r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mij; </a:t>
            </a:r>
          </a:p>
          <a:p>
            <a:pPr algn="ctr"/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uw </a:t>
            </a:r>
            <a:r>
              <a:rPr lang="nl-NL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stok en uw staf, </a:t>
            </a:r>
            <a:endParaRPr lang="nl-NL" sz="20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</a:t>
            </a:r>
            <a:r>
              <a:rPr lang="nl-NL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vertroosten mij.</a:t>
            </a:r>
          </a:p>
          <a:p>
            <a:pPr algn="ctr"/>
            <a:endParaRPr lang="nl-NL" sz="20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nl-NL" sz="20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nl-NL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79" y="2709502"/>
            <a:ext cx="2852737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73" y="4733751"/>
            <a:ext cx="170021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491" y="4733751"/>
            <a:ext cx="1951037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63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3"/>
          <p:cNvSpPr txBox="1">
            <a:spLocks/>
          </p:cNvSpPr>
          <p:nvPr/>
        </p:nvSpPr>
        <p:spPr>
          <a:xfrm>
            <a:off x="755576" y="980728"/>
            <a:ext cx="504056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 is de </a:t>
            </a:r>
            <a:r>
              <a:rPr lang="nl-NL" sz="3600" b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7" name="Ondertitel 3"/>
          <p:cNvSpPr txBox="1">
            <a:spLocks/>
          </p:cNvSpPr>
          <p:nvPr/>
        </p:nvSpPr>
        <p:spPr>
          <a:xfrm>
            <a:off x="539552" y="1772816"/>
            <a:ext cx="3744416" cy="52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Etymologie</a:t>
            </a:r>
            <a:endParaRPr lang="nl-N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AutoNum type="arabicPeriod"/>
            </a:pPr>
            <a:endParaRPr lang="nl-N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665" y="188640"/>
            <a:ext cx="1393775" cy="157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hoek 9"/>
          <p:cNvSpPr/>
          <p:nvPr/>
        </p:nvSpPr>
        <p:spPr>
          <a:xfrm>
            <a:off x="6588224" y="2491737"/>
            <a:ext cx="168347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שְׁאוֹל</a:t>
            </a:r>
            <a:endParaRPr lang="nl-NL" sz="6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algn="ctr"/>
            <a:r>
              <a:rPr lang="nl-NL" sz="24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sjeol</a:t>
            </a:r>
            <a:endParaRPr lang="nl-NL" sz="2400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39" y="3900003"/>
            <a:ext cx="259080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64" y="2395538"/>
            <a:ext cx="467677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621060" y="4586352"/>
            <a:ext cx="4094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v</a:t>
            </a:r>
            <a:r>
              <a:rPr lang="nl-NL" sz="2400" dirty="0" smtClean="0">
                <a:solidFill>
                  <a:schemeClr val="bg1"/>
                </a:solidFill>
              </a:rPr>
              <a:t>ragen duidt er op 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dat iets onduidelijk is, 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dat iets mistig is, 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dat iets schimmig is</a:t>
            </a:r>
          </a:p>
          <a:p>
            <a:r>
              <a:rPr lang="nl-NL" sz="2400" dirty="0">
                <a:solidFill>
                  <a:schemeClr val="bg1"/>
                </a:solidFill>
              </a:rPr>
              <a:t>v</a:t>
            </a:r>
            <a:r>
              <a:rPr lang="nl-NL" sz="2400" dirty="0" smtClean="0">
                <a:solidFill>
                  <a:schemeClr val="bg1"/>
                </a:solidFill>
              </a:rPr>
              <a:t>anuit de positie van de mens. 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9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3"/>
          <p:cNvSpPr txBox="1">
            <a:spLocks/>
          </p:cNvSpPr>
          <p:nvPr/>
        </p:nvSpPr>
        <p:spPr>
          <a:xfrm>
            <a:off x="755576" y="980728"/>
            <a:ext cx="504056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 is de </a:t>
            </a:r>
            <a:r>
              <a:rPr lang="nl-NL" sz="3600" b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7" name="Ondertitel 3"/>
          <p:cNvSpPr txBox="1">
            <a:spLocks/>
          </p:cNvSpPr>
          <p:nvPr/>
        </p:nvSpPr>
        <p:spPr>
          <a:xfrm>
            <a:off x="251520" y="1700808"/>
            <a:ext cx="5040560" cy="52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Tekstverband</a:t>
            </a:r>
          </a:p>
          <a:p>
            <a:pPr marL="457200" indent="-457200" algn="l">
              <a:buAutoNum type="arabicPeriod"/>
            </a:pPr>
            <a:endParaRPr lang="nl-N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79512" y="2618413"/>
            <a:ext cx="540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Gen.37:34,35 “En </a:t>
            </a:r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​Jakob​ ​scheurde​ zijn ​mantel, deed een rouwgewaad om zijn heupen en treurde lange tijd over zijn </a:t>
            </a:r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zoon Jozef).</a:t>
            </a:r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Al zijn zonen en al zijn dochters deden hun best hem te troosten, maar hij weigerde zich te laten troosten, en </a:t>
            </a:r>
            <a:r>
              <a:rPr lang="nl-NL" sz="2000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zeide</a:t>
            </a:r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Neen, ​rouw​ dragend zal ik </a:t>
            </a:r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 </a:t>
            </a:r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mijn zoon in het dodenrijk </a:t>
            </a:r>
          </a:p>
          <a:p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neerdalen</a:t>
            </a:r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En zijn vader </a:t>
            </a:r>
          </a:p>
          <a:p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beweende hem.” </a:t>
            </a:r>
            <a:endParaRPr lang="nl-NL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Ondertitel 3"/>
          <p:cNvSpPr txBox="1">
            <a:spLocks/>
          </p:cNvSpPr>
          <p:nvPr/>
        </p:nvSpPr>
        <p:spPr>
          <a:xfrm>
            <a:off x="1331640" y="2152639"/>
            <a:ext cx="2952328" cy="52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nl-NL" sz="2400" b="1" i="1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nl-NL" sz="24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x ‘Sjeol’</a:t>
            </a:r>
          </a:p>
          <a:p>
            <a:pPr marL="457200" indent="-457200">
              <a:buAutoNum type="arabicPeriod"/>
            </a:pPr>
            <a:endParaRPr lang="nl-NL" sz="24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796136" y="4149080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Jozef </a:t>
            </a:r>
          </a:p>
          <a:p>
            <a:pPr algn="ctr"/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was verscheurd </a:t>
            </a:r>
          </a:p>
          <a:p>
            <a:pPr algn="ctr"/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 de ogen van Jakob </a:t>
            </a:r>
          </a:p>
          <a:p>
            <a:pPr algn="ctr"/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had dus </a:t>
            </a:r>
          </a:p>
          <a:p>
            <a:pPr algn="ctr"/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GÉÉN GRAF!</a:t>
            </a:r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vak 8"/>
              <p:cNvSpPr txBox="1"/>
              <p:nvPr/>
            </p:nvSpPr>
            <p:spPr>
              <a:xfrm>
                <a:off x="-108520" y="6063679"/>
                <a:ext cx="49685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400" b="1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DODENRIJK 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nl-NL" sz="24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nl-NL" sz="2400" b="1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HET GRAF</a:t>
                </a:r>
                <a:endParaRPr lang="nl-NL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9" name="Tekstvak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6063679"/>
                <a:ext cx="4968552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/>
          <p:cNvSpPr txBox="1"/>
          <p:nvPr/>
        </p:nvSpPr>
        <p:spPr>
          <a:xfrm>
            <a:off x="5868144" y="1065586"/>
            <a:ext cx="316835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 </a:t>
            </a:r>
          </a:p>
          <a:p>
            <a:pPr algn="ctr"/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kan het graf zijn, </a:t>
            </a:r>
          </a:p>
          <a:p>
            <a:pPr algn="ctr"/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maar het is </a:t>
            </a:r>
          </a:p>
          <a:p>
            <a:pPr algn="ctr"/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meer dan </a:t>
            </a:r>
          </a:p>
          <a:p>
            <a:pPr algn="ctr"/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graf, </a:t>
            </a:r>
          </a:p>
          <a:p>
            <a:pPr algn="ctr"/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meer dan </a:t>
            </a:r>
          </a:p>
          <a:p>
            <a:pPr algn="ctr"/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kuil.</a:t>
            </a:r>
            <a:endParaRPr lang="nl-NL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0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980728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Psalm 6:6b “</a:t>
            </a:r>
            <a:r>
              <a:rPr lang="nl-NL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wie zou U loven in het dodenrijk 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he-IL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שְׁאוֹל</a:t>
            </a:r>
            <a:r>
              <a:rPr lang="nl-NL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nl-NL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)?”</a:t>
            </a:r>
          </a:p>
        </p:txBody>
      </p:sp>
      <p:sp>
        <p:nvSpPr>
          <p:cNvPr id="6" name="Rechthoek 5"/>
          <p:cNvSpPr/>
          <p:nvPr/>
        </p:nvSpPr>
        <p:spPr>
          <a:xfrm>
            <a:off x="0" y="1340768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Psalm 115:17 “</a:t>
            </a:r>
            <a:r>
              <a:rPr lang="nl-NL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Niet de doden zullen de HERE loven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niemand van wie in de stilte zijn neergedaald”</a:t>
            </a:r>
            <a:endParaRPr lang="nl-NL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1988840"/>
            <a:ext cx="91440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Prediker 9:10 “Al wat uw hand vindt om naar uw vermogen te doen, doe dat, want </a:t>
            </a:r>
            <a:r>
              <a:rPr lang="nl-NL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 is geen werk of overleg of kennis of wijsheid in het dodenrijk 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he-IL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שְׁאוֹל</a:t>
            </a:r>
            <a:r>
              <a:rPr lang="nl-NL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nl-NL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)?”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waarheen gij gaat. “</a:t>
            </a:r>
            <a:endParaRPr lang="nl-NL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2892627"/>
            <a:ext cx="9144000" cy="71096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Psalm 31:18 ”[…] laten de goddelozen beschaamd worden, </a:t>
            </a:r>
            <a:r>
              <a:rPr lang="nl-NL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 zwijgen gebracht in het dodenrijk.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he-IL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שְׁאוֹל</a:t>
            </a:r>
            <a:r>
              <a:rPr lang="nl-NL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nl-NL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)?”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endParaRPr lang="nl-NL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0" y="3554550"/>
            <a:ext cx="9144000" cy="4062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Prediker 9:5 “</a:t>
            </a:r>
            <a:r>
              <a:rPr lang="nl-NL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doden weten niets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3886890"/>
            <a:ext cx="9144000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Prediker 9:10 “Al wat uw hand vindt om naar uw vermogen te doen, doe dat, want </a:t>
            </a:r>
            <a:r>
              <a:rPr lang="nl-NL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 is geen werk of overleg of kennis of wijsheid in het dodenrijk 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he-IL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שְׁאוֹל</a:t>
            </a:r>
            <a:r>
              <a:rPr lang="nl-NL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nl-NL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)?”</a:t>
            </a:r>
            <a:r>
              <a:rPr lang="nl-NL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waarheen gij gaat.“</a:t>
            </a:r>
            <a:endParaRPr lang="nl-NL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0" y="4822994"/>
            <a:ext cx="9144000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Jesaja 38:18,19 “Want </a:t>
            </a:r>
            <a:r>
              <a:rPr lang="nl-NL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dodenrijk 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he-IL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שְׁאוֹל</a:t>
            </a:r>
            <a:r>
              <a:rPr lang="nl-NL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nl-NL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)?” </a:t>
            </a:r>
            <a:r>
              <a:rPr lang="nl-NL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looft U niet, de dood prijst U niet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wie in de groeve zijn neergedaald, </a:t>
            </a:r>
            <a:r>
              <a:rPr lang="nl-NL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hopen niet op uw trouw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nl-NL" i="1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levende, de levende, hij looft U,”</a:t>
            </a:r>
            <a:endParaRPr lang="nl-NL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764704"/>
            <a:ext cx="9144000" cy="37856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49580" algn="ctr"/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Mattheüs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27:52,53 </a:t>
            </a:r>
            <a:endParaRPr lang="nl-NL" sz="24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9580" algn="ctr"/>
            <a:endParaRPr lang="nl-NL" sz="24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9580" algn="ctr"/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“en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graven </a:t>
            </a:r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gingen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open </a:t>
            </a:r>
            <a:endParaRPr lang="nl-NL" sz="24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9580" algn="ctr"/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vele lichamen der ontslapen ​heiligen​ </a:t>
            </a:r>
            <a:endParaRPr lang="nl-NL" sz="24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9580" algn="ctr"/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werden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opgewekt. </a:t>
            </a:r>
            <a:endParaRPr lang="nl-NL" sz="2400" i="1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9580" algn="ctr"/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zij gingen uit de graven na zijn opstanding </a:t>
            </a:r>
            <a:endParaRPr lang="nl-NL" sz="24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9580" algn="ctr"/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kwamen in de ​heilige​ stad, </a:t>
            </a:r>
            <a:endParaRPr lang="nl-NL" sz="24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9580" algn="ctr"/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waar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zij aan velen verschenen</a:t>
            </a:r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</a:p>
          <a:p>
            <a:pPr marL="449580" algn="ctr"/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(voorproefje)</a:t>
            </a:r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9580" algn="ctr">
              <a:spcAft>
                <a:spcPts val="0"/>
              </a:spcAft>
            </a:pPr>
            <a:endParaRPr lang="nl-NL" sz="24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-23751" y="4365104"/>
            <a:ext cx="9167751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Kor.15:52 </a:t>
            </a: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“in </a:t>
            </a: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een ondeelbaar ogenblik, </a:t>
            </a:r>
            <a:endParaRPr lang="nl-NL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bij </a:t>
            </a: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 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laatste bazuin, </a:t>
            </a:r>
            <a:endParaRPr lang="nl-NL" sz="24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want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 bazuin zal klinken </a:t>
            </a:r>
            <a:endParaRPr lang="nl-NL" sz="24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doden zullen onvergankelijk opgewekt worden </a:t>
            </a:r>
            <a:endParaRPr lang="nl-NL" sz="24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wij zullen veranderd worden</a:t>
            </a:r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</a:p>
          <a:p>
            <a:pPr algn="ctr"/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5224463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012160" y="2564904"/>
            <a:ext cx="2304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</a:p>
          <a:p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straf van </a:t>
            </a:r>
            <a:r>
              <a:rPr lang="nl-NL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Korach</a:t>
            </a:r>
            <a:endParaRPr lang="nl-NL" sz="2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is </a:t>
            </a:r>
          </a:p>
          <a:p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een vroegtijdige dood.</a:t>
            </a:r>
          </a:p>
          <a:p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Meer weten we niet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3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3528" y="1057791"/>
            <a:ext cx="56166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Het onzichtbare rijk van de 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doden </a:t>
            </a:r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(Gen.37:35 </a:t>
            </a:r>
            <a:r>
              <a:rPr lang="nl-NL" sz="1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l-NL" sz="1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rouw</a:t>
            </a:r>
            <a:r>
              <a:rPr lang="nl-NL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 dragend zal ik </a:t>
            </a:r>
            <a:r>
              <a:rPr lang="nl-NL" sz="1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(Jakob) tot </a:t>
            </a:r>
            <a:r>
              <a:rPr lang="nl-NL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mijn zoon </a:t>
            </a:r>
            <a:r>
              <a:rPr lang="nl-NL" sz="1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(Jozef) in </a:t>
            </a:r>
            <a:r>
              <a:rPr lang="nl-NL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</a:t>
            </a:r>
            <a:r>
              <a:rPr lang="nl-NL" sz="1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dodenrijk neerdalen.”) </a:t>
            </a:r>
            <a:endParaRPr lang="nl-NL" sz="1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0" y="5662989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 lIns="432000">
            <a:spAutoFit/>
          </a:bodyPr>
          <a:lstStyle/>
          <a:p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Amos 9:2 “Al 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groeven zij door tot in het dodenrijk, mijn hand zou hen vandaar weghalen; al klommen zij op ten hemel, Ik zal hen vandaar omlaag trekken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!”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Hos.13:14)</a:t>
            </a:r>
          </a:p>
          <a:p>
            <a:endParaRPr lang="nl-NL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665" y="188640"/>
            <a:ext cx="1393775" cy="157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hoek 6"/>
          <p:cNvSpPr/>
          <p:nvPr/>
        </p:nvSpPr>
        <p:spPr>
          <a:xfrm>
            <a:off x="323528" y="1816948"/>
            <a:ext cx="56166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Het graf - de werkelijke plaats waar lichamen worden 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begraven </a:t>
            </a:r>
          </a:p>
          <a:p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(Ps.141:7 </a:t>
            </a:r>
            <a:r>
              <a:rPr lang="nl-NL" sz="1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Zoals men de aarde doorploegt en </a:t>
            </a:r>
            <a:r>
              <a:rPr lang="nl-NL" sz="1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openscheurt, zo </a:t>
            </a:r>
            <a:r>
              <a:rPr lang="nl-NL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liggen onze beenderen </a:t>
            </a:r>
            <a:r>
              <a:rPr lang="nl-NL" sz="1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verstrooid aan </a:t>
            </a:r>
            <a:r>
              <a:rPr lang="nl-NL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mond van het dodenrijk</a:t>
            </a:r>
            <a:r>
              <a:rPr lang="nl-NL" sz="1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.”)</a:t>
            </a:r>
            <a:endParaRPr lang="nl-NL" sz="1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12943" y="2874922"/>
            <a:ext cx="56166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Specifiek, de plaats 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voor 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goddelozen </a:t>
            </a:r>
            <a:r>
              <a:rPr lang="nl-NL" sz="1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(Ps.55:15 “</a:t>
            </a:r>
            <a:r>
              <a:rPr lang="nl-NL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dood </a:t>
            </a:r>
            <a:r>
              <a:rPr lang="nl-NL" sz="1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overvalle</a:t>
            </a:r>
            <a:r>
              <a:rPr lang="nl-NL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hen, laten </a:t>
            </a:r>
            <a:r>
              <a:rPr lang="nl-NL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zij levend in het dodenrijk </a:t>
            </a:r>
            <a:r>
              <a:rPr lang="nl-NL" sz="1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neerdalen; want </a:t>
            </a:r>
            <a:r>
              <a:rPr lang="nl-NL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boosheid is in hun woning, in hun binnenste</a:t>
            </a:r>
            <a:r>
              <a:rPr lang="nl-NL" sz="1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sz="1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12943" y="3760004"/>
            <a:ext cx="56166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Symbolisch </a:t>
            </a:r>
          </a:p>
          <a:p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(Jes.28:15 </a:t>
            </a:r>
            <a:r>
              <a:rPr lang="nl-NL" sz="1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Wij hebben een ​verbond​ met de dood gesloten en met het dodenrijk een ​verdrag​ </a:t>
            </a:r>
            <a:r>
              <a:rPr lang="nl-NL" sz="1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gemaakt” Hab.2:5)</a:t>
            </a:r>
            <a:endParaRPr lang="nl-NL" sz="1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23528" y="4509120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De plaats van waaruit de rechtvaardigen worden 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gered </a:t>
            </a:r>
          </a:p>
          <a:p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(Ps.49:15 “</a:t>
            </a:r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Maar God zal mijn leven </a:t>
            </a:r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verlossen uit </a:t>
            </a:r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macht van het </a:t>
            </a:r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dodenrijk, </a:t>
            </a:r>
          </a:p>
          <a:p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want </a:t>
            </a:r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Hij zal mij opnemen</a:t>
            </a:r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.“ Ps.86:13)</a:t>
            </a:r>
            <a:endParaRPr lang="nl-NL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0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70" y="1628800"/>
            <a:ext cx="932815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6" y="3789040"/>
            <a:ext cx="917575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07504" y="562789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 vertaald als </a:t>
            </a:r>
            <a:r>
              <a:rPr lang="nl-NL" sz="24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hades</a:t>
            </a:r>
            <a:endParaRPr lang="nl-NL" sz="2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401887" cy="390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2049651" cy="31883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22972"/>
            <a:ext cx="3608387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27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1" y="1340768"/>
            <a:ext cx="50062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woord hel komt van 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oer-Germaanse woord </a:t>
            </a:r>
            <a:r>
              <a:rPr lang="nl-NL" sz="2000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haljæ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wat dodenrijk of onderwereld 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betekende. De godin Hel was in de Noordse mythologie de koningin van de onderwereld </a:t>
            </a:r>
            <a:r>
              <a:rPr lang="nl-NL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Helheim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nl-NL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Nifhel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(nevelhel).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 </a:t>
            </a:r>
            <a:r>
              <a:rPr lang="nl-NL" sz="20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plaats waar alle doden heen gingen.</a:t>
            </a:r>
          </a:p>
          <a:p>
            <a:pPr algn="r"/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Wiki</a:t>
            </a:r>
            <a:endParaRPr lang="nl-NL" sz="200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3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andro_Botticelli_-_La_Carte_de_l'Enf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1398" r="1200" b="1966"/>
          <a:stretch/>
        </p:blipFill>
        <p:spPr bwMode="auto">
          <a:xfrm>
            <a:off x="22460" y="0"/>
            <a:ext cx="91215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11560" y="5445224"/>
            <a:ext cx="792088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Dantes</a:t>
            </a:r>
            <a: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nl-NL" dirty="0" smtClean="0">
                <a:solidFill>
                  <a:schemeClr val="bg1"/>
                </a:solidFill>
              </a:rPr>
              <a:t>1265-1321</a:t>
            </a:r>
            <a:r>
              <a:rPr lang="nl-NL" sz="3200" dirty="0" smtClean="0">
                <a:solidFill>
                  <a:schemeClr val="bg1"/>
                </a:solidFill>
              </a:rPr>
              <a:t>) </a:t>
            </a:r>
            <a: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 ringen van de hel</a:t>
            </a:r>
          </a:p>
          <a:p>
            <a:pPr algn="ctr"/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Schilderij van </a:t>
            </a:r>
            <a:r>
              <a:rPr lang="nl-NL" sz="24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Botticelli</a:t>
            </a:r>
            <a:endParaRPr lang="nl-N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8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800"/>
            <a:ext cx="5122912" cy="4497363"/>
          </a:xfrm>
        </p:spPr>
        <p:txBody>
          <a:bodyPr/>
          <a:lstStyle/>
          <a:p>
            <a:pPr marL="0" indent="0">
              <a:buNone/>
            </a:pPr>
            <a:r>
              <a:rPr lang="nl-NL" b="1" i="1" dirty="0" smtClean="0">
                <a:solidFill>
                  <a:schemeClr val="bg1"/>
                </a:solidFill>
              </a:rPr>
              <a:t>C.a.  Vanaf Augustinus </a:t>
            </a:r>
            <a:r>
              <a:rPr lang="nl-NL" b="1" i="1" dirty="0">
                <a:solidFill>
                  <a:schemeClr val="bg1"/>
                </a:solidFill>
              </a:rPr>
              <a:t>van Hippo (</a:t>
            </a:r>
            <a:r>
              <a:rPr lang="nl-NL" b="1" i="1" dirty="0" smtClean="0">
                <a:solidFill>
                  <a:schemeClr val="bg1"/>
                </a:solidFill>
              </a:rPr>
              <a:t>354-430) begon de Roomse Kerk het idee van een eeuwige straf  steeds meer te benadrukken.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7650" name="Picture 2" descr="Augustinus van Hippo (354-43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33337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qph.fs.quoracdn.net/main-qimg-4f462fa9a1967845580748fad9bc1d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6480720" cy="5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483768" y="10434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Hiëronymus Bosch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1450-1516</a:t>
            </a:r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7504" y="1916832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Middeleeuwse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beeld van de hel, met een sterke nadruk op een eeuwige straf.</a:t>
            </a:r>
          </a:p>
          <a:p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omt dit overeen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 het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Bijbelse Sjeol?</a:t>
            </a:r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539552" y="793984"/>
            <a:ext cx="5798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NT: 2 verzen  met  straf/</a:t>
            </a:r>
            <a:r>
              <a:rPr lang="nl-NL" sz="2400" b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kolasis</a:t>
            </a:r>
            <a:endParaRPr lang="nl-NL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61048"/>
            <a:ext cx="1871663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67" y="3875680"/>
            <a:ext cx="2079625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21297"/>
            <a:ext cx="9242426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1196752"/>
            <a:ext cx="9278938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4572794" y="4365104"/>
            <a:ext cx="4319686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leven </a:t>
            </a: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 de </a:t>
            </a: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zondige mens </a:t>
            </a: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wordt beknot, gesnoeid.</a:t>
            </a:r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799"/>
            <a:ext cx="8507288" cy="2088233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Matth.16:18 </a:t>
            </a:r>
          </a:p>
          <a:p>
            <a:pPr marL="0" indent="0">
              <a:buNone/>
            </a:pPr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”En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Ik zeg u, dat gij Petrus zijt, en op deze </a:t>
            </a:r>
            <a:r>
              <a:rPr lang="nl-NL" sz="2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petra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zal Ik mijn gemeente bouwen en de poorten van het </a:t>
            </a:r>
            <a:r>
              <a:rPr lang="nl-NL" sz="24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dodenrijk </a:t>
            </a:r>
            <a:r>
              <a:rPr lang="nl-NL" sz="2400" b="1" i="1" dirty="0">
                <a:solidFill>
                  <a:srgbClr val="FFFF00"/>
                </a:solidFill>
              </a:rPr>
              <a:t> (</a:t>
            </a:r>
            <a:r>
              <a:rPr lang="el-GR" sz="2400" b="1" i="1" dirty="0">
                <a:solidFill>
                  <a:srgbClr val="FFFF00"/>
                </a:solidFill>
              </a:rPr>
              <a:t>ᾅδης</a:t>
            </a:r>
            <a:r>
              <a:rPr lang="nl-NL" sz="2400" b="1" i="1" dirty="0">
                <a:solidFill>
                  <a:srgbClr val="FFFF00"/>
                </a:solidFill>
              </a:rPr>
              <a:t>-</a:t>
            </a:r>
            <a:r>
              <a:rPr lang="nl-NL" sz="2400" b="1" i="1" dirty="0" err="1">
                <a:solidFill>
                  <a:srgbClr val="FFFF00"/>
                </a:solidFill>
              </a:rPr>
              <a:t>hades</a:t>
            </a:r>
            <a:r>
              <a:rPr lang="nl-NL" sz="2400" b="1" i="1" dirty="0">
                <a:solidFill>
                  <a:srgbClr val="FFFF00"/>
                </a:solidFill>
              </a:rPr>
              <a:t>) </a:t>
            </a:r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zullen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haar niet overweldigen</a:t>
            </a:r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sz="2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3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Openb.1:18</a:t>
            </a:r>
          </a:p>
          <a:p>
            <a:pPr marL="0" indent="0">
              <a:buNone/>
            </a:pPr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Wees niet bevreesd, Ik ben de eerste en de </a:t>
            </a:r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laatste,</a:t>
            </a:r>
            <a:r>
              <a:rPr lang="nl-NL" sz="2400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levende, en Ik ben dood geweest, en zie, Ik ben levend tot in alle eeuwigheden, en Ik heb de sleutels van de dood en het </a:t>
            </a:r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dodenrijk</a:t>
            </a:r>
            <a:r>
              <a:rPr lang="nl-NL" sz="24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l-NL" sz="2400" b="1" i="1" dirty="0">
                <a:solidFill>
                  <a:srgbClr val="FFFF00"/>
                </a:solidFill>
              </a:rPr>
              <a:t> </a:t>
            </a:r>
            <a:endParaRPr lang="nl-NL" sz="2400" b="1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nl-NL" sz="2400" b="1" i="1" dirty="0" smtClean="0">
                <a:solidFill>
                  <a:srgbClr val="FFFF00"/>
                </a:solidFill>
              </a:rPr>
              <a:t>(</a:t>
            </a:r>
            <a:r>
              <a:rPr lang="el-GR" sz="2400" b="1" i="1" dirty="0">
                <a:solidFill>
                  <a:srgbClr val="FFFF00"/>
                </a:solidFill>
              </a:rPr>
              <a:t>ᾅδης</a:t>
            </a:r>
            <a:r>
              <a:rPr lang="nl-NL" sz="2400" b="1" i="1" dirty="0">
                <a:solidFill>
                  <a:srgbClr val="FFFF00"/>
                </a:solidFill>
              </a:rPr>
              <a:t>-</a:t>
            </a:r>
            <a:r>
              <a:rPr lang="nl-NL" sz="2400" b="1" i="1" dirty="0" err="1">
                <a:solidFill>
                  <a:srgbClr val="FFFF00"/>
                </a:solidFill>
              </a:rPr>
              <a:t>hades</a:t>
            </a:r>
            <a:r>
              <a:rPr lang="nl-NL" sz="2400" b="1" i="1" dirty="0">
                <a:solidFill>
                  <a:srgbClr val="FFFF00"/>
                </a:solidFill>
              </a:rPr>
              <a:t>) </a:t>
            </a:r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nl-NL" sz="2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0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ndertitel 3"/>
          <p:cNvSpPr txBox="1">
            <a:spLocks/>
          </p:cNvSpPr>
          <p:nvPr/>
        </p:nvSpPr>
        <p:spPr>
          <a:xfrm>
            <a:off x="215895" y="3027048"/>
            <a:ext cx="5040560" cy="4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GNT: </a:t>
            </a: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the world of the dead</a:t>
            </a:r>
          </a:p>
          <a:p>
            <a:pPr algn="l"/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Ondertitel 3"/>
          <p:cNvSpPr txBox="1">
            <a:spLocks/>
          </p:cNvSpPr>
          <p:nvPr/>
        </p:nvSpPr>
        <p:spPr>
          <a:xfrm>
            <a:off x="215895" y="3906192"/>
            <a:ext cx="5040560" cy="4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KJV: </a:t>
            </a:r>
            <a:r>
              <a:rPr lang="nl-NL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into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pit</a:t>
            </a:r>
          </a:p>
          <a:p>
            <a:pPr algn="l"/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5040560" cy="432000"/>
          </a:xfrm>
        </p:spPr>
        <p:txBody>
          <a:bodyPr>
            <a:noAutofit/>
          </a:bodyPr>
          <a:lstStyle/>
          <a:p>
            <a:pPr algn="l"/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NV: in het schimmenrijk</a:t>
            </a:r>
          </a:p>
          <a:p>
            <a:pPr algn="l"/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ndertitel 3"/>
          <p:cNvSpPr txBox="1">
            <a:spLocks/>
          </p:cNvSpPr>
          <p:nvPr/>
        </p:nvSpPr>
        <p:spPr>
          <a:xfrm>
            <a:off x="191387" y="1708332"/>
            <a:ext cx="5040560" cy="4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NBG: in het dodenrijk</a:t>
            </a:r>
          </a:p>
          <a:p>
            <a:pPr algn="l"/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ndertitel 3"/>
          <p:cNvSpPr txBox="1">
            <a:spLocks/>
          </p:cNvSpPr>
          <p:nvPr/>
        </p:nvSpPr>
        <p:spPr>
          <a:xfrm>
            <a:off x="215895" y="3466620"/>
            <a:ext cx="5040560" cy="4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HSV: 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graf</a:t>
            </a:r>
          </a:p>
          <a:p>
            <a:pPr algn="l"/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Ondertitel 3"/>
          <p:cNvSpPr txBox="1">
            <a:spLocks/>
          </p:cNvSpPr>
          <p:nvPr/>
        </p:nvSpPr>
        <p:spPr>
          <a:xfrm>
            <a:off x="229060" y="4345764"/>
            <a:ext cx="5040560" cy="4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SV ‘77: ter helle</a:t>
            </a:r>
          </a:p>
        </p:txBody>
      </p:sp>
      <p:sp>
        <p:nvSpPr>
          <p:cNvPr id="8" name="Ondertitel 3"/>
          <p:cNvSpPr txBox="1">
            <a:spLocks/>
          </p:cNvSpPr>
          <p:nvPr/>
        </p:nvSpPr>
        <p:spPr>
          <a:xfrm>
            <a:off x="205310" y="2147904"/>
            <a:ext cx="5040560" cy="4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NFB: </a:t>
            </a:r>
            <a:r>
              <a:rPr lang="nl-NL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yn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deaderyk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9" name="Ondertitel 3"/>
          <p:cNvSpPr txBox="1">
            <a:spLocks/>
          </p:cNvSpPr>
          <p:nvPr/>
        </p:nvSpPr>
        <p:spPr>
          <a:xfrm>
            <a:off x="203262" y="2587476"/>
            <a:ext cx="5040560" cy="4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GNB: in die </a:t>
            </a:r>
            <a:r>
              <a:rPr lang="nl-NL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Totenwelt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algn="l"/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ndertitel 3"/>
          <p:cNvSpPr txBox="1">
            <a:spLocks/>
          </p:cNvSpPr>
          <p:nvPr/>
        </p:nvSpPr>
        <p:spPr>
          <a:xfrm>
            <a:off x="227012" y="4785336"/>
            <a:ext cx="5040560" cy="824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AB: </a:t>
            </a:r>
            <a:r>
              <a:rPr lang="nl-NL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into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Sheol</a:t>
            </a: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(the nether world, the place of the dead)</a:t>
            </a:r>
          </a:p>
          <a:p>
            <a:pPr algn="l"/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ndertitel 3"/>
          <p:cNvSpPr txBox="1">
            <a:spLocks/>
          </p:cNvSpPr>
          <p:nvPr/>
        </p:nvSpPr>
        <p:spPr>
          <a:xfrm>
            <a:off x="227012" y="5617724"/>
            <a:ext cx="5040560" cy="4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ESV: </a:t>
            </a:r>
            <a:r>
              <a:rPr lang="nl-NL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into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Sheol</a:t>
            </a:r>
            <a:endParaRPr lang="nl-NL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Ondertitel 3"/>
          <p:cNvSpPr txBox="1">
            <a:spLocks/>
          </p:cNvSpPr>
          <p:nvPr/>
        </p:nvSpPr>
        <p:spPr>
          <a:xfrm>
            <a:off x="239645" y="6057292"/>
            <a:ext cx="5040560" cy="4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NASB: </a:t>
            </a:r>
            <a:r>
              <a:rPr lang="nl-NL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into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</a:t>
            </a:r>
            <a:r>
              <a:rPr lang="nl-NL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Sheol</a:t>
            </a:r>
            <a:endParaRPr lang="nl-NL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2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" y="1196752"/>
            <a:ext cx="9144000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Openb.20:</a:t>
            </a:r>
          </a:p>
          <a:p>
            <a:r>
              <a:rPr lang="nl-NL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ik zag een grote witte troon en Hem, die daarop gezeten was, voor wiens aangezicht de aarde en de hemel vluchtten, en geen plaats werd voor hen gevonden. </a:t>
            </a:r>
            <a:r>
              <a:rPr lang="nl-NL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ik zag de doden, de groten en de kleinen, staande voor de troon, en er werden boeken geopend. En nog een ander ​boek​ werd geopend, het (boek) des levens; en de doden werden geoordeeld op grond van hetgeen in de boeken geschreven stond, naar hun werken. </a:t>
            </a:r>
            <a:r>
              <a:rPr lang="nl-NL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de zee gaf de doden, die in haar waren, en de dood en het dodenrijk gaven de doden, die in hen waren, en zij werden geoordeeld, een ieder naar zijn werken. </a:t>
            </a:r>
            <a:r>
              <a:rPr lang="nl-NL" sz="2400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de dood en het </a:t>
            </a:r>
            <a:r>
              <a:rPr lang="nl-NL" sz="24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dodenrijk </a:t>
            </a:r>
            <a:r>
              <a:rPr lang="nl-NL" sz="2400" b="1" i="1" dirty="0">
                <a:solidFill>
                  <a:srgbClr val="FFFF00"/>
                </a:solidFill>
              </a:rPr>
              <a:t> </a:t>
            </a:r>
            <a:r>
              <a:rPr lang="nl-NL" sz="2400" b="1" i="1" dirty="0" smtClean="0">
                <a:solidFill>
                  <a:srgbClr val="FFFF00"/>
                </a:solidFill>
              </a:rPr>
              <a:t>(</a:t>
            </a:r>
            <a:r>
              <a:rPr lang="el-GR" sz="2400" b="1" i="1" dirty="0">
                <a:solidFill>
                  <a:srgbClr val="FFFF00"/>
                </a:solidFill>
              </a:rPr>
              <a:t>ᾅδης</a:t>
            </a:r>
            <a:r>
              <a:rPr lang="nl-NL" sz="2400" b="1" i="1" dirty="0">
                <a:solidFill>
                  <a:srgbClr val="FFFF00"/>
                </a:solidFill>
              </a:rPr>
              <a:t>-</a:t>
            </a:r>
            <a:r>
              <a:rPr lang="nl-NL" sz="2400" b="1" i="1" dirty="0" err="1">
                <a:solidFill>
                  <a:srgbClr val="FFFF00"/>
                </a:solidFill>
              </a:rPr>
              <a:t>hades</a:t>
            </a:r>
            <a:r>
              <a:rPr lang="nl-NL" sz="2400" b="1" i="1" dirty="0" smtClean="0">
                <a:solidFill>
                  <a:srgbClr val="FFFF00"/>
                </a:solidFill>
              </a:rPr>
              <a:t>) </a:t>
            </a:r>
          </a:p>
          <a:p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werden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de poel des </a:t>
            </a:r>
            <a:r>
              <a:rPr lang="nl-NL" sz="2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vuurs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geworpen. Dat is de tweede dood: de poel des </a:t>
            </a:r>
            <a:r>
              <a:rPr lang="nl-NL" sz="2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vuurs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nl-NL" sz="2400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wanneer iemand niet bevonden werd geschreven te zijn in het ​boek​ des levens, werd hij geworpen in de poel des </a:t>
            </a:r>
            <a:r>
              <a:rPr lang="nl-NL" sz="2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vuurs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051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" y="1196752"/>
            <a:ext cx="9144000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Jesaja 66:</a:t>
            </a:r>
            <a:endParaRPr lang="nl-NL" sz="24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“Zij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zullen uitgaan en de lijken aanschouwen der mannen, die van Mij afvallig geworden zijn; want hun worm zal niet sterven, en hun vuur zal niet uitdoven, en zij zullen voor al wat leeft een afgrijzen wezen</a:t>
            </a:r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sz="2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" y="3429000"/>
            <a:ext cx="9143999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Marcus </a:t>
            </a:r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9:43 &amp; 48</a:t>
            </a:r>
          </a:p>
          <a:p>
            <a:r>
              <a:rPr lang="nl-NL" sz="2400" i="1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indien uw hand u tot ​zonde​ verleidt, houw haar af. Het is beter, dat gij verminkt ten leven ingaat, dan dat gij met uw twee handen ter </a:t>
            </a:r>
            <a:r>
              <a:rPr lang="nl-NL" sz="24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helle </a:t>
            </a:r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l-GR" sz="24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γέεννα</a:t>
            </a:r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nl-NL" sz="2400" b="1" i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gehenna</a:t>
            </a:r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vaart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in het onuitblusbare vuur, </a:t>
            </a:r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[…] 48 “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waar </a:t>
            </a:r>
            <a:r>
              <a:rPr lang="nl-NL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hun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worm (</a:t>
            </a:r>
            <a:r>
              <a:rPr lang="el-GR" sz="24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σκώληξ</a:t>
            </a:r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nl-NL" sz="2400" b="1" i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skolex</a:t>
            </a:r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niet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sterft en het vuur niet wordt </a:t>
            </a:r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uitgeblust”</a:t>
            </a:r>
            <a:endParaRPr lang="nl-NL" sz="2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6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fbeeldingsresultaat voor waste burn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/>
          <a:stretch/>
        </p:blipFill>
        <p:spPr bwMode="auto">
          <a:xfrm>
            <a:off x="8759" y="363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4"/>
          <a:stretch/>
        </p:blipFill>
        <p:spPr bwMode="auto">
          <a:xfrm>
            <a:off x="179512" y="370162"/>
            <a:ext cx="3535363" cy="2183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44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fbeeldingsresultaat voor waste burn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/>
          <a:stretch/>
        </p:blipFill>
        <p:spPr bwMode="auto">
          <a:xfrm>
            <a:off x="10988" y="-2738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-14990" y="6075028"/>
            <a:ext cx="9180000" cy="82223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Een plaats van continu vuur en maden.</a:t>
            </a:r>
            <a:endParaRPr lang="nl-NL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0989" y="-243408"/>
            <a:ext cx="9144000" cy="2144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Jesjoea heeft het over </a:t>
            </a:r>
            <a:r>
              <a:rPr lang="nl-NL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Gehenna</a:t>
            </a:r>
            <a: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dal van </a:t>
            </a:r>
            <a:r>
              <a:rPr lang="nl-NL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Hinnom</a:t>
            </a:r>
            <a: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de vuilnisbelt;</a:t>
            </a:r>
            <a:b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misdadigers werden er gecremeerd</a:t>
            </a:r>
            <a:endParaRPr lang="nl-NL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0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fbeeldingsresultaat voor waste burn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/>
          <a:stretch/>
        </p:blipFill>
        <p:spPr bwMode="auto">
          <a:xfrm>
            <a:off x="10988" y="2738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760" y="5805264"/>
            <a:ext cx="9144000" cy="10801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Een plaats van continu vuur en maden, </a:t>
            </a:r>
          </a:p>
          <a:p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niet van continue pijniging.</a:t>
            </a:r>
          </a:p>
          <a:p>
            <a:endParaRPr lang="nl-NL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988" y="-27384"/>
            <a:ext cx="9133012" cy="144016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Gehenna</a:t>
            </a:r>
            <a: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beeld van vernietiging</a:t>
            </a:r>
          </a:p>
          <a:p>
            <a: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 gebeurt er met doden die hier in  terecht komen?</a:t>
            </a:r>
            <a:endParaRPr lang="nl-NL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5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11746" y="2132856"/>
            <a:ext cx="9144000" cy="100811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Matth.5:29 “Indien </a:t>
            </a:r>
            <a:r>
              <a:rPr lang="nl-NL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 uw rechteroog u tot zonde zou verleiden, ruk het uit en werp het van u, want het is beter voor u, dat één uwer leden verloren ga en niet uw gehele lichaam in </a:t>
            </a:r>
            <a:r>
              <a:rPr lang="nl-NL" sz="1800" b="1" i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</a:t>
            </a:r>
            <a:r>
              <a:rPr lang="nl-NL" sz="1800" b="1" i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ehenna</a:t>
            </a:r>
            <a:r>
              <a:rPr lang="nl-NL" sz="1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geworpen </a:t>
            </a:r>
            <a:r>
              <a:rPr lang="nl-NL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worde</a:t>
            </a:r>
            <a:r>
              <a:rPr lang="nl-NL" sz="1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sz="18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3140968"/>
            <a:ext cx="9144000" cy="8771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Matth.10:28 “</a:t>
            </a:r>
            <a:r>
              <a:rPr lang="nl-NL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En weest niet bevreesd voor hen, die </a:t>
            </a:r>
            <a:r>
              <a:rPr lang="nl-NL" sz="1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wèl</a:t>
            </a:r>
            <a:r>
              <a:rPr lang="nl-NL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het lichaam doden, maar de ziel niet kunnen doden; weest veeleer bevreesd voor Hem, die beide, ziel en lichaam, kan verderven in </a:t>
            </a:r>
            <a:r>
              <a:rPr lang="nl-NL" sz="1800" b="1" i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Gehenna</a:t>
            </a:r>
            <a:r>
              <a:rPr lang="nl-NL" sz="1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sz="18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746" y="4941168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Matth. 23:15 “Wee 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u, </a:t>
            </a:r>
            <a:r>
              <a:rPr lang="nl-NL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schriftgeleerden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Farizeeën, gij huichelaars, want gij trekt zee en land rond, om één bekeerling te maken, en wanneer hij het wordt, maakt gij van hem een kind 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 </a:t>
            </a:r>
            <a:r>
              <a:rPr lang="nl-NL" b="1" i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Gehenna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tweemaal zo erg als gij het zelf zijt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4236" y="6093295"/>
            <a:ext cx="9144000" cy="7920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Matth. 23:33 “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Slangen, adderengebroed, hoe zult gij ontkomen aan het oordeel </a:t>
            </a:r>
            <a:r>
              <a:rPr lang="nl-NL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 </a:t>
            </a:r>
            <a:r>
              <a:rPr lang="nl-NL" b="1" i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Gehenna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?”</a:t>
            </a:r>
            <a:endParaRPr lang="nl-NL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9136" y="-27384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Matth. 5:22 “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Maar Ik zeg u: Een ieder, die in toorn leeft tegen zijn broeder, zal vervallen aan het gerecht. Wie tot zijn broeder zegt: Leeghoofd, zal vervallen aan de ​Hoge Raad, en wie zegt: Dwaas, zal vervallen aan </a:t>
            </a:r>
            <a:r>
              <a:rPr lang="nl-NL" b="1" i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Gehenna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5496" y="1124744"/>
            <a:ext cx="9144000" cy="100811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Matth.5:30 “</a:t>
            </a:r>
            <a:r>
              <a:rPr lang="nl-NL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indien uw rechterhand u tot ​zonde​ zou verleiden, houw haar af en werp haar van u; want het is beter voor u, dat één uwer leden verloren ga en niet uw gehele lichaam ter </a:t>
            </a:r>
            <a:r>
              <a:rPr lang="nl-NL" sz="1800" b="1" i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Gehenna</a:t>
            </a:r>
            <a:r>
              <a:rPr lang="nl-NL" sz="1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vare.</a:t>
            </a:r>
            <a:endParaRPr lang="nl-NL" sz="18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11746" y="4018709"/>
            <a:ext cx="91440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Matth. 18:9 “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En indien uw oog u tot ​zonde​ verleidt, ruk het uit en werp het van u. Het is beter voor u met één oog ten leven in te gaan, dan met twee ogen in </a:t>
            </a:r>
            <a:r>
              <a:rPr lang="nl-NL" b="1" i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Gehenna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geworpen </a:t>
            </a:r>
            <a:r>
              <a:rPr lang="nl-NL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 worden.</a:t>
            </a:r>
            <a:endParaRPr lang="nl-NL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9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2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0" y="-243408"/>
            <a:ext cx="5580112" cy="2506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Verborgen totdat!</a:t>
            </a:r>
            <a:endParaRPr lang="nl-NL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3203" y="1844824"/>
            <a:ext cx="4320480" cy="43396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he-IL" sz="2400" b="1" dirty="0">
                <a:solidFill>
                  <a:schemeClr val="bg1"/>
                </a:solidFill>
                <a:latin typeface="David"/>
                <a:cs typeface="+mj-cs"/>
              </a:rPr>
              <a:t>מִי </a:t>
            </a:r>
            <a:r>
              <a:rPr lang="he-IL" sz="2400" b="1" dirty="0" smtClean="0">
                <a:solidFill>
                  <a:schemeClr val="bg1"/>
                </a:solidFill>
                <a:latin typeface="David"/>
                <a:cs typeface="+mj-cs"/>
              </a:rPr>
              <a:t>יִתֵּן </a:t>
            </a:r>
            <a:r>
              <a:rPr lang="he-IL" sz="2400" b="1" dirty="0">
                <a:solidFill>
                  <a:schemeClr val="bg1"/>
                </a:solidFill>
                <a:latin typeface="David"/>
                <a:cs typeface="+mj-cs"/>
              </a:rPr>
              <a:t>בִּשְׁאוֹל </a:t>
            </a:r>
            <a:r>
              <a:rPr lang="he-IL" sz="2400" b="1" dirty="0" smtClean="0">
                <a:solidFill>
                  <a:schemeClr val="bg1"/>
                </a:solidFill>
                <a:latin typeface="David"/>
                <a:cs typeface="+mj-cs"/>
              </a:rPr>
              <a:t>תַּצְפִּנֵנִי</a:t>
            </a:r>
            <a:endParaRPr lang="nl-NL" sz="2400" b="1" dirty="0" smtClean="0">
              <a:solidFill>
                <a:schemeClr val="bg1"/>
              </a:solidFill>
              <a:latin typeface="David"/>
              <a:cs typeface="+mj-cs"/>
            </a:endParaRPr>
          </a:p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Mi </a:t>
            </a:r>
            <a:r>
              <a:rPr lang="nl-NL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iten</a:t>
            </a:r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bi’sjeol</a:t>
            </a:r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tatspineni</a:t>
            </a:r>
            <a:endParaRPr lang="nl-NL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r>
              <a:rPr lang="nl-NL" sz="2400" i="1" dirty="0">
                <a:solidFill>
                  <a:schemeClr val="bg1"/>
                </a:solidFill>
              </a:rPr>
              <a:t>Wie geeft het: </a:t>
            </a:r>
            <a:r>
              <a:rPr lang="nl-NL" sz="2400" i="1" dirty="0" smtClean="0">
                <a:solidFill>
                  <a:schemeClr val="bg1"/>
                </a:solidFill>
              </a:rPr>
              <a:t>dat </a:t>
            </a:r>
            <a:r>
              <a:rPr lang="nl-NL" sz="2400" i="1" dirty="0">
                <a:solidFill>
                  <a:schemeClr val="bg1"/>
                </a:solidFill>
              </a:rPr>
              <a:t>ge in het schimmenrijk mij laat schuilen, </a:t>
            </a:r>
            <a:endParaRPr lang="nl-NL" sz="2400" i="1" dirty="0" smtClean="0">
              <a:solidFill>
                <a:schemeClr val="bg1"/>
              </a:solidFill>
            </a:endParaRPr>
          </a:p>
          <a:p>
            <a:pPr algn="r"/>
            <a:r>
              <a:rPr lang="he-IL" sz="2400" b="1" dirty="0">
                <a:solidFill>
                  <a:schemeClr val="bg1"/>
                </a:solidFill>
                <a:latin typeface="David"/>
                <a:cs typeface="+mj-cs"/>
              </a:rPr>
              <a:t>תַּסְתִּירֵנִי, עַד-שׁוּב </a:t>
            </a:r>
            <a:r>
              <a:rPr lang="he-IL" sz="2400" b="1" dirty="0" smtClean="0">
                <a:solidFill>
                  <a:schemeClr val="bg1"/>
                </a:solidFill>
                <a:latin typeface="David"/>
                <a:cs typeface="+mj-cs"/>
              </a:rPr>
              <a:t>אַפֶּךָ</a:t>
            </a:r>
            <a:endParaRPr lang="nl-NL" sz="2400" b="1" dirty="0" smtClean="0">
              <a:solidFill>
                <a:schemeClr val="bg1"/>
              </a:solidFill>
              <a:latin typeface="David"/>
              <a:cs typeface="+mj-cs"/>
            </a:endParaRPr>
          </a:p>
          <a:p>
            <a:r>
              <a:rPr lang="nl-NL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tastivreni</a:t>
            </a:r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ad </a:t>
            </a:r>
            <a:r>
              <a:rPr lang="nl-NL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sjoew</a:t>
            </a:r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apècha</a:t>
            </a:r>
            <a:r>
              <a:rPr lang="nl-NL" sz="2400" dirty="0">
                <a:solidFill>
                  <a:schemeClr val="bg1"/>
                </a:solidFill>
              </a:rPr>
              <a:t/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i="1" dirty="0">
                <a:solidFill>
                  <a:schemeClr val="bg1"/>
                </a:solidFill>
              </a:rPr>
              <a:t>mij verbergt totdat uw toorn is gekeerd</a:t>
            </a:r>
            <a:r>
              <a:rPr lang="nl-NL" sz="2400" i="1" dirty="0" smtClean="0">
                <a:solidFill>
                  <a:schemeClr val="bg1"/>
                </a:solidFill>
              </a:rPr>
              <a:t>,</a:t>
            </a:r>
          </a:p>
          <a:p>
            <a:pPr algn="r"/>
            <a:r>
              <a:rPr lang="he-IL" sz="2400" b="1" dirty="0">
                <a:solidFill>
                  <a:schemeClr val="bg1"/>
                </a:solidFill>
                <a:latin typeface="David"/>
                <a:cs typeface="+mj-cs"/>
              </a:rPr>
              <a:t>תָּשִׁית לִי חֹק    וְתִזְכְּרֵנִי</a:t>
            </a:r>
            <a:endParaRPr lang="nl-NL" sz="2400" dirty="0">
              <a:solidFill>
                <a:schemeClr val="bg1"/>
              </a:solidFill>
              <a:cs typeface="+mj-cs"/>
            </a:endParaRPr>
          </a:p>
          <a:p>
            <a:r>
              <a:rPr lang="nl-NL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Tasjit</a:t>
            </a:r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li </a:t>
            </a:r>
            <a:r>
              <a:rPr lang="nl-NL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choq</a:t>
            </a:r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we’tizkreni</a:t>
            </a:r>
            <a:r>
              <a:rPr lang="nl-NL" sz="2400" dirty="0">
                <a:solidFill>
                  <a:schemeClr val="bg1"/>
                </a:solidFill>
              </a:rPr>
              <a:t/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i="1" dirty="0">
                <a:solidFill>
                  <a:schemeClr val="bg1"/>
                </a:solidFill>
              </a:rPr>
              <a:t>een tijdstip voor mij stelt om mij te gedenken</a:t>
            </a:r>
            <a:r>
              <a:rPr lang="nl-NL" sz="2400" i="1" dirty="0" smtClean="0">
                <a:solidFill>
                  <a:schemeClr val="bg1"/>
                </a:solidFill>
              </a:rPr>
              <a:t>! (Job 14:13)</a:t>
            </a:r>
            <a:endParaRPr lang="nl-NL" sz="24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300192" y="3429000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tijdelijkheid van  het verblijf </a:t>
            </a:r>
          </a:p>
          <a:p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het dodenrijk.</a:t>
            </a:r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57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496" y="274638"/>
            <a:ext cx="6275040" cy="1143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nl-NL" sz="3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Afsluitend: </a:t>
            </a:r>
            <a:br>
              <a:rPr lang="nl-NL" sz="3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36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God’s</a:t>
            </a:r>
            <a:r>
              <a:rPr lang="nl-NL" sz="3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rechtvaardige rechtsprincipe</a:t>
            </a:r>
            <a:endParaRPr lang="nl-NL" sz="36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932363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372200" y="2924944"/>
            <a:ext cx="244827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</a:p>
          <a:p>
            <a:pPr algn="ctr"/>
            <a:r>
              <a:rPr lang="nl-NL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VOOR DE WRAAKCULTUUR</a:t>
            </a:r>
          </a:p>
          <a:p>
            <a:pPr algn="ctr"/>
            <a:r>
              <a:rPr lang="nl-NL" sz="6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</a:t>
            </a:r>
            <a:endParaRPr lang="nl-NL" sz="60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VERGELDING MAG </a:t>
            </a:r>
          </a:p>
          <a:p>
            <a:pPr algn="ctr"/>
            <a:r>
              <a:rPr lang="nl-NL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NIET GROTER ZIJN </a:t>
            </a:r>
          </a:p>
          <a:p>
            <a:pPr algn="ctr"/>
            <a:r>
              <a:rPr lang="nl-NL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 DE OVERTREDING</a:t>
            </a:r>
            <a:endParaRPr lang="nl-NL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5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6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generationword.com/jerusalem101-photos/hinnom/hinnom-valley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-35625"/>
            <a:ext cx="9216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NU: het dal van </a:t>
            </a:r>
            <a:r>
              <a:rPr lang="nl-NL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nl-NL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innom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9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" y="260648"/>
            <a:ext cx="627504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nl-NL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Korach</a:t>
            </a:r>
            <a:r>
              <a:rPr lang="nl-NL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ging niet naar de hel.</a:t>
            </a:r>
            <a:endParaRPr lang="nl-NL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18838"/>
            <a:ext cx="351155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46848"/>
            <a:ext cx="21463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3548"/>
            <a:ext cx="508476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084168" y="3356992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Korach</a:t>
            </a:r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belandde vroegtijdig in Sjeol en</a:t>
            </a:r>
          </a:p>
          <a:p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oordeel volgt nog.</a:t>
            </a:r>
            <a:endParaRPr lang="nl-NL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6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69" y="5229200"/>
            <a:ext cx="10493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hoek 8"/>
          <p:cNvSpPr/>
          <p:nvPr/>
        </p:nvSpPr>
        <p:spPr>
          <a:xfrm>
            <a:off x="8676456" y="5140895"/>
            <a:ext cx="467544" cy="73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5040560" cy="1152128"/>
          </a:xfrm>
        </p:spPr>
        <p:txBody>
          <a:bodyPr>
            <a:no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Waar gaat dit over?</a:t>
            </a:r>
          </a:p>
          <a:p>
            <a:r>
              <a:rPr lang="nl-NL" sz="20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Waar belandde </a:t>
            </a:r>
            <a:r>
              <a:rPr lang="nl-NL" sz="2000" b="1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Korach</a:t>
            </a:r>
            <a:r>
              <a:rPr lang="nl-NL" sz="20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5" name="Ondertitel 3"/>
          <p:cNvSpPr txBox="1">
            <a:spLocks/>
          </p:cNvSpPr>
          <p:nvPr/>
        </p:nvSpPr>
        <p:spPr>
          <a:xfrm>
            <a:off x="173464" y="3068960"/>
            <a:ext cx="5040560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het schimmenrijk? </a:t>
            </a:r>
          </a:p>
          <a:p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 het dodenrijk? </a:t>
            </a:r>
          </a:p>
          <a:p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de hel</a:t>
            </a:r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  <a:endParaRPr lang="nl-N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het graf?</a:t>
            </a:r>
          </a:p>
          <a:p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een kuil? </a:t>
            </a:r>
          </a:p>
          <a:p>
            <a:r>
              <a:rPr lang="nl-NL" sz="3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nl-NL" sz="36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endParaRPr lang="nl-NL" sz="36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645024"/>
            <a:ext cx="4104457" cy="299174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6958379" y="332656"/>
            <a:ext cx="20781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Korach</a:t>
            </a:r>
            <a:r>
              <a:rPr lang="nl-NL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stierf vroegtijdig en belandde in </a:t>
            </a:r>
          </a:p>
          <a:p>
            <a:r>
              <a:rPr lang="nl-NL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endParaRPr lang="nl-NL" sz="2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543281" y="3864970"/>
            <a:ext cx="437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nl-NL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0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Matth.10:28 </a:t>
            </a:r>
          </a:p>
          <a:p>
            <a:pPr algn="ctr"/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“En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weest niet bevreesd voor hen, </a:t>
            </a:r>
            <a:endParaRPr lang="nl-NL" sz="24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</a:t>
            </a:r>
            <a:r>
              <a:rPr lang="nl-NL" sz="2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wèl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het </a:t>
            </a:r>
            <a:r>
              <a:rPr lang="nl-NL" sz="24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lichaam </a:t>
            </a:r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l-GR" sz="24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σῶμα</a:t>
            </a:r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-soma) </a:t>
            </a:r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doden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endParaRPr lang="nl-NL" sz="24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maar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NL" sz="24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ziel </a:t>
            </a:r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l-GR" sz="24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ψυχή</a:t>
            </a:r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nl-NL" sz="2400" b="1" i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psuche</a:t>
            </a:r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</a:p>
          <a:p>
            <a:pPr algn="ctr"/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niet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kunnen doden; </a:t>
            </a:r>
            <a:endParaRPr lang="nl-NL" sz="24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weest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veeleer bevreesd voor Hem, </a:t>
            </a:r>
            <a:endParaRPr lang="nl-NL" sz="24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beide, ziel en lichaam, </a:t>
            </a:r>
            <a:endParaRPr lang="nl-NL" sz="24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kan </a:t>
            </a:r>
            <a:r>
              <a:rPr lang="nl-NL" sz="24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verderven </a:t>
            </a:r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l-GR" sz="24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ἀπόλλυμι</a:t>
            </a:r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nl-NL" sz="2400" b="1" i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apollumi</a:t>
            </a:r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 (</a:t>
            </a:r>
            <a:r>
              <a:rPr lang="el-GR" sz="24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γέεννα</a:t>
            </a:r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nl-NL" sz="2400" b="1" i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gehenna</a:t>
            </a:r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).”</a:t>
            </a:r>
            <a:endParaRPr lang="nl-NL" sz="2400" b="1" i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0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27384"/>
            <a:ext cx="9223376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7"/>
          <a:stretch/>
        </p:blipFill>
        <p:spPr bwMode="auto">
          <a:xfrm>
            <a:off x="-36512" y="4149080"/>
            <a:ext cx="9193213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49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fbeeldingsresultaat voor ancient gate door keyho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/>
          <a:stretch/>
        </p:blipFill>
        <p:spPr bwMode="auto">
          <a:xfrm>
            <a:off x="0" y="0"/>
            <a:ext cx="9146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32248" y="116632"/>
            <a:ext cx="4572000" cy="4746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2400" b="1" dirty="0" smtClean="0">
                <a:solidFill>
                  <a:schemeClr val="bg1"/>
                </a:solidFill>
                <a:latin typeface="Verdana"/>
                <a:ea typeface="Calibri"/>
                <a:cs typeface="Arial"/>
              </a:rPr>
              <a:t>poorten </a:t>
            </a:r>
            <a:r>
              <a:rPr lang="nl-NL" sz="2400" b="1" dirty="0">
                <a:solidFill>
                  <a:schemeClr val="bg1"/>
                </a:solidFill>
                <a:latin typeface="Verdana"/>
                <a:ea typeface="Calibri"/>
                <a:cs typeface="Arial"/>
              </a:rPr>
              <a:t>hebben </a:t>
            </a:r>
            <a:r>
              <a:rPr lang="nl-NL" sz="2400" b="1" dirty="0" smtClean="0">
                <a:solidFill>
                  <a:schemeClr val="bg1"/>
                </a:solidFill>
                <a:latin typeface="Verdana"/>
                <a:ea typeface="Calibri"/>
                <a:cs typeface="Arial"/>
              </a:rPr>
              <a:t>deuren,</a:t>
            </a:r>
          </a:p>
        </p:txBody>
      </p:sp>
      <p:sp>
        <p:nvSpPr>
          <p:cNvPr id="6" name="Rechthoek 5"/>
          <p:cNvSpPr/>
          <p:nvPr/>
        </p:nvSpPr>
        <p:spPr>
          <a:xfrm>
            <a:off x="2232248" y="745162"/>
            <a:ext cx="4572000" cy="4746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2400" b="1" dirty="0" smtClean="0">
                <a:solidFill>
                  <a:schemeClr val="bg1"/>
                </a:solidFill>
                <a:latin typeface="Verdana"/>
                <a:ea typeface="Calibri"/>
                <a:cs typeface="Arial"/>
              </a:rPr>
              <a:t>deuren </a:t>
            </a:r>
            <a:r>
              <a:rPr lang="nl-NL" sz="2400" b="1" dirty="0">
                <a:solidFill>
                  <a:schemeClr val="bg1"/>
                </a:solidFill>
                <a:latin typeface="Verdana"/>
                <a:ea typeface="Calibri"/>
                <a:cs typeface="Arial"/>
              </a:rPr>
              <a:t>hebben </a:t>
            </a:r>
            <a:r>
              <a:rPr lang="nl-NL" sz="2400" b="1" dirty="0" smtClean="0">
                <a:solidFill>
                  <a:schemeClr val="bg1"/>
                </a:solidFill>
                <a:latin typeface="Verdana"/>
                <a:ea typeface="Calibri"/>
                <a:cs typeface="Arial"/>
              </a:rPr>
              <a:t>sloten, </a:t>
            </a:r>
          </a:p>
        </p:txBody>
      </p:sp>
      <p:sp>
        <p:nvSpPr>
          <p:cNvPr id="7" name="Rechthoek 6"/>
          <p:cNvSpPr/>
          <p:nvPr/>
        </p:nvSpPr>
        <p:spPr>
          <a:xfrm>
            <a:off x="2232248" y="1370142"/>
            <a:ext cx="4572000" cy="4746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2400" b="1" dirty="0" smtClean="0">
                <a:solidFill>
                  <a:schemeClr val="bg1"/>
                </a:solidFill>
                <a:latin typeface="Verdana"/>
                <a:ea typeface="Calibri"/>
                <a:cs typeface="Arial"/>
              </a:rPr>
              <a:t>sloten hebben sleutels</a:t>
            </a:r>
          </a:p>
        </p:txBody>
      </p:sp>
      <p:sp>
        <p:nvSpPr>
          <p:cNvPr id="5" name="Rechthoek 4"/>
          <p:cNvSpPr/>
          <p:nvPr/>
        </p:nvSpPr>
        <p:spPr>
          <a:xfrm>
            <a:off x="2224" y="4463622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Kor.15: 54-57 “De 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dood is verzwolgen in de 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overwinning. Dood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waar is uw 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overwinning? Dood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waar is uw 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prikkel? De 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prikkel des doods is de ​zonde​ en de kracht der ​zonde​ is de wet. 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Maar </a:t>
            </a:r>
            <a:r>
              <a:rPr lang="nl-NL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Gode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zij dank, die ons de overwinning geeft door onze Here ​Jezus​ ​Christus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109913" cy="131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5639767"/>
            <a:ext cx="91932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82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fbeeldingsresultaat voor ancient gate door keyho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/>
          <a:stretch/>
        </p:blipFill>
        <p:spPr bwMode="auto">
          <a:xfrm>
            <a:off x="0" y="0"/>
            <a:ext cx="9146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32248" y="116632"/>
            <a:ext cx="4572000" cy="4746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2400" b="1" dirty="0" smtClean="0">
                <a:solidFill>
                  <a:schemeClr val="bg1"/>
                </a:solidFill>
                <a:latin typeface="Verdana"/>
                <a:ea typeface="Calibri"/>
                <a:cs typeface="Arial"/>
              </a:rPr>
              <a:t>poorten </a:t>
            </a:r>
            <a:r>
              <a:rPr lang="nl-NL" sz="2400" b="1" dirty="0">
                <a:solidFill>
                  <a:schemeClr val="bg1"/>
                </a:solidFill>
                <a:latin typeface="Verdana"/>
                <a:ea typeface="Calibri"/>
                <a:cs typeface="Arial"/>
              </a:rPr>
              <a:t>hebben </a:t>
            </a:r>
            <a:r>
              <a:rPr lang="nl-NL" sz="2400" b="1" dirty="0" smtClean="0">
                <a:solidFill>
                  <a:schemeClr val="bg1"/>
                </a:solidFill>
                <a:latin typeface="Verdana"/>
                <a:ea typeface="Calibri"/>
                <a:cs typeface="Arial"/>
              </a:rPr>
              <a:t>deuren,</a:t>
            </a:r>
          </a:p>
        </p:txBody>
      </p:sp>
      <p:sp>
        <p:nvSpPr>
          <p:cNvPr id="6" name="Rechthoek 5"/>
          <p:cNvSpPr/>
          <p:nvPr/>
        </p:nvSpPr>
        <p:spPr>
          <a:xfrm>
            <a:off x="2232248" y="745162"/>
            <a:ext cx="4572000" cy="4746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2400" b="1" dirty="0" smtClean="0">
                <a:solidFill>
                  <a:schemeClr val="bg1"/>
                </a:solidFill>
                <a:latin typeface="Verdana"/>
                <a:ea typeface="Calibri"/>
                <a:cs typeface="Arial"/>
              </a:rPr>
              <a:t>deuren </a:t>
            </a:r>
            <a:r>
              <a:rPr lang="nl-NL" sz="2400" b="1" dirty="0">
                <a:solidFill>
                  <a:schemeClr val="bg1"/>
                </a:solidFill>
                <a:latin typeface="Verdana"/>
                <a:ea typeface="Calibri"/>
                <a:cs typeface="Arial"/>
              </a:rPr>
              <a:t>hebben </a:t>
            </a:r>
            <a:r>
              <a:rPr lang="nl-NL" sz="2400" b="1" dirty="0" smtClean="0">
                <a:solidFill>
                  <a:schemeClr val="bg1"/>
                </a:solidFill>
                <a:latin typeface="Verdana"/>
                <a:ea typeface="Calibri"/>
                <a:cs typeface="Arial"/>
              </a:rPr>
              <a:t>sloten, </a:t>
            </a:r>
          </a:p>
        </p:txBody>
      </p:sp>
      <p:sp>
        <p:nvSpPr>
          <p:cNvPr id="7" name="Rechthoek 6"/>
          <p:cNvSpPr/>
          <p:nvPr/>
        </p:nvSpPr>
        <p:spPr>
          <a:xfrm>
            <a:off x="2232248" y="1370142"/>
            <a:ext cx="4572000" cy="4746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2400" b="1" dirty="0" smtClean="0">
                <a:solidFill>
                  <a:schemeClr val="bg1"/>
                </a:solidFill>
                <a:latin typeface="Verdana"/>
                <a:ea typeface="Calibri"/>
                <a:cs typeface="Arial"/>
              </a:rPr>
              <a:t>sloten hebben sleutels</a:t>
            </a:r>
          </a:p>
        </p:txBody>
      </p:sp>
      <p:sp>
        <p:nvSpPr>
          <p:cNvPr id="5" name="Rechthoek 4"/>
          <p:cNvSpPr/>
          <p:nvPr/>
        </p:nvSpPr>
        <p:spPr>
          <a:xfrm>
            <a:off x="2224" y="4463622"/>
            <a:ext cx="9144000" cy="25545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Openb.1:17,18 </a:t>
            </a:r>
          </a:p>
          <a:p>
            <a:pPr algn="ctr"/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“Wees </a:t>
            </a:r>
            <a:r>
              <a:rPr lang="nl-NL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niet bevreesd, </a:t>
            </a:r>
            <a:endParaRPr lang="nl-NL" sz="20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Ik </a:t>
            </a:r>
            <a:r>
              <a:rPr lang="nl-NL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ben de eerste en de </a:t>
            </a:r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laatste,</a:t>
            </a:r>
            <a:r>
              <a:rPr lang="nl-NL" sz="2000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nl-NL" sz="2000" i="1" baseline="30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levende, </a:t>
            </a:r>
            <a:endParaRPr lang="nl-NL" sz="20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Ik ben dood geweest, </a:t>
            </a:r>
            <a:endParaRPr lang="nl-NL" sz="20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zie, Ik ben levend tot in alle eeuwigheden, </a:t>
            </a:r>
            <a:endParaRPr lang="nl-NL" sz="20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0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Ik heb de sleutels van de dood en het </a:t>
            </a:r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dodenrijk</a:t>
            </a:r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nl-NL" sz="2000" b="0" i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8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fbeeldingsresultaat voor ancient gate open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50" r="6988"/>
          <a:stretch/>
        </p:blipFill>
        <p:spPr bwMode="auto">
          <a:xfrm>
            <a:off x="-36511" y="0"/>
            <a:ext cx="9180512" cy="690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987824" y="1628800"/>
            <a:ext cx="29258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Gerard </a:t>
            </a:r>
            <a:r>
              <a:rPr lang="nl-N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J.Wijtsma</a:t>
            </a:r>
            <a:endParaRPr lang="nl-NL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Messiaanse Gemeente</a:t>
            </a: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‘Mayaan Yeshua’</a:t>
            </a: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Drachten</a:t>
            </a: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www.mayaan.nl</a:t>
            </a:r>
            <a:endParaRPr lang="nl-NL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9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3"/>
          <p:cNvSpPr txBox="1">
            <a:spLocks/>
          </p:cNvSpPr>
          <p:nvPr/>
        </p:nvSpPr>
        <p:spPr>
          <a:xfrm>
            <a:off x="107504" y="1196752"/>
            <a:ext cx="540060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Maar, </a:t>
            </a:r>
          </a:p>
          <a:p>
            <a:r>
              <a:rPr lang="nl-NL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</a:t>
            </a:r>
            <a:r>
              <a:rPr lang="nl-NL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 </a:t>
            </a:r>
            <a:r>
              <a:rPr lang="nl-NL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 de </a:t>
            </a:r>
            <a:r>
              <a:rPr lang="nl-NL" sz="36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7" name="Ondertitel 3"/>
          <p:cNvSpPr txBox="1">
            <a:spLocks/>
          </p:cNvSpPr>
          <p:nvPr/>
        </p:nvSpPr>
        <p:spPr>
          <a:xfrm>
            <a:off x="755576" y="3052738"/>
            <a:ext cx="5040560" cy="1960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vertalingen</a:t>
            </a:r>
          </a:p>
          <a:p>
            <a:pPr marL="457200" indent="-457200" algn="l">
              <a:buAutoNum type="arabicPeriod"/>
            </a:pPr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Oer-Hebreeuws</a:t>
            </a:r>
          </a:p>
          <a:p>
            <a:pPr marL="457200" indent="-457200" algn="l">
              <a:buAutoNum type="arabicPeriod"/>
            </a:pPr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Etymologie</a:t>
            </a:r>
            <a:endParaRPr lang="nl-N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Tekstverband</a:t>
            </a:r>
          </a:p>
          <a:p>
            <a:pPr marL="457200" indent="-457200" algn="l">
              <a:buAutoNum type="arabicPeriod"/>
            </a:pPr>
            <a:endParaRPr lang="nl-N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AutoNum type="arabicPeriod"/>
            </a:pPr>
            <a:endParaRPr lang="nl-N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9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179512" y="980728"/>
            <a:ext cx="561662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TOTAAL </a:t>
            </a:r>
            <a:r>
              <a:rPr lang="nl-NL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65x (NASB)</a:t>
            </a:r>
          </a:p>
          <a:p>
            <a:endParaRPr lang="nl-NL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30x </a:t>
            </a:r>
            <a:r>
              <a:rPr lang="nl-NL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</a:t>
            </a:r>
          </a:p>
          <a:p>
            <a:r>
              <a:rPr lang="nl-NL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Genesis 37:35; 42:38; 44:29, 31. </a:t>
            </a:r>
          </a:p>
          <a:p>
            <a:r>
              <a:rPr lang="nl-NL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Samuel 2:6. 1 Koningen 2:6, 9. Job 7:9; 14:13; 17:13; 21:13; 24:19. Psalm 6:5; 30:3; 31:17; 49:14, 14, 15; 88:3; 89:48. Spreuken 1:12; 30:16. Prediker 9:10. Hooglied 8:6. Jesaja 14:11; 38:10, 18. Ezechiël 31:15. Hosea 13:14</a:t>
            </a:r>
          </a:p>
          <a:p>
            <a:endParaRPr lang="nl-NL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1x graven</a:t>
            </a:r>
          </a:p>
          <a:p>
            <a:r>
              <a:rPr lang="nl-NL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Psalm 141:7.</a:t>
            </a:r>
          </a:p>
          <a:p>
            <a:endParaRPr lang="nl-NL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31x hel</a:t>
            </a:r>
          </a:p>
          <a:p>
            <a:r>
              <a:rPr lang="nl-NL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Deuteronomium 32:22. 2 Samuel 22:6. Job 11:8; 26:6. Psalm 9:17; 16:10; 18:5; 55:15; 86:13; 116:3; 139:8. Spreuken 5:5; 7:27; 9:18; 15:11, 24; 23:14; 27:20. Jesaja 5:14; 14:9, 15; 28:15, 18; 57:9. Ezechiël 31:16, 17; 32:21, 27. Amos 9:2. Jona 2:2. </a:t>
            </a:r>
            <a:r>
              <a:rPr lang="nl-NL" sz="1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Habakkuk</a:t>
            </a:r>
            <a:r>
              <a:rPr lang="nl-NL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2:5.</a:t>
            </a:r>
          </a:p>
          <a:p>
            <a:endParaRPr lang="nl-NL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3x kuil</a:t>
            </a:r>
          </a:p>
          <a:p>
            <a:r>
              <a:rPr lang="nl-NL" sz="1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Numberi</a:t>
            </a:r>
            <a:r>
              <a:rPr lang="nl-NL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16:30, 33. Job 17:16.</a:t>
            </a:r>
            <a:endParaRPr lang="nl-N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0"/>
            <a:ext cx="198755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179512" y="1653308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331912" y="3573016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6525"/>
            <a:ext cx="204787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Rechte verbindingslijn 10"/>
          <p:cNvCxnSpPr/>
          <p:nvPr/>
        </p:nvCxnSpPr>
        <p:spPr>
          <a:xfrm>
            <a:off x="167637" y="6272937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01888"/>
            <a:ext cx="250031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Rechte verbindingslijn 13"/>
          <p:cNvCxnSpPr/>
          <p:nvPr/>
        </p:nvCxnSpPr>
        <p:spPr>
          <a:xfrm>
            <a:off x="179512" y="4293096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1835696" y="3462099"/>
            <a:ext cx="3888432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NL" sz="1600" b="1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septuagint</a:t>
            </a:r>
            <a:r>
              <a:rPr lang="nl-NL" sz="16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vertaalde het </a:t>
            </a:r>
            <a:r>
              <a:rPr lang="nl-NL" sz="1600" b="1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Hereeuwse</a:t>
            </a:r>
            <a:r>
              <a:rPr lang="nl-NL" sz="16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woord </a:t>
            </a:r>
            <a:r>
              <a:rPr lang="nl-NL" sz="1600" b="1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sz="16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met het Griekse woord </a:t>
            </a:r>
            <a:r>
              <a:rPr lang="nl-NL" sz="1600" b="1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hades</a:t>
            </a:r>
            <a:r>
              <a:rPr lang="nl-NL" sz="16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dodenrijk</a:t>
            </a:r>
            <a:endParaRPr lang="nl-NL" sz="16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Ondertitel 3"/>
          <p:cNvSpPr txBox="1">
            <a:spLocks/>
          </p:cNvSpPr>
          <p:nvPr/>
        </p:nvSpPr>
        <p:spPr>
          <a:xfrm>
            <a:off x="2653804" y="764704"/>
            <a:ext cx="400642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vertalingen</a:t>
            </a:r>
          </a:p>
          <a:p>
            <a:pPr algn="l"/>
            <a:endParaRPr lang="nl-N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AutoNum type="arabicPeriod"/>
            </a:pPr>
            <a:endParaRPr lang="nl-N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4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3"/>
          <p:cNvSpPr txBox="1">
            <a:spLocks/>
          </p:cNvSpPr>
          <p:nvPr/>
        </p:nvSpPr>
        <p:spPr>
          <a:xfrm>
            <a:off x="755576" y="1556792"/>
            <a:ext cx="504056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 is de </a:t>
            </a:r>
            <a:r>
              <a:rPr lang="nl-NL" sz="36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sz="3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7" name="Ondertitel 3"/>
          <p:cNvSpPr txBox="1">
            <a:spLocks/>
          </p:cNvSpPr>
          <p:nvPr/>
        </p:nvSpPr>
        <p:spPr>
          <a:xfrm>
            <a:off x="35496" y="2260650"/>
            <a:ext cx="6048672" cy="4264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 </a:t>
            </a:r>
            <a:r>
              <a:rPr lang="en-US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 </a:t>
            </a:r>
            <a:r>
              <a:rPr lang="en-US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n-US" sz="2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bestemming</a:t>
            </a:r>
            <a:r>
              <a:rPr lang="en-US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 al wat </a:t>
            </a:r>
            <a:r>
              <a:rPr lang="en-US" sz="2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leeft</a:t>
            </a:r>
            <a:r>
              <a:rPr lang="en-US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 30:23 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sz="2000" b="0" i="1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Ja, dit weet ik: </a:t>
            </a:r>
            <a:endParaRPr lang="nl-NL" sz="2000" b="0" i="1" dirty="0" smtClean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000" b="0" i="1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naar </a:t>
            </a:r>
            <a:r>
              <a:rPr lang="nl-NL" sz="2000" b="0" i="1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dood doet ge mij terugkeren, </a:t>
            </a:r>
            <a:endParaRPr lang="nl-NL" sz="2000" b="0" i="1" dirty="0" smtClean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000" b="0" i="1" dirty="0" smtClean="0"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het </a:t>
            </a:r>
            <a:r>
              <a:rPr lang="nl-NL" sz="2000" b="0" i="1" dirty="0" smtClean="0"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huis </a:t>
            </a:r>
            <a:r>
              <a:rPr lang="nl-NL" sz="2000" b="0" i="1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van samenkomst </a:t>
            </a:r>
            <a:r>
              <a:rPr lang="nl-NL" sz="2000" b="0" i="1" dirty="0" smtClean="0">
                <a:solidFill>
                  <a:srgbClr val="00B0F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voor al wat </a:t>
            </a:r>
            <a:r>
              <a:rPr lang="nl-NL" sz="2000" b="0" i="1" dirty="0" smtClean="0">
                <a:solidFill>
                  <a:srgbClr val="92D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leeft!</a:t>
            </a:r>
            <a:r>
              <a:rPr lang="nl-NL" sz="2000" b="0" i="1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  <a:p>
            <a:endParaRPr lang="nl-N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Uitzonderingen</a:t>
            </a:r>
            <a:r>
              <a:rPr lang="en-US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Henoch, </a:t>
            </a:r>
            <a:r>
              <a:rPr lang="en-US" sz="1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Eliah</a:t>
            </a:r>
            <a:r>
              <a:rPr lang="en-US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Jesjoea </a:t>
            </a:r>
            <a:endParaRPr lang="nl-NL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9" b="10073"/>
          <a:stretch/>
        </p:blipFill>
        <p:spPr bwMode="auto">
          <a:xfrm>
            <a:off x="827584" y="4869160"/>
            <a:ext cx="4316413" cy="96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 descr="Afbeeldingsresultaat voor beit chayyim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69556"/>
            <a:ext cx="402544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ndertitel 3"/>
          <p:cNvSpPr txBox="1">
            <a:spLocks/>
          </p:cNvSpPr>
          <p:nvPr/>
        </p:nvSpPr>
        <p:spPr>
          <a:xfrm>
            <a:off x="2221756" y="836713"/>
            <a:ext cx="400642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vertalingen</a:t>
            </a:r>
          </a:p>
          <a:p>
            <a:pPr algn="l"/>
            <a:endParaRPr lang="nl-N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AutoNum type="arabicPeriod"/>
            </a:pPr>
            <a:endParaRPr lang="nl-N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2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3"/>
          <p:cNvSpPr txBox="1">
            <a:spLocks/>
          </p:cNvSpPr>
          <p:nvPr/>
        </p:nvSpPr>
        <p:spPr>
          <a:xfrm>
            <a:off x="755576" y="1556792"/>
            <a:ext cx="504056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 is de </a:t>
            </a:r>
            <a:r>
              <a:rPr lang="nl-NL" sz="3600" b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7" name="Ondertitel 3"/>
          <p:cNvSpPr txBox="1">
            <a:spLocks/>
          </p:cNvSpPr>
          <p:nvPr/>
        </p:nvSpPr>
        <p:spPr>
          <a:xfrm>
            <a:off x="539552" y="2206023"/>
            <a:ext cx="3744416" cy="52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Oer-Hebreeuws</a:t>
            </a:r>
          </a:p>
          <a:p>
            <a:pPr marL="457200" indent="-457200" algn="l">
              <a:buAutoNum type="arabicPeriod"/>
            </a:pPr>
            <a:endParaRPr lang="nl-N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95800"/>
            <a:ext cx="240188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0" y="5315724"/>
            <a:ext cx="9144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Waar hebben de eerste mensen aan gedacht toen ze bij het graf van een geliefde stonden en dit woord uitspraken of opschreven? </a:t>
            </a:r>
          </a:p>
          <a:p>
            <a:endParaRPr lang="nl-NL" sz="2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3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3"/>
          <p:cNvSpPr txBox="1">
            <a:spLocks/>
          </p:cNvSpPr>
          <p:nvPr/>
        </p:nvSpPr>
        <p:spPr>
          <a:xfrm>
            <a:off x="755576" y="1556792"/>
            <a:ext cx="504056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 is de </a:t>
            </a:r>
            <a:r>
              <a:rPr lang="nl-NL" sz="3600" b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sjeol</a:t>
            </a:r>
            <a:r>
              <a:rPr lang="nl-NL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7" name="Ondertitel 3"/>
          <p:cNvSpPr txBox="1">
            <a:spLocks/>
          </p:cNvSpPr>
          <p:nvPr/>
        </p:nvSpPr>
        <p:spPr>
          <a:xfrm>
            <a:off x="323528" y="2206023"/>
            <a:ext cx="3744416" cy="52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nl-N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Oer-Hebreeuws</a:t>
            </a:r>
          </a:p>
          <a:p>
            <a:pPr marL="457200" indent="-457200" algn="l">
              <a:buAutoNum type="arabicPeriod"/>
            </a:pPr>
            <a:endParaRPr lang="nl-N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" y="980728"/>
            <a:ext cx="1128936" cy="127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316163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Afbeeldingsresultaat voor jew mezoeza shin no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6" r="34168"/>
          <a:stretch/>
        </p:blipFill>
        <p:spPr bwMode="auto">
          <a:xfrm rot="1813248">
            <a:off x="7873533" y="4473636"/>
            <a:ext cx="807702" cy="24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2" y="2726300"/>
            <a:ext cx="4852987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364088" y="5559623"/>
            <a:ext cx="253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hand van de levensbron verbonden met het oog</a:t>
            </a:r>
            <a:endParaRPr lang="nl-NL" sz="12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860032" y="6351711"/>
            <a:ext cx="253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verlossende hand van God wordt gezien</a:t>
            </a:r>
            <a:endParaRPr lang="nl-NL" sz="12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26" y="4221957"/>
            <a:ext cx="20843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05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7476</TotalTime>
  <Words>1881</Words>
  <Application>Microsoft Office PowerPoint</Application>
  <PresentationFormat>Diavoorstelling (4:3)</PresentationFormat>
  <Paragraphs>264</Paragraphs>
  <Slides>44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5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Afsluitend:  God’s rechtvaardige rechtsprincipe</vt:lpstr>
      <vt:lpstr> NU: het dal van Hinnom  </vt:lpstr>
      <vt:lpstr>Korach ging niet naar de hel.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Korach Num. 16:1-18:32</dc:title>
  <dc:creator>Gerard Wijtsma</dc:creator>
  <cp:lastModifiedBy>Gerard Wijtsma</cp:lastModifiedBy>
  <cp:revision>203</cp:revision>
  <dcterms:created xsi:type="dcterms:W3CDTF">2019-06-28T09:16:37Z</dcterms:created>
  <dcterms:modified xsi:type="dcterms:W3CDTF">2019-07-05T11:56:19Z</dcterms:modified>
</cp:coreProperties>
</file>