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93" r:id="rId2"/>
    <p:sldId id="286" r:id="rId3"/>
    <p:sldId id="287" r:id="rId4"/>
    <p:sldId id="292" r:id="rId5"/>
    <p:sldId id="258" r:id="rId6"/>
    <p:sldId id="288" r:id="rId7"/>
    <p:sldId id="259" r:id="rId8"/>
    <p:sldId id="260" r:id="rId9"/>
    <p:sldId id="269" r:id="rId10"/>
    <p:sldId id="264" r:id="rId11"/>
    <p:sldId id="265" r:id="rId12"/>
    <p:sldId id="290" r:id="rId13"/>
    <p:sldId id="289" r:id="rId14"/>
    <p:sldId id="274" r:id="rId15"/>
    <p:sldId id="271" r:id="rId16"/>
    <p:sldId id="266" r:id="rId17"/>
    <p:sldId id="277" r:id="rId18"/>
    <p:sldId id="278" r:id="rId19"/>
    <p:sldId id="281" r:id="rId20"/>
    <p:sldId id="291" r:id="rId21"/>
    <p:sldId id="283" r:id="rId22"/>
    <p:sldId id="282" r:id="rId23"/>
    <p:sldId id="285" r:id="rId24"/>
    <p:sldId id="294" r:id="rId25"/>
    <p:sldId id="284" r:id="rId26"/>
  </p:sldIdLst>
  <p:sldSz cx="9144000" cy="6858000" type="screen4x3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C453-170B-4461-A5A2-082564AD5812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49EF-4D6E-4F21-AD26-8E3CA36589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534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D878-BEF6-449A-ACDC-B0403364CC46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30BC-E6BE-46C8-808F-A66AB3534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2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230BC-E6BE-46C8-808F-A66AB3534E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6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1ABD04-9ABE-4A7E-A501-88BB45389C00}" type="datetimeFigureOut">
              <a:rPr lang="nl-NL" smtClean="0"/>
              <a:t>13-4-2019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58039C-CFBB-475C-8AC2-23D65ED58EC3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Heilig priesterschap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90" y="1447800"/>
            <a:ext cx="661617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1010088" y="1517071"/>
            <a:ext cx="4913431" cy="288032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dirty="0" smtClean="0"/>
              <a:t>Een </a:t>
            </a:r>
            <a:r>
              <a:rPr lang="nl-NL" sz="2400" b="1" dirty="0"/>
              <a:t>d</a:t>
            </a:r>
            <a:r>
              <a:rPr lang="nl-NL" sz="2400" b="1" dirty="0" smtClean="0"/>
              <a:t>ankoffer</a:t>
            </a:r>
            <a:r>
              <a:rPr lang="nl-NL" sz="2400" dirty="0" smtClean="0"/>
              <a:t> </a:t>
            </a:r>
            <a:r>
              <a:rPr lang="nl-NL" sz="2400" dirty="0"/>
              <a:t>kan men op drie verschillende manieren brengen.</a:t>
            </a: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Lofoffer </a:t>
            </a: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Gelofteoffer</a:t>
            </a: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Vrijwillige gave</a:t>
            </a:r>
          </a:p>
          <a:p>
            <a:pPr lvl="0"/>
            <a:endParaRPr lang="nl-NL" sz="2400" dirty="0"/>
          </a:p>
          <a:p>
            <a:endParaRPr lang="nl-N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Rechthoek 5"/>
          <p:cNvSpPr/>
          <p:nvPr/>
        </p:nvSpPr>
        <p:spPr>
          <a:xfrm>
            <a:off x="1038735" y="2132856"/>
            <a:ext cx="4901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Als je een slachtoffer als </a:t>
            </a:r>
            <a:endParaRPr lang="nl-NL" sz="2400" dirty="0" smtClean="0"/>
          </a:p>
          <a:p>
            <a:r>
              <a:rPr lang="nl-NL" sz="2400" b="1" dirty="0" smtClean="0"/>
              <a:t>dankoffer </a:t>
            </a:r>
            <a:r>
              <a:rPr lang="nl-NL" sz="2400" dirty="0" smtClean="0"/>
              <a:t>brengt </a:t>
            </a:r>
            <a:r>
              <a:rPr lang="nl-NL" sz="2400" dirty="0"/>
              <a:t>moet de borststuk + vet als een </a:t>
            </a:r>
            <a:r>
              <a:rPr lang="nl-NL" sz="2400" b="1" dirty="0"/>
              <a:t>beweegoffer </a:t>
            </a:r>
            <a:r>
              <a:rPr lang="nl-NL" sz="2400" dirty="0"/>
              <a:t>voor het aangezicht van de Eeuwige bewegen. </a:t>
            </a:r>
          </a:p>
          <a:p>
            <a:endParaRPr lang="nl-NL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035624" y="1508269"/>
            <a:ext cx="470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Een </a:t>
            </a:r>
            <a:r>
              <a:rPr lang="nl-NL" sz="2400" b="1" dirty="0">
                <a:solidFill>
                  <a:prstClr val="black"/>
                </a:solidFill>
              </a:rPr>
              <a:t>beweegoffer- en hefoffer 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1057034" y="3976839"/>
            <a:ext cx="4901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 smtClean="0"/>
          </a:p>
          <a:p>
            <a:r>
              <a:rPr lang="nl-NL" sz="2400" dirty="0" smtClean="0"/>
              <a:t>Daarnaast </a:t>
            </a:r>
            <a:r>
              <a:rPr lang="nl-NL" sz="2400" dirty="0"/>
              <a:t>moet de rechterachterbout als een </a:t>
            </a:r>
            <a:r>
              <a:rPr lang="nl-NL" sz="2400" b="1" dirty="0"/>
              <a:t>hefoffer</a:t>
            </a:r>
            <a:r>
              <a:rPr lang="nl-NL" sz="2400" dirty="0"/>
              <a:t> aan de priester worden gegeven</a:t>
            </a:r>
            <a:r>
              <a:rPr lang="nl-NL" sz="2400" dirty="0" smtClean="0"/>
              <a:t>. Deze wordt gegeten door de priester.</a:t>
            </a:r>
          </a:p>
        </p:txBody>
      </p:sp>
    </p:spTree>
    <p:extLst>
      <p:ext uri="{BB962C8B-B14F-4D97-AF65-F5344CB8AC3E}">
        <p14:creationId xmlns:p14="http://schemas.microsoft.com/office/powerpoint/2010/main" val="10730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3407850" cy="4433710"/>
          </a:xfrm>
        </p:spPr>
        <p:txBody>
          <a:bodyPr>
            <a:normAutofit lnSpcReduction="10000"/>
          </a:bodyPr>
          <a:lstStyle/>
          <a:p>
            <a:r>
              <a:rPr lang="nl-NL" sz="2400" b="1" dirty="0" smtClean="0"/>
              <a:t>Soorten offernamen</a:t>
            </a:r>
            <a:endParaRPr lang="nl-NL" sz="2400" b="1" dirty="0"/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Offergaven</a:t>
            </a:r>
          </a:p>
          <a:p>
            <a:pPr marL="484632" indent="-457200">
              <a:buAutoNum type="arabicPeriod"/>
            </a:pPr>
            <a:r>
              <a:rPr lang="nl-NL" sz="2400" strike="sngStrike" dirty="0" smtClean="0">
                <a:solidFill>
                  <a:srgbClr val="00B050"/>
                </a:solidFill>
              </a:rPr>
              <a:t>Vuuroffers 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Brandoffers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Slachtoffers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Graanoffers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Spijsoffers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Verzoeningsoffers</a:t>
            </a:r>
            <a:endParaRPr lang="nl-NL" sz="2400" dirty="0">
              <a:solidFill>
                <a:srgbClr val="00B050"/>
              </a:solidFill>
            </a:endParaRP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Zondoffers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Schuldoffers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rgbClr val="00B050"/>
                </a:solidFill>
              </a:rPr>
              <a:t>Plengoffers </a:t>
            </a:r>
          </a:p>
          <a:p>
            <a:pPr marL="484632" indent="-457200">
              <a:buAutoNum type="arabicPeriod"/>
            </a:pPr>
            <a:endParaRPr lang="nl-NL" sz="2400" dirty="0">
              <a:solidFill>
                <a:schemeClr val="tx1"/>
              </a:solidFill>
            </a:endParaRPr>
          </a:p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910765" y="1700808"/>
            <a:ext cx="3528392" cy="443371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 smtClean="0"/>
              <a:t>Vervolg offernamen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Reukoffer 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Dankoffers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Hefoffers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Beweegoffers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Lofoffers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Gelofteoffers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Gedenkoffers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rgbClr val="00B050"/>
                </a:solidFill>
              </a:rPr>
              <a:t>Vrijwillig gaven</a:t>
            </a:r>
          </a:p>
          <a:p>
            <a:pPr marL="484632" indent="-457200">
              <a:buFont typeface="Wingdings 2"/>
              <a:buAutoNum type="arabicPeriod" startAt="10"/>
            </a:pPr>
            <a:r>
              <a:rPr lang="nl-NL" sz="2400" dirty="0">
                <a:solidFill>
                  <a:schemeClr val="tx1"/>
                </a:solidFill>
              </a:rPr>
              <a:t>Wijdingsoffers</a:t>
            </a:r>
          </a:p>
          <a:p>
            <a:pPr marL="484632" indent="-457200">
              <a:buAutoNum type="arabicPeriod" startAt="10"/>
            </a:pP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nl-NL" b="1" dirty="0"/>
              <a:t>Deel 2</a:t>
            </a:r>
          </a:p>
          <a:p>
            <a:r>
              <a:rPr lang="nl-NL" dirty="0"/>
              <a:t>Wijdingsoffer </a:t>
            </a:r>
          </a:p>
          <a:p>
            <a:r>
              <a:rPr lang="nl-NL" dirty="0"/>
              <a:t>Pesach</a:t>
            </a:r>
          </a:p>
          <a:p>
            <a:r>
              <a:rPr lang="nl-NL" dirty="0"/>
              <a:t>Heilig priesterschap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82239" y="184419"/>
            <a:ext cx="29514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8000" dirty="0"/>
              <a:t>הקורבן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Rechthoek 5"/>
          <p:cNvSpPr/>
          <p:nvPr/>
        </p:nvSpPr>
        <p:spPr>
          <a:xfrm>
            <a:off x="960173" y="3543805"/>
            <a:ext cx="7917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 smtClean="0"/>
          </a:p>
          <a:p>
            <a:r>
              <a:rPr lang="nl-NL" sz="2400" dirty="0" smtClean="0"/>
              <a:t>Het wijdingsoffer wordt bewogen als een beweegoffer voor het aangezicht van de HEERE.</a:t>
            </a:r>
          </a:p>
          <a:p>
            <a:endParaRPr lang="nl-NL" sz="2400" dirty="0" smtClean="0"/>
          </a:p>
          <a:p>
            <a:r>
              <a:rPr lang="nl-NL" sz="2400" dirty="0" smtClean="0"/>
              <a:t>Het wordt de HEERE aangeboden als een brandoffer en ontvangen door de Eeuwige als een vuuroffer. Een aangename geur is het voor Hem.</a:t>
            </a:r>
          </a:p>
          <a:p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1061138" y="14330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Wijdingsoffe</a:t>
            </a:r>
            <a:r>
              <a:rPr lang="nl-NL" sz="2400" dirty="0" smtClean="0"/>
              <a:t>r</a:t>
            </a:r>
          </a:p>
        </p:txBody>
      </p:sp>
      <p:sp>
        <p:nvSpPr>
          <p:cNvPr id="2" name="Rechthoek 1"/>
          <p:cNvSpPr/>
          <p:nvPr/>
        </p:nvSpPr>
        <p:spPr>
          <a:xfrm>
            <a:off x="1062265" y="1928799"/>
            <a:ext cx="1820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nl-NL" sz="1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Leviticus. 8:22-36</a:t>
            </a:r>
          </a:p>
        </p:txBody>
      </p:sp>
      <p:sp>
        <p:nvSpPr>
          <p:cNvPr id="3" name="Rechthoek 2"/>
          <p:cNvSpPr/>
          <p:nvPr/>
        </p:nvSpPr>
        <p:spPr>
          <a:xfrm>
            <a:off x="1026082" y="2512090"/>
            <a:ext cx="491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Het zondoffer wordt als inleiding op het </a:t>
            </a:r>
            <a:r>
              <a:rPr lang="nl-NL" sz="2400" b="1" dirty="0"/>
              <a:t>wijdingsoffer </a:t>
            </a:r>
            <a:r>
              <a:rPr lang="nl-NL" sz="2400" dirty="0"/>
              <a:t>gebruikt om eerst verzoening te doen.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Rechthoek 5"/>
          <p:cNvSpPr/>
          <p:nvPr/>
        </p:nvSpPr>
        <p:spPr>
          <a:xfrm>
            <a:off x="952713" y="2708920"/>
            <a:ext cx="4987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Er is een slachtoffer voor het zondoffer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Zalfolie en bloed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7 dagen van wijding met o.a. ongezuurde broden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vuuroffers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1061138" y="14330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Wijdingsoffe</a:t>
            </a:r>
            <a:r>
              <a:rPr lang="nl-NL" sz="2400" dirty="0" smtClean="0"/>
              <a:t>r</a:t>
            </a:r>
          </a:p>
        </p:txBody>
      </p:sp>
      <p:sp>
        <p:nvSpPr>
          <p:cNvPr id="8" name="Rechthoek 7"/>
          <p:cNvSpPr/>
          <p:nvPr/>
        </p:nvSpPr>
        <p:spPr>
          <a:xfrm>
            <a:off x="1062265" y="1893144"/>
            <a:ext cx="1820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nl-NL" sz="1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Leviticus. 8:22-36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Rechthoek 5"/>
          <p:cNvSpPr/>
          <p:nvPr/>
        </p:nvSpPr>
        <p:spPr>
          <a:xfrm>
            <a:off x="1061139" y="2204864"/>
            <a:ext cx="50230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In het hedendaagse feest van </a:t>
            </a:r>
            <a:r>
              <a:rPr lang="nl-NL" sz="2400" b="1" dirty="0" smtClean="0"/>
              <a:t>Pesach</a:t>
            </a:r>
            <a:r>
              <a:rPr lang="nl-NL" sz="2400" dirty="0" smtClean="0"/>
              <a:t> zien we het beeld van het </a:t>
            </a:r>
            <a:r>
              <a:rPr lang="nl-NL" sz="2400" b="1" dirty="0" smtClean="0"/>
              <a:t>wijdingsoffer </a:t>
            </a:r>
            <a:r>
              <a:rPr lang="nl-NL" sz="2400" dirty="0" smtClean="0"/>
              <a:t>terugkomen. </a:t>
            </a:r>
          </a:p>
          <a:p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Er is een slachtoffer voor het zondoffer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Zalfolie en bloed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7 dagen van ongezuurde broden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Vuuroffers</a:t>
            </a:r>
          </a:p>
          <a:p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1061138" y="14330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Pesach</a:t>
            </a:r>
            <a:endParaRPr lang="nl-NL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Rechthoek 5"/>
          <p:cNvSpPr/>
          <p:nvPr/>
        </p:nvSpPr>
        <p:spPr>
          <a:xfrm>
            <a:off x="1048250" y="1268760"/>
            <a:ext cx="47478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Het slachtoffer</a:t>
            </a:r>
          </a:p>
          <a:p>
            <a:pPr lvl="0"/>
            <a:r>
              <a:rPr lang="nl-NL" sz="2400" dirty="0" smtClean="0"/>
              <a:t>Dit is waar de Eeuwige zelf in voorzien heeft </a:t>
            </a:r>
            <a:r>
              <a:rPr lang="nl-NL" sz="2400" dirty="0"/>
              <a:t>door </a:t>
            </a:r>
            <a:r>
              <a:rPr lang="nl-NL" sz="2400" dirty="0" smtClean="0"/>
              <a:t>Yeshua Hamashiach als slachtoffer te brengen voor het zondoffer. </a:t>
            </a:r>
            <a:r>
              <a:rPr lang="nl-NL" dirty="0">
                <a:solidFill>
                  <a:prstClr val="black"/>
                </a:solidFill>
              </a:rPr>
              <a:t>2 Korinthe </a:t>
            </a:r>
            <a:r>
              <a:rPr lang="nl-NL" dirty="0" smtClean="0">
                <a:solidFill>
                  <a:prstClr val="black"/>
                </a:solidFill>
              </a:rPr>
              <a:t>5:19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048250" y="4715503"/>
            <a:ext cx="7917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 “God was het namelijk Die in Christus de wereld met Zichzelf verzoende en aan hen hun overtredingen niet toerekende; en Hij heeft het woord van de verzoening in ons gelegd”. </a:t>
            </a:r>
            <a:endParaRPr lang="nl-NL" i="1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81924" y="43868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2 </a:t>
            </a:r>
            <a:r>
              <a:rPr lang="nl-NL" b="1" dirty="0"/>
              <a:t>Korinthe 5:19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8" name="Rechthoek 7"/>
          <p:cNvSpPr/>
          <p:nvPr/>
        </p:nvSpPr>
        <p:spPr>
          <a:xfrm>
            <a:off x="941151" y="1628800"/>
            <a:ext cx="4854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Zalfolie &amp; Bloed</a:t>
            </a:r>
          </a:p>
          <a:p>
            <a:r>
              <a:rPr lang="nl-NL" sz="2400" dirty="0" smtClean="0"/>
              <a:t>Yeshua is voor zijn kruisiging gezalfd met geurige olie ter heiliging. 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941151" y="4221088"/>
            <a:ext cx="7917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Toen </a:t>
            </a:r>
            <a:r>
              <a:rPr lang="nl-NL" sz="2400" i="1" dirty="0" smtClean="0"/>
              <a:t>Hij </a:t>
            </a:r>
            <a:r>
              <a:rPr lang="nl-NL" sz="2400" i="1" dirty="0"/>
              <a:t>in </a:t>
            </a:r>
            <a:r>
              <a:rPr lang="nl-NL" sz="2400" i="1" dirty="0" smtClean="0"/>
              <a:t>Bethanië was,  </a:t>
            </a:r>
            <a:r>
              <a:rPr lang="nl-NL" sz="2400" i="1" dirty="0"/>
              <a:t>in het huis van </a:t>
            </a:r>
            <a:r>
              <a:rPr lang="nl-NL" sz="2400" i="1" dirty="0" smtClean="0"/>
              <a:t>Simon de melaatse, kwam er, toen Hij aanlag,  </a:t>
            </a:r>
            <a:r>
              <a:rPr lang="nl-NL" sz="2400" i="1" dirty="0"/>
              <a:t>een </a:t>
            </a:r>
            <a:r>
              <a:rPr lang="nl-NL" sz="2400" i="1" dirty="0" smtClean="0"/>
              <a:t>vrouw met een </a:t>
            </a:r>
            <a:r>
              <a:rPr lang="nl-NL" sz="2400" i="1" dirty="0"/>
              <a:t>albasten </a:t>
            </a:r>
            <a:r>
              <a:rPr lang="nl-NL" sz="2400" i="1" dirty="0" smtClean="0"/>
              <a:t>fles met zuiver kostbare narduszalf en nadat zij de albasten fles gebroken had, goot zij hem uit op Zijn hoofd.</a:t>
            </a:r>
            <a:endParaRPr lang="nl-NL" sz="2400" i="1" dirty="0"/>
          </a:p>
        </p:txBody>
      </p:sp>
      <p:sp>
        <p:nvSpPr>
          <p:cNvPr id="10" name="Rechthoek 9"/>
          <p:cNvSpPr/>
          <p:nvPr/>
        </p:nvSpPr>
        <p:spPr>
          <a:xfrm>
            <a:off x="1051606" y="385175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2 </a:t>
            </a:r>
            <a:r>
              <a:rPr lang="nl-NL" b="1" dirty="0"/>
              <a:t>Korinthe 5:19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9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8" name="Rechthoek 7"/>
          <p:cNvSpPr/>
          <p:nvPr/>
        </p:nvSpPr>
        <p:spPr>
          <a:xfrm>
            <a:off x="1064951" y="451488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 Petrus 2:5</a:t>
            </a:r>
          </a:p>
        </p:txBody>
      </p:sp>
      <p:sp>
        <p:nvSpPr>
          <p:cNvPr id="2" name="Rechthoek 1"/>
          <p:cNvSpPr/>
          <p:nvPr/>
        </p:nvSpPr>
        <p:spPr>
          <a:xfrm>
            <a:off x="1096972" y="469954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“Dan </a:t>
            </a:r>
            <a:r>
              <a:rPr lang="nl-NL" sz="2400" i="1" dirty="0"/>
              <a:t>wordt u ook zelf, als levende stenen, gebouwd tot  een geestelijk huis, tot  een heilig priesterschap, om  geestelijke offers te brengen, die God welgevallig zijn door Jezus Christus.</a:t>
            </a:r>
          </a:p>
        </p:txBody>
      </p:sp>
      <p:sp>
        <p:nvSpPr>
          <p:cNvPr id="3" name="Rechthoek 2"/>
          <p:cNvSpPr/>
          <p:nvPr/>
        </p:nvSpPr>
        <p:spPr>
          <a:xfrm>
            <a:off x="1151620" y="2060848"/>
            <a:ext cx="4788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Doordat we in Yeshua zijn </a:t>
            </a:r>
            <a:r>
              <a:rPr lang="nl-NL" sz="2400" dirty="0" smtClean="0"/>
              <a:t>geplaats, </a:t>
            </a:r>
            <a:r>
              <a:rPr lang="nl-NL" sz="2400" dirty="0"/>
              <a:t>door ons geloof in </a:t>
            </a:r>
            <a:r>
              <a:rPr lang="nl-NL" sz="2400" dirty="0" smtClean="0"/>
              <a:t>Hem, </a:t>
            </a:r>
            <a:r>
              <a:rPr lang="nl-NL" sz="2400" dirty="0"/>
              <a:t>weten wij </a:t>
            </a:r>
            <a:r>
              <a:rPr lang="nl-NL" sz="2400" dirty="0" smtClean="0"/>
              <a:t>dat wij een heilig priesterschap hebben ontvangen en </a:t>
            </a:r>
            <a:r>
              <a:rPr lang="nl-NL" sz="2400" dirty="0"/>
              <a:t>een levend offer zijn </a:t>
            </a:r>
            <a:endParaRPr lang="nl-NL" sz="2400" dirty="0" smtClean="0"/>
          </a:p>
          <a:p>
            <a:r>
              <a:rPr lang="nl-NL" sz="2400" dirty="0" smtClean="0"/>
              <a:t>geworden</a:t>
            </a:r>
            <a:r>
              <a:rPr lang="nl-NL" sz="2400" dirty="0"/>
              <a:t>. </a:t>
            </a:r>
          </a:p>
        </p:txBody>
      </p:sp>
      <p:sp>
        <p:nvSpPr>
          <p:cNvPr id="9" name="Rechthoek 8"/>
          <p:cNvSpPr/>
          <p:nvPr/>
        </p:nvSpPr>
        <p:spPr>
          <a:xfrm>
            <a:off x="1078767" y="1287385"/>
            <a:ext cx="791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priesterschap</a:t>
            </a:r>
            <a:endParaRPr lang="nl-NL" sz="32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0134" y="1659586"/>
            <a:ext cx="6400800" cy="4289694"/>
          </a:xfrm>
        </p:spPr>
        <p:txBody>
          <a:bodyPr>
            <a:normAutofit fontScale="70000" lnSpcReduction="20000"/>
          </a:bodyPr>
          <a:lstStyle/>
          <a:p>
            <a:r>
              <a:rPr lang="nl-NL" sz="2400" b="1" dirty="0" smtClean="0"/>
              <a:t>Spreekbeurt 13 April 2019</a:t>
            </a:r>
          </a:p>
          <a:p>
            <a:endParaRPr lang="nl-NL" sz="2400" b="1" dirty="0" smtClean="0"/>
          </a:p>
          <a:p>
            <a:r>
              <a:rPr lang="nl-NL" sz="3200" b="1" dirty="0" smtClean="0"/>
              <a:t>Deel 1</a:t>
            </a:r>
          </a:p>
          <a:p>
            <a:r>
              <a:rPr lang="nl-NL" sz="3200" dirty="0" smtClean="0"/>
              <a:t>Offers algemeen</a:t>
            </a:r>
          </a:p>
          <a:p>
            <a:endParaRPr lang="nl-NL" sz="3200" dirty="0" smtClean="0"/>
          </a:p>
          <a:p>
            <a:r>
              <a:rPr lang="nl-NL" sz="3200" b="1" dirty="0" smtClean="0"/>
              <a:t>Deel 2</a:t>
            </a:r>
          </a:p>
          <a:p>
            <a:r>
              <a:rPr lang="nl-NL" sz="3200" dirty="0" smtClean="0"/>
              <a:t>Wijdingsoffer</a:t>
            </a:r>
            <a:r>
              <a:rPr lang="nl-NL" sz="3200" dirty="0"/>
              <a:t> </a:t>
            </a:r>
          </a:p>
          <a:p>
            <a:r>
              <a:rPr lang="nl-NL" sz="3200" dirty="0" smtClean="0"/>
              <a:t>Pesach</a:t>
            </a:r>
          </a:p>
          <a:p>
            <a:r>
              <a:rPr lang="nl-NL" sz="3200" dirty="0" smtClean="0"/>
              <a:t>Heilig priesterschap</a:t>
            </a:r>
          </a:p>
          <a:p>
            <a:endParaRPr lang="nl-NL" sz="3200" dirty="0" smtClean="0"/>
          </a:p>
          <a:p>
            <a:r>
              <a:rPr lang="nl-NL" sz="3200" b="1" dirty="0" smtClean="0"/>
              <a:t>Deel 3</a:t>
            </a:r>
          </a:p>
          <a:p>
            <a:r>
              <a:rPr lang="nl-NL" sz="3200" dirty="0" smtClean="0"/>
              <a:t>Het levende offer</a:t>
            </a:r>
            <a:r>
              <a:rPr lang="nl-NL" sz="1200" dirty="0" smtClean="0"/>
              <a:t> Heilig en aangenaam 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nl-NL" b="1" dirty="0"/>
              <a:t>Deel 3</a:t>
            </a:r>
          </a:p>
          <a:p>
            <a:r>
              <a:rPr lang="nl-NL" dirty="0"/>
              <a:t>Het levende offer</a:t>
            </a:r>
            <a:r>
              <a:rPr lang="nl-NL" sz="1200" dirty="0"/>
              <a:t> </a:t>
            </a:r>
            <a:endParaRPr lang="nl-NL" sz="1200" dirty="0" smtClean="0"/>
          </a:p>
          <a:p>
            <a:pPr marL="82296" indent="0">
              <a:buNone/>
            </a:pPr>
            <a:r>
              <a:rPr lang="nl-NL" sz="1200" dirty="0" smtClean="0"/>
              <a:t>        </a:t>
            </a:r>
            <a:r>
              <a:rPr lang="nl-NL" sz="1800" dirty="0" smtClean="0"/>
              <a:t>Heilig en aangenaam 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82239" y="184419"/>
            <a:ext cx="29514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8000" dirty="0"/>
              <a:t>הקורבן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1057130" y="1509795"/>
            <a:ext cx="8825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levende offer </a:t>
            </a:r>
            <a:endParaRPr lang="nl-NL" sz="3200" b="1" i="1" dirty="0" smtClean="0"/>
          </a:p>
          <a:p>
            <a:r>
              <a:rPr lang="nl-NL" sz="1600" b="1" i="1" dirty="0" smtClean="0"/>
              <a:t>Als </a:t>
            </a:r>
            <a:r>
              <a:rPr lang="nl-NL" sz="1600" b="1" i="1" dirty="0" smtClean="0"/>
              <a:t>een heilig en ingewijd priesterschap </a:t>
            </a:r>
          </a:p>
        </p:txBody>
      </p:sp>
      <p:sp>
        <p:nvSpPr>
          <p:cNvPr id="8" name="Rechthoek 7"/>
          <p:cNvSpPr/>
          <p:nvPr/>
        </p:nvSpPr>
        <p:spPr>
          <a:xfrm>
            <a:off x="1096702" y="2708920"/>
            <a:ext cx="4843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Een levend offer kun je zien als iets (op) geven voor een ander, door  Yeshua heen, ter ere van Hashem.</a:t>
            </a:r>
            <a:r>
              <a:rPr lang="nl-NL" sz="2400" dirty="0"/>
              <a:t>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Een offer gaat niet zonder lijden zoals Yeshua ook niet zonder lijden Zijn levende offer volbracht heeft.</a:t>
            </a:r>
          </a:p>
          <a:p>
            <a:endParaRPr lang="nl-NL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5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974822" y="1579773"/>
            <a:ext cx="791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levende offer </a:t>
            </a:r>
            <a:endParaRPr lang="nl-NL" sz="3200" b="1" i="1" dirty="0" smtClean="0"/>
          </a:p>
          <a:p>
            <a:r>
              <a:rPr lang="nl-NL" sz="1600" b="1" i="1" dirty="0" smtClean="0"/>
              <a:t>Als </a:t>
            </a:r>
            <a:r>
              <a:rPr lang="nl-NL" sz="1600" b="1" i="1" dirty="0" smtClean="0"/>
              <a:t>een heilig en ingewijd priesterschap</a:t>
            </a:r>
          </a:p>
          <a:p>
            <a:r>
              <a:rPr lang="nl-NL" sz="1200" dirty="0" smtClean="0"/>
              <a:t>Hebreeën 13:15-16 </a:t>
            </a:r>
            <a:endParaRPr lang="nl-NL" sz="32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1218776" y="2764712"/>
            <a:ext cx="4721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/>
              <a:t>15</a:t>
            </a:r>
            <a:r>
              <a:rPr lang="nl-NL" sz="2400" dirty="0" smtClean="0"/>
              <a:t> “Laten we dan altijd door Hem een Lofoffer brengen aan God. Namelijk de vrucht van de lippen die Zijn Naam belijden.</a:t>
            </a:r>
          </a:p>
          <a:p>
            <a:r>
              <a:rPr lang="nl-NL" sz="1400" dirty="0" smtClean="0"/>
              <a:t>16</a:t>
            </a:r>
            <a:r>
              <a:rPr lang="nl-NL" sz="2400" dirty="0" smtClean="0"/>
              <a:t> En vergeet het weldoen en het onderlinge hulpbetoon niet, want aan zulke offers heeft God een welgevallen.</a:t>
            </a:r>
            <a:endParaRPr lang="nl-NL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974822" y="1579773"/>
            <a:ext cx="791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levende offer </a:t>
            </a:r>
            <a:endParaRPr lang="nl-NL" sz="3200" b="1" i="1" dirty="0" smtClean="0"/>
          </a:p>
          <a:p>
            <a:r>
              <a:rPr lang="nl-NL" sz="1600" b="1" i="1" dirty="0" smtClean="0"/>
              <a:t>Als </a:t>
            </a:r>
            <a:r>
              <a:rPr lang="nl-NL" sz="1600" b="1" i="1" dirty="0" smtClean="0"/>
              <a:t>een heilig en ingewijd priesterschap</a:t>
            </a:r>
          </a:p>
          <a:p>
            <a:r>
              <a:rPr lang="nl-NL" sz="1200" dirty="0" smtClean="0"/>
              <a:t>Hebreeën 13:15-16 </a:t>
            </a:r>
            <a:endParaRPr lang="nl-NL" sz="32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952039" y="3976839"/>
            <a:ext cx="673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b="1" dirty="0" smtClean="0"/>
              <a:t>Fysiek / mentaal / emotioneel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Het </a:t>
            </a:r>
            <a:r>
              <a:rPr lang="nl-NL" sz="2400" dirty="0"/>
              <a:t>weldoen en het onderlinge </a:t>
            </a:r>
            <a:r>
              <a:rPr lang="nl-NL" sz="2400" dirty="0" smtClean="0"/>
              <a:t>hulpbetoon. Een dankoffer als een vrijwillige gave aan Hashem</a:t>
            </a:r>
            <a:endParaRPr lang="nl-N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974822" y="2780928"/>
            <a:ext cx="5181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Geestelijke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De getuigenis van Yeshua  als opgestane Heer. Een dankoffer als een Lofoffer aan Hashem. </a:t>
            </a:r>
          </a:p>
        </p:txBody>
      </p:sp>
    </p:spTree>
    <p:extLst>
      <p:ext uri="{BB962C8B-B14F-4D97-AF65-F5344CB8AC3E}">
        <p14:creationId xmlns:p14="http://schemas.microsoft.com/office/powerpoint/2010/main" val="4080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974822" y="1579773"/>
            <a:ext cx="791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levende offer </a:t>
            </a:r>
            <a:endParaRPr lang="nl-NL" sz="3200" b="1" i="1" dirty="0" smtClean="0"/>
          </a:p>
          <a:p>
            <a:r>
              <a:rPr lang="nl-NL" sz="1600" b="1" i="1" dirty="0" smtClean="0"/>
              <a:t>Als </a:t>
            </a:r>
            <a:r>
              <a:rPr lang="nl-NL" sz="1600" b="1" i="1" dirty="0" smtClean="0"/>
              <a:t>een heilig en ingewijd priesterschap</a:t>
            </a:r>
          </a:p>
          <a:p>
            <a:r>
              <a:rPr lang="nl-NL" sz="1200" dirty="0" smtClean="0"/>
              <a:t>Hebreeën 13:15-16 </a:t>
            </a:r>
            <a:endParaRPr lang="nl-NL" sz="32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987176" y="2780928"/>
            <a:ext cx="7169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 smtClean="0"/>
          </a:p>
          <a:p>
            <a:r>
              <a:rPr lang="nl-NL" sz="2400" b="1" dirty="0" smtClean="0"/>
              <a:t>Geestelijke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De getuigenis van Yeshua  als opgestane Heer. Een dankoffer als een Lofoffer aan </a:t>
            </a:r>
            <a:r>
              <a:rPr lang="nl-NL" sz="2400" dirty="0"/>
              <a:t>H</a:t>
            </a:r>
            <a:r>
              <a:rPr lang="nl-NL" sz="2400" dirty="0" smtClean="0"/>
              <a:t>ashem.</a:t>
            </a:r>
          </a:p>
          <a:p>
            <a:r>
              <a:rPr lang="nl-NL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Het erkennen van je eigen persoonlijke afhankelijkheid en redding van Hem.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Het letterlijk op de bres staan voor Hashem in de wereld.</a:t>
            </a:r>
            <a:endParaRPr lang="nl-NL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1218776" y="1579773"/>
            <a:ext cx="791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Het levende offer </a:t>
            </a:r>
            <a:endParaRPr lang="nl-NL" sz="3200" b="1" i="1" dirty="0" smtClean="0"/>
          </a:p>
          <a:p>
            <a:r>
              <a:rPr lang="nl-NL" sz="1600" b="1" i="1" dirty="0" smtClean="0"/>
              <a:t>Als </a:t>
            </a:r>
            <a:r>
              <a:rPr lang="nl-NL" sz="1600" b="1" i="1" dirty="0" smtClean="0"/>
              <a:t>een heilig en ingewijd priesterschap</a:t>
            </a:r>
          </a:p>
          <a:p>
            <a:r>
              <a:rPr lang="nl-NL" sz="1200" dirty="0" smtClean="0"/>
              <a:t>Hebreeën 13:15-16 </a:t>
            </a:r>
            <a:endParaRPr lang="nl-NL" sz="32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1202706" y="3238175"/>
            <a:ext cx="7401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Fysiek / mentaal / emotioneel</a:t>
            </a:r>
          </a:p>
          <a:p>
            <a:r>
              <a:rPr lang="nl-NL" sz="2400" dirty="0" smtClean="0"/>
              <a:t>2.Het </a:t>
            </a:r>
            <a:r>
              <a:rPr lang="nl-NL" sz="2400" dirty="0"/>
              <a:t>weldoen en het onderlinge </a:t>
            </a:r>
            <a:r>
              <a:rPr lang="nl-NL" sz="2400" dirty="0" smtClean="0"/>
              <a:t>hulpbetoon. Een dankoffer als een vrijwillige gave aan Hashem: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Rechthoek 8"/>
          <p:cNvSpPr/>
          <p:nvPr/>
        </p:nvSpPr>
        <p:spPr>
          <a:xfrm>
            <a:off x="1218776" y="1579773"/>
            <a:ext cx="791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Wat is nu een offer?</a:t>
            </a:r>
            <a:endParaRPr lang="nl-NL" sz="32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1218776" y="234921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Aanbieden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opgave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Iets doen en/of nalaten</a:t>
            </a:r>
          </a:p>
          <a:p>
            <a:endParaRPr lang="nl-NL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150890" y="1536538"/>
            <a:ext cx="4824536" cy="288032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 smtClean="0"/>
              <a:t>Wat is het doel van een offergave?</a:t>
            </a:r>
          </a:p>
          <a:p>
            <a:r>
              <a:rPr lang="nl-NL" sz="2400" dirty="0" smtClean="0"/>
              <a:t>De essentie van een offergave is om in relatie te komen en te blijven met Hashem.</a:t>
            </a:r>
          </a:p>
          <a:p>
            <a:endParaRPr lang="nl-NL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5867" y="1481113"/>
            <a:ext cx="4944285" cy="2396875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Wat is een offergave?</a:t>
            </a:r>
          </a:p>
          <a:p>
            <a:r>
              <a:rPr lang="nl-NL" sz="2400" b="1" dirty="0"/>
              <a:t>I</a:t>
            </a:r>
            <a:r>
              <a:rPr lang="nl-NL" sz="2400" dirty="0" smtClean="0"/>
              <a:t>s </a:t>
            </a:r>
            <a:r>
              <a:rPr lang="nl-NL" sz="2400" dirty="0"/>
              <a:t>een verzamelnaam voor de verschillende offers die gebracht kunnen worden met ieder haar eigen </a:t>
            </a:r>
            <a:r>
              <a:rPr lang="nl-NL" sz="2400" dirty="0" smtClean="0"/>
              <a:t>betekenis </a:t>
            </a:r>
            <a:r>
              <a:rPr lang="nl-NL" sz="2400" dirty="0"/>
              <a:t>en doel.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3407850" cy="4433710"/>
          </a:xfrm>
        </p:spPr>
        <p:txBody>
          <a:bodyPr>
            <a:normAutofit lnSpcReduction="10000"/>
          </a:bodyPr>
          <a:lstStyle/>
          <a:p>
            <a:r>
              <a:rPr lang="nl-NL" sz="2400" b="1" dirty="0" smtClean="0"/>
              <a:t>Soorten offernamen</a:t>
            </a:r>
            <a:endParaRPr lang="nl-NL" sz="2400" b="1" dirty="0"/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Offergaven</a:t>
            </a:r>
          </a:p>
          <a:p>
            <a:pPr marL="484632" indent="-457200">
              <a:buAutoNum type="arabicPeriod"/>
            </a:pPr>
            <a:r>
              <a:rPr lang="nl-NL" sz="2400" strike="sngStrike" dirty="0" smtClean="0">
                <a:solidFill>
                  <a:schemeClr val="tx1"/>
                </a:solidFill>
              </a:rPr>
              <a:t>Vuuroffers 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Brandoffers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Slachtoffers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Graanoffers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Spijsoffers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Verzoeningsoffers</a:t>
            </a:r>
            <a:endParaRPr lang="nl-NL" sz="2400" dirty="0">
              <a:solidFill>
                <a:schemeClr val="tx1"/>
              </a:solidFill>
            </a:endParaRP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Zondoffers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Schuldoffers</a:t>
            </a:r>
          </a:p>
          <a:p>
            <a:pPr marL="484632" indent="-457200">
              <a:buAutoNum type="arabicPeriod"/>
            </a:pPr>
            <a:r>
              <a:rPr lang="nl-NL" sz="2400" dirty="0" smtClean="0">
                <a:solidFill>
                  <a:schemeClr val="tx1"/>
                </a:solidFill>
              </a:rPr>
              <a:t>Plengoffers </a:t>
            </a:r>
          </a:p>
          <a:p>
            <a:pPr marL="484632" indent="-457200">
              <a:buAutoNum type="arabicPeriod"/>
            </a:pPr>
            <a:endParaRPr lang="nl-NL" sz="2400" dirty="0">
              <a:solidFill>
                <a:schemeClr val="tx1"/>
              </a:solidFill>
            </a:endParaRPr>
          </a:p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910765" y="1700808"/>
            <a:ext cx="3528392" cy="443371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 smtClean="0"/>
              <a:t>Vervolg offernamen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Reukoffer 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Dankoffers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Hefoffers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Beweegoffers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Lofoffers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Gelofteoffers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Gedenkoffers</a:t>
            </a:r>
          </a:p>
          <a:p>
            <a:pPr marL="484632" indent="-457200">
              <a:buAutoNum type="arabicPeriod" startAt="10"/>
            </a:pPr>
            <a:r>
              <a:rPr lang="nl-NL" sz="2400" dirty="0" smtClean="0">
                <a:solidFill>
                  <a:schemeClr val="tx1"/>
                </a:solidFill>
              </a:rPr>
              <a:t>Vrijwillig gaven</a:t>
            </a:r>
          </a:p>
          <a:p>
            <a:pPr marL="484632" indent="-457200">
              <a:buFont typeface="Wingdings 2"/>
              <a:buAutoNum type="arabicPeriod" startAt="10"/>
            </a:pPr>
            <a:r>
              <a:rPr lang="nl-NL" sz="2400" dirty="0">
                <a:solidFill>
                  <a:schemeClr val="tx1"/>
                </a:solidFill>
              </a:rPr>
              <a:t>Wijdingsoffers</a:t>
            </a:r>
          </a:p>
          <a:p>
            <a:pPr marL="484632" indent="-457200">
              <a:buAutoNum type="arabicPeriod" startAt="10"/>
            </a:pP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004453" y="1593788"/>
            <a:ext cx="4944285" cy="1150055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/>
              <a:t>Slachtoffers</a:t>
            </a:r>
            <a:r>
              <a:rPr lang="nl-NL" sz="2400" dirty="0"/>
              <a:t> zijn altijd dieren zoals een lam, </a:t>
            </a:r>
            <a:r>
              <a:rPr lang="nl-NL" sz="2400" dirty="0" smtClean="0"/>
              <a:t>bok, geit</a:t>
            </a:r>
            <a:r>
              <a:rPr lang="nl-NL" sz="2400" dirty="0"/>
              <a:t>, rund of </a:t>
            </a:r>
            <a:r>
              <a:rPr lang="nl-NL" sz="2400" dirty="0" smtClean="0"/>
              <a:t>duif. </a:t>
            </a:r>
            <a:endParaRPr lang="nl-NL" sz="2400" dirty="0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986558" y="2708920"/>
            <a:ext cx="4953594" cy="119335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/>
              <a:t>Graanoffers</a:t>
            </a:r>
            <a:r>
              <a:rPr lang="nl-NL" sz="2400" dirty="0"/>
              <a:t> worden bereid uit verschillende soorten granen. </a:t>
            </a: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995867" y="3645024"/>
            <a:ext cx="7152266" cy="119335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 smtClean="0"/>
              <a:t>Plengoffers </a:t>
            </a:r>
            <a:r>
              <a:rPr lang="nl-NL" sz="2400" dirty="0" smtClean="0"/>
              <a:t>is een hoeveelheid wijn wat wordt gebruikt bij verschillende soorten offers. </a:t>
            </a:r>
            <a:endParaRPr lang="nl-NL" sz="2400" dirty="0"/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995867" y="4696863"/>
            <a:ext cx="7152266" cy="119335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b="1" dirty="0" smtClean="0"/>
              <a:t>Reukoffer </a:t>
            </a:r>
            <a:r>
              <a:rPr lang="nl-NL" sz="2400" dirty="0" smtClean="0"/>
              <a:t>is een specifiek samengesteld mengsel van kruiden en specerijen. </a:t>
            </a:r>
            <a:endParaRPr lang="nl-NL" sz="2400" dirty="0"/>
          </a:p>
        </p:txBody>
      </p:sp>
      <p:sp>
        <p:nvSpPr>
          <p:cNvPr id="2" name="Tekstvak 1"/>
          <p:cNvSpPr txBox="1"/>
          <p:nvPr/>
        </p:nvSpPr>
        <p:spPr>
          <a:xfrm>
            <a:off x="995867" y="850359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Soorten offergave</a:t>
            </a:r>
            <a:endParaRPr lang="nl-N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95867" y="2744012"/>
            <a:ext cx="4944285" cy="136997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400" u="sng" dirty="0" smtClean="0"/>
              <a:t>Doorgaans</a:t>
            </a:r>
            <a:r>
              <a:rPr lang="nl-NL" sz="2400" dirty="0" smtClean="0"/>
              <a:t> worden alle offers als </a:t>
            </a:r>
            <a:r>
              <a:rPr lang="nl-NL" sz="2400" b="1" dirty="0"/>
              <a:t>brandoffer</a:t>
            </a:r>
            <a:r>
              <a:rPr lang="nl-NL" sz="2400" dirty="0"/>
              <a:t> gebracht en als </a:t>
            </a:r>
            <a:r>
              <a:rPr lang="nl-NL" sz="2400" b="1" dirty="0"/>
              <a:t>vuuroffer </a:t>
            </a:r>
            <a:r>
              <a:rPr lang="nl-NL" sz="2400" dirty="0"/>
              <a:t>ontvangen door de Eeuwige, het zijn </a:t>
            </a:r>
            <a:r>
              <a:rPr lang="nl-NL" sz="2400" dirty="0" err="1"/>
              <a:t>Zijn</a:t>
            </a:r>
            <a:r>
              <a:rPr lang="nl-NL" sz="2400" dirty="0"/>
              <a:t> offers.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95867" y="1517071"/>
            <a:ext cx="494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Wat is </a:t>
            </a:r>
            <a:r>
              <a:rPr lang="nl-NL" sz="2400" b="1" dirty="0" smtClean="0"/>
              <a:t>het verschil tussen een  Brandoffer </a:t>
            </a:r>
            <a:r>
              <a:rPr lang="nl-NL" sz="2400" b="1" dirty="0" smtClean="0"/>
              <a:t>en een vuuroffer</a:t>
            </a:r>
            <a:r>
              <a:rPr lang="nl-NL" sz="2400" dirty="0" smtClean="0"/>
              <a:t>?</a:t>
            </a:r>
            <a:endParaRPr lang="nl-N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1387" y="6285163"/>
            <a:ext cx="392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Constantia"/>
              </a:rPr>
              <a:t>Bron: Herziene Statenvertaling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188640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0" dirty="0"/>
              <a:t>הקורבן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972044" y="1517070"/>
            <a:ext cx="4968108" cy="3496106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b="1" dirty="0" smtClean="0"/>
              <a:t>De 3 </a:t>
            </a:r>
            <a:r>
              <a:rPr lang="nl-NL" b="1" dirty="0"/>
              <a:t>allerheiligste </a:t>
            </a:r>
            <a:r>
              <a:rPr lang="nl-NL" b="1" dirty="0" smtClean="0"/>
              <a:t>offers</a:t>
            </a:r>
          </a:p>
          <a:p>
            <a:endParaRPr lang="nl-NL" b="1" dirty="0" smtClean="0"/>
          </a:p>
          <a:p>
            <a:r>
              <a:rPr lang="nl-NL" dirty="0" smtClean="0"/>
              <a:t>De drie heiligste offers </a:t>
            </a:r>
            <a:r>
              <a:rPr lang="nl-NL" dirty="0"/>
              <a:t>mogen gegeten worden door specifiek genoemde personen. Eenieder die het aanraakt wordt erdoor geheiligd</a:t>
            </a:r>
            <a:r>
              <a:rPr lang="nl-NL" dirty="0" smtClean="0"/>
              <a:t>.</a:t>
            </a: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dirty="0" smtClean="0"/>
              <a:t>Schuldoffers</a:t>
            </a:r>
            <a:r>
              <a:rPr lang="nl-NL" dirty="0"/>
              <a:t>*</a:t>
            </a: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dirty="0" smtClean="0"/>
              <a:t>Graanoffer  (spijsoffer) </a:t>
            </a:r>
            <a:endParaRPr lang="nl-NL" dirty="0"/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nl-NL" dirty="0"/>
              <a:t>Zondoffer *</a:t>
            </a:r>
          </a:p>
          <a:p>
            <a:endParaRPr lang="nl-NL" sz="2400" dirty="0"/>
          </a:p>
        </p:txBody>
      </p:sp>
      <p:sp>
        <p:nvSpPr>
          <p:cNvPr id="10" name="Rechthoek 9"/>
          <p:cNvSpPr/>
          <p:nvPr/>
        </p:nvSpPr>
        <p:spPr>
          <a:xfrm>
            <a:off x="1100986" y="5301208"/>
            <a:ext cx="763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* Met de schuld- en zondoffer wordt </a:t>
            </a:r>
            <a:r>
              <a:rPr lang="nl-NL" sz="2400" dirty="0"/>
              <a:t>het beeld getoond van de verzoening door </a:t>
            </a:r>
            <a:r>
              <a:rPr lang="nl-NL" sz="2400" dirty="0" err="1"/>
              <a:t>HaShem</a:t>
            </a:r>
            <a:r>
              <a:rPr lang="nl-NL" sz="2400" dirty="0"/>
              <a:t>. </a:t>
            </a:r>
            <a:r>
              <a:rPr lang="nl-NL" sz="2400" dirty="0" smtClean="0"/>
              <a:t>(verzoeningsoffers</a:t>
            </a:r>
            <a:r>
              <a:rPr lang="nl-NL" sz="2400" dirty="0"/>
              <a:t>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71"/>
            <a:ext cx="2793238" cy="20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24674</TotalTime>
  <Words>1011</Words>
  <Application>Microsoft Office PowerPoint</Application>
  <PresentationFormat>Diavoorstelling (4:3)</PresentationFormat>
  <Paragraphs>209</Paragraphs>
  <Slides>25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Zonnewende</vt:lpstr>
      <vt:lpstr>  Heilig priesterschap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הקורבן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הקורבן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lampenier</dc:creator>
  <cp:lastModifiedBy>lampenier</cp:lastModifiedBy>
  <cp:revision>106</cp:revision>
  <cp:lastPrinted>2019-04-13T05:31:02Z</cp:lastPrinted>
  <dcterms:created xsi:type="dcterms:W3CDTF">2018-09-17T06:37:01Z</dcterms:created>
  <dcterms:modified xsi:type="dcterms:W3CDTF">2019-04-13T05:51:43Z</dcterms:modified>
</cp:coreProperties>
</file>