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87" r:id="rId5"/>
    <p:sldId id="258" r:id="rId6"/>
    <p:sldId id="260" r:id="rId7"/>
    <p:sldId id="275" r:id="rId8"/>
    <p:sldId id="278" r:id="rId9"/>
    <p:sldId id="285" r:id="rId10"/>
    <p:sldId id="281" r:id="rId11"/>
    <p:sldId id="280" r:id="rId12"/>
    <p:sldId id="282" r:id="rId13"/>
    <p:sldId id="283" r:id="rId14"/>
    <p:sldId id="290" r:id="rId15"/>
    <p:sldId id="262" r:id="rId16"/>
    <p:sldId id="264" r:id="rId17"/>
    <p:sldId id="263" r:id="rId18"/>
    <p:sldId id="266" r:id="rId19"/>
    <p:sldId id="265" r:id="rId20"/>
    <p:sldId id="277" r:id="rId21"/>
    <p:sldId id="267" r:id="rId22"/>
    <p:sldId id="289" r:id="rId23"/>
    <p:sldId id="279" r:id="rId24"/>
    <p:sldId id="268" r:id="rId25"/>
    <p:sldId id="269" r:id="rId26"/>
    <p:sldId id="270" r:id="rId27"/>
    <p:sldId id="271" r:id="rId28"/>
    <p:sldId id="272" r:id="rId29"/>
    <p:sldId id="291" r:id="rId30"/>
    <p:sldId id="273" r:id="rId31"/>
    <p:sldId id="292" r:id="rId32"/>
    <p:sldId id="274" r:id="rId33"/>
    <p:sldId id="284" r:id="rId34"/>
    <p:sldId id="286" r:id="rId35"/>
    <p:sldId id="288"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4"/>
    <a:srgbClr val="FFDD71"/>
    <a:srgbClr val="EBE485"/>
    <a:srgbClr val="FFE79B"/>
    <a:srgbClr val="9A3E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22-3-2019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t>‹nr.›</a:t>
            </a:fld>
            <a:endParaRPr lang="nl-NL"/>
          </a:p>
        </p:txBody>
      </p:sp>
      <p:pic>
        <p:nvPicPr>
          <p:cNvPr id="1026" name="Picture 2" descr="http://2.bp.blogspot.com/-VITFFsJxDZU/T1JIb2-9GNI/AAAAAAAAH0Y/nhJHVZUxHXI/s320/Purim+feast+of+Esth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8308" y="3789039"/>
            <a:ext cx="3068959" cy="3068959"/>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Brush Script Std"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1115616" y="3140968"/>
            <a:ext cx="4680520" cy="3456384"/>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b="1" dirty="0" smtClean="0">
                <a:solidFill>
                  <a:srgbClr val="FFE79B"/>
                </a:solidFill>
                <a:latin typeface="Times New Roman" panose="02020603050405020304" pitchFamily="18" charset="0"/>
                <a:cs typeface="Times New Roman" panose="02020603050405020304" pitchFamily="18" charset="0"/>
              </a:rPr>
              <a:t>In </a:t>
            </a:r>
          </a:p>
          <a:p>
            <a:r>
              <a:rPr lang="nl-NL" b="1" dirty="0" smtClean="0">
                <a:solidFill>
                  <a:srgbClr val="FFE79B"/>
                </a:solidFill>
                <a:latin typeface="Times New Roman" panose="02020603050405020304" pitchFamily="18" charset="0"/>
                <a:cs typeface="Times New Roman" panose="02020603050405020304" pitchFamily="18" charset="0"/>
              </a:rPr>
              <a:t>Leviticus </a:t>
            </a:r>
          </a:p>
          <a:p>
            <a:r>
              <a:rPr lang="nl-NL" b="1" dirty="0" smtClean="0">
                <a:solidFill>
                  <a:srgbClr val="FFE79B"/>
                </a:solidFill>
                <a:latin typeface="Times New Roman" panose="02020603050405020304" pitchFamily="18" charset="0"/>
                <a:cs typeface="Times New Roman" panose="02020603050405020304" pitchFamily="18" charset="0"/>
              </a:rPr>
              <a:t>roept Hij het volk op </a:t>
            </a:r>
          </a:p>
          <a:p>
            <a:r>
              <a:rPr lang="nl-NL" b="1" dirty="0">
                <a:solidFill>
                  <a:srgbClr val="FFE79B"/>
                </a:solidFill>
                <a:latin typeface="Times New Roman" panose="02020603050405020304" pitchFamily="18" charset="0"/>
                <a:cs typeface="Times New Roman" panose="02020603050405020304" pitchFamily="18" charset="0"/>
              </a:rPr>
              <a:t>o</a:t>
            </a:r>
            <a:r>
              <a:rPr lang="nl-NL" b="1" dirty="0" smtClean="0">
                <a:solidFill>
                  <a:srgbClr val="FFE79B"/>
                </a:solidFill>
                <a:latin typeface="Times New Roman" panose="02020603050405020304" pitchFamily="18" charset="0"/>
                <a:cs typeface="Times New Roman" panose="02020603050405020304" pitchFamily="18" charset="0"/>
              </a:rPr>
              <a:t>m 8 x per jaar </a:t>
            </a:r>
          </a:p>
          <a:p>
            <a:r>
              <a:rPr lang="nl-NL" b="1" dirty="0">
                <a:solidFill>
                  <a:srgbClr val="FFE79B"/>
                </a:solidFill>
                <a:latin typeface="Times New Roman" panose="02020603050405020304" pitchFamily="18" charset="0"/>
                <a:cs typeface="Times New Roman" panose="02020603050405020304" pitchFamily="18" charset="0"/>
              </a:rPr>
              <a:t>Z</a:t>
            </a:r>
            <a:r>
              <a:rPr lang="nl-NL" b="1" dirty="0" smtClean="0">
                <a:solidFill>
                  <a:srgbClr val="FFE79B"/>
                </a:solidFill>
                <a:latin typeface="Times New Roman" panose="02020603050405020304" pitchFamily="18" charset="0"/>
                <a:cs typeface="Times New Roman" panose="02020603050405020304" pitchFamily="18" charset="0"/>
              </a:rPr>
              <a:t>ijn  </a:t>
            </a:r>
            <a:r>
              <a:rPr lang="nl-NL" b="1" dirty="0">
                <a:solidFill>
                  <a:srgbClr val="FFE79B"/>
                </a:solidFill>
                <a:latin typeface="Times New Roman" panose="02020603050405020304" pitchFamily="18" charset="0"/>
                <a:cs typeface="Times New Roman" panose="02020603050405020304" pitchFamily="18" charset="0"/>
              </a:rPr>
              <a:t>F</a:t>
            </a:r>
            <a:r>
              <a:rPr lang="nl-NL" b="1" dirty="0" smtClean="0">
                <a:solidFill>
                  <a:srgbClr val="FFE79B"/>
                </a:solidFill>
                <a:latin typeface="Times New Roman" panose="02020603050405020304" pitchFamily="18" charset="0"/>
                <a:cs typeface="Times New Roman" panose="02020603050405020304" pitchFamily="18" charset="0"/>
              </a:rPr>
              <a:t>eesten te vieren en Hem te ontmoeten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130" y="151412"/>
            <a:ext cx="366395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2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silver megillat esthe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488743">
            <a:off x="-1157165" y="-331479"/>
            <a:ext cx="7569897" cy="748664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884621" y="332656"/>
            <a:ext cx="5760640" cy="1077218"/>
          </a:xfrm>
          <a:prstGeom prst="rect">
            <a:avLst/>
          </a:prstGeom>
          <a:noFill/>
        </p:spPr>
        <p:txBody>
          <a:bodyPr wrap="square" rtlCol="0">
            <a:spAutoFit/>
          </a:bodyPr>
          <a:lstStyle/>
          <a:p>
            <a:r>
              <a:rPr lang="nl-NL" sz="4000" b="1" dirty="0" smtClean="0">
                <a:latin typeface="Times New Roman" panose="02020603050405020304" pitchFamily="18" charset="0"/>
                <a:ea typeface="Verdana" panose="020B0604030504040204" pitchFamily="34" charset="0"/>
                <a:cs typeface="Times New Roman" panose="02020603050405020304" pitchFamily="18" charset="0"/>
              </a:rPr>
              <a:t>MEGILLAT ESTHER</a:t>
            </a:r>
          </a:p>
          <a:p>
            <a:r>
              <a:rPr lang="nl-NL" sz="2400" b="1" i="1" dirty="0" smtClean="0">
                <a:latin typeface="Times New Roman" panose="02020603050405020304" pitchFamily="18" charset="0"/>
                <a:ea typeface="Verdana" panose="020B0604030504040204" pitchFamily="34" charset="0"/>
                <a:cs typeface="Times New Roman" panose="02020603050405020304" pitchFamily="18" charset="0"/>
              </a:rPr>
              <a:t>De rol van Esther</a:t>
            </a:r>
            <a:endParaRPr lang="nl-NL" sz="2400" b="1" i="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 name="Tekstvak 4"/>
          <p:cNvSpPr txBox="1"/>
          <p:nvPr/>
        </p:nvSpPr>
        <p:spPr>
          <a:xfrm>
            <a:off x="1763688" y="4672007"/>
            <a:ext cx="4225026" cy="954107"/>
          </a:xfrm>
          <a:prstGeom prst="rect">
            <a:avLst/>
          </a:prstGeom>
          <a:noFill/>
        </p:spPr>
        <p:txBody>
          <a:bodyPr wrap="square" rtlCol="0">
            <a:spAutoFit/>
          </a:bodyPr>
          <a:lstStyle/>
          <a:p>
            <a:r>
              <a:rPr lang="nl-NL" sz="2800" i="1" dirty="0" smtClean="0">
                <a:solidFill>
                  <a:schemeClr val="tx1">
                    <a:lumMod val="95000"/>
                  </a:schemeClr>
                </a:solidFill>
                <a:latin typeface="Times New Roman" panose="02020603050405020304" pitchFamily="18" charset="0"/>
                <a:ea typeface="Verdana" panose="020B0604030504040204" pitchFamily="34" charset="0"/>
                <a:cs typeface="Times New Roman" panose="02020603050405020304" pitchFamily="18" charset="0"/>
              </a:rPr>
              <a:t>De rol van Esther </a:t>
            </a:r>
          </a:p>
          <a:p>
            <a:r>
              <a:rPr lang="nl-NL" sz="2800" i="1" dirty="0" smtClean="0">
                <a:solidFill>
                  <a:schemeClr val="tx1">
                    <a:lumMod val="95000"/>
                  </a:schemeClr>
                </a:solidFill>
                <a:latin typeface="Times New Roman" panose="02020603050405020304" pitchFamily="18" charset="0"/>
                <a:ea typeface="Verdana" panose="020B0604030504040204" pitchFamily="34" charset="0"/>
                <a:cs typeface="Times New Roman" panose="02020603050405020304" pitchFamily="18" charset="0"/>
              </a:rPr>
              <a:t>bestaat uit 12.196 letters</a:t>
            </a:r>
            <a:endParaRPr lang="nl-NL" sz="2800" i="1" dirty="0">
              <a:solidFill>
                <a:schemeClr val="tx1">
                  <a:lumMod val="95000"/>
                </a:schemeClr>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Tekstvak 5"/>
          <p:cNvSpPr txBox="1"/>
          <p:nvPr/>
        </p:nvSpPr>
        <p:spPr>
          <a:xfrm>
            <a:off x="1872208" y="1412776"/>
            <a:ext cx="7308304" cy="461665"/>
          </a:xfrm>
          <a:prstGeom prst="rect">
            <a:avLst/>
          </a:prstGeom>
          <a:noFill/>
        </p:spPr>
        <p:txBody>
          <a:bodyPr wrap="square" rtlCol="0">
            <a:spAutoFit/>
          </a:bodyPr>
          <a:lstStyle/>
          <a:p>
            <a:r>
              <a:rPr lang="nl-NL" sz="2400" i="1" dirty="0" smtClean="0">
                <a:latin typeface="Times New Roman" panose="02020603050405020304" pitchFamily="18" charset="0"/>
                <a:ea typeface="Verdana" panose="020B0604030504040204" pitchFamily="34" charset="0"/>
                <a:cs typeface="Times New Roman" panose="02020603050405020304" pitchFamily="18" charset="0"/>
              </a:rPr>
              <a:t>De rol van Esther bevat vele verborgenheden</a:t>
            </a:r>
            <a:endParaRPr lang="nl-NL" sz="2400" i="1"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0155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1.-Beresjiet.jpg"/>
          <p:cNvPicPr>
            <a:picLocks noChangeAspect="1"/>
          </p:cNvPicPr>
          <p:nvPr/>
        </p:nvPicPr>
        <p:blipFill>
          <a:blip r:embed="rId2" cstate="print"/>
          <a:stretch>
            <a:fillRect/>
          </a:stretch>
        </p:blipFill>
        <p:spPr>
          <a:xfrm>
            <a:off x="251520" y="188640"/>
            <a:ext cx="4762500" cy="4029075"/>
          </a:xfrm>
          <a:prstGeom prst="rect">
            <a:avLst/>
          </a:prstGeom>
          <a:ln>
            <a:noFill/>
          </a:ln>
          <a:effectLst>
            <a:softEdge rad="112500"/>
          </a:effectLst>
        </p:spPr>
      </p:pic>
      <p:sp>
        <p:nvSpPr>
          <p:cNvPr id="3" name="Ovaal 2"/>
          <p:cNvSpPr/>
          <p:nvPr/>
        </p:nvSpPr>
        <p:spPr>
          <a:xfrm>
            <a:off x="2123728" y="908720"/>
            <a:ext cx="720080" cy="720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2843808" y="4854083"/>
            <a:ext cx="2880320" cy="1015663"/>
          </a:xfrm>
          <a:prstGeom prst="rect">
            <a:avLst/>
          </a:prstGeom>
          <a:noFill/>
        </p:spPr>
        <p:txBody>
          <a:bodyPr wrap="square" rtlCol="0">
            <a:spAutoFit/>
          </a:bodyPr>
          <a:lstStyle/>
          <a:p>
            <a:r>
              <a:rPr lang="nl-NL" sz="6000" dirty="0" err="1" smtClean="0">
                <a:latin typeface="Ain Yiddishe Font-Traditional" panose="020B0500000000000000" pitchFamily="34" charset="0"/>
                <a:ea typeface="Verdana" panose="020B0604030504040204" pitchFamily="34" charset="0"/>
                <a:cs typeface="Verdana" panose="020B0604030504040204" pitchFamily="34" charset="0"/>
              </a:rPr>
              <a:t>Rr</a:t>
            </a:r>
            <a:r>
              <a:rPr lang="nl-NL" sz="6000" dirty="0" smtClean="0">
                <a:latin typeface="Ain Yiddishe Font-Traditional" panose="020B0500000000000000" pitchFamily="34" charset="0"/>
                <a:ea typeface="Verdana" panose="020B0604030504040204" pitchFamily="34" charset="0"/>
                <a:cs typeface="Verdana" panose="020B0604030504040204" pitchFamily="34" charset="0"/>
              </a:rPr>
              <a:t>[</a:t>
            </a:r>
            <a:r>
              <a:rPr lang="nl-NL" sz="6000" dirty="0" err="1" smtClean="0">
                <a:latin typeface="Ain Yiddishe Font-Traditional" panose="020B0500000000000000" pitchFamily="34" charset="0"/>
                <a:ea typeface="Verdana" panose="020B0604030504040204" pitchFamily="34" charset="0"/>
                <a:cs typeface="Verdana" panose="020B0604030504040204" pitchFamily="34" charset="0"/>
              </a:rPr>
              <a:t>w</a:t>
            </a:r>
            <a:r>
              <a:rPr lang="nl-NL" sz="6000" dirty="0" err="1" smtClean="0">
                <a:solidFill>
                  <a:srgbClr val="FFFF00"/>
                </a:solidFill>
                <a:latin typeface="Ain Yiddishe Font-Traditional" panose="020B0500000000000000" pitchFamily="34" charset="0"/>
                <a:ea typeface="Verdana" panose="020B0604030504040204" pitchFamily="34" charset="0"/>
                <a:cs typeface="Verdana" panose="020B0604030504040204" pitchFamily="34" charset="0"/>
              </a:rPr>
              <a:t>a</a:t>
            </a:r>
            <a:endParaRPr lang="nl-NL" sz="6000" dirty="0">
              <a:solidFill>
                <a:srgbClr val="FFFF00"/>
              </a:solidFill>
              <a:latin typeface="Ain Yiddishe Font-Traditional" panose="020B0500000000000000" pitchFamily="34" charset="0"/>
              <a:ea typeface="Verdana" panose="020B0604030504040204" pitchFamily="34" charset="0"/>
              <a:cs typeface="Verdana" panose="020B0604030504040204" pitchFamily="34" charset="0"/>
            </a:endParaRPr>
          </a:p>
        </p:txBody>
      </p:sp>
      <p:sp>
        <p:nvSpPr>
          <p:cNvPr id="6" name="Rechthoek 5"/>
          <p:cNvSpPr/>
          <p:nvPr/>
        </p:nvSpPr>
        <p:spPr>
          <a:xfrm>
            <a:off x="2039498" y="3629055"/>
            <a:ext cx="1186543" cy="400110"/>
          </a:xfrm>
          <a:prstGeom prst="rect">
            <a:avLst/>
          </a:prstGeom>
        </p:spPr>
        <p:txBody>
          <a:bodyPr wrap="none">
            <a:spAutoFit/>
          </a:bodyPr>
          <a:lstStyle/>
          <a:p>
            <a:pPr lvl="0"/>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Genesis</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Rechte verbindingslijn met pijl 10"/>
          <p:cNvCxnSpPr/>
          <p:nvPr/>
        </p:nvCxnSpPr>
        <p:spPr>
          <a:xfrm flipH="1" flipV="1">
            <a:off x="2632770" y="1628720"/>
            <a:ext cx="2299270" cy="338445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Rechthoek 11"/>
          <p:cNvSpPr/>
          <p:nvPr/>
        </p:nvSpPr>
        <p:spPr>
          <a:xfrm>
            <a:off x="379666" y="6237312"/>
            <a:ext cx="1888337" cy="369332"/>
          </a:xfrm>
          <a:prstGeom prst="rect">
            <a:avLst/>
          </a:prstGeom>
        </p:spPr>
        <p:txBody>
          <a:bodyPr wrap="none">
            <a:spAutoFit/>
          </a:bodyPr>
          <a:lstStyle/>
          <a:p>
            <a:r>
              <a:rPr lang="nl-NL" i="1" dirty="0">
                <a:latin typeface="Times New Roman" panose="02020603050405020304" pitchFamily="18" charset="0"/>
                <a:cs typeface="Times New Roman" panose="02020603050405020304" pitchFamily="18" charset="0"/>
              </a:rPr>
              <a:t>Rabbi </a:t>
            </a:r>
            <a:r>
              <a:rPr lang="nl-NL" i="1" dirty="0" err="1">
                <a:latin typeface="Times New Roman" panose="02020603050405020304" pitchFamily="18" charset="0"/>
                <a:cs typeface="Times New Roman" panose="02020603050405020304" pitchFamily="18" charset="0"/>
              </a:rPr>
              <a:t>Weissmandl</a:t>
            </a:r>
            <a:endParaRPr lang="nl-NL" i="1" dirty="0">
              <a:latin typeface="Times New Roman" panose="02020603050405020304" pitchFamily="18" charset="0"/>
              <a:cs typeface="Times New Roman" panose="02020603050405020304" pitchFamily="18" charset="0"/>
            </a:endParaRPr>
          </a:p>
        </p:txBody>
      </p:sp>
      <p:cxnSp>
        <p:nvCxnSpPr>
          <p:cNvPr id="13" name="Rechte verbindingslijn met pijl 12"/>
          <p:cNvCxnSpPr/>
          <p:nvPr/>
        </p:nvCxnSpPr>
        <p:spPr>
          <a:xfrm flipH="1">
            <a:off x="4427984" y="1772816"/>
            <a:ext cx="864096" cy="29648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H="1">
            <a:off x="3782405" y="3236760"/>
            <a:ext cx="1411421" cy="1776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a:off x="3226041" y="4340105"/>
            <a:ext cx="2318575" cy="513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934" y="-193304"/>
            <a:ext cx="400526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704" y="1085478"/>
            <a:ext cx="400526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201" y="2358811"/>
            <a:ext cx="400526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395" y="3629055"/>
            <a:ext cx="400526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8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1+#ppt_w/2"/>
                                          </p:val>
                                        </p:tav>
                                        <p:tav tm="100000">
                                          <p:val>
                                            <p:strVal val="#ppt_x"/>
                                          </p:val>
                                        </p:tav>
                                      </p:tavLst>
                                    </p:anim>
                                    <p:anim calcmode="lin" valueType="num">
                                      <p:cBhvr additive="base">
                                        <p:cTn id="18" dur="500" fill="hold"/>
                                        <p:tgtEl>
                                          <p:spTgt spid="205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500" fill="hold"/>
                                        <p:tgtEl>
                                          <p:spTgt spid="2051"/>
                                        </p:tgtEl>
                                        <p:attrNameLst>
                                          <p:attrName>ppt_x</p:attrName>
                                        </p:attrNameLst>
                                      </p:cBhvr>
                                      <p:tavLst>
                                        <p:tav tm="0">
                                          <p:val>
                                            <p:strVal val="1+#ppt_w/2"/>
                                          </p:val>
                                        </p:tav>
                                        <p:tav tm="100000">
                                          <p:val>
                                            <p:strVal val="#ppt_x"/>
                                          </p:val>
                                        </p:tav>
                                      </p:tavLst>
                                    </p:anim>
                                    <p:anim calcmode="lin" valueType="num">
                                      <p:cBhvr additive="base">
                                        <p:cTn id="28" dur="500" fill="hold"/>
                                        <p:tgtEl>
                                          <p:spTgt spid="205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8" presetClass="entr" presetSubtype="12"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1+#ppt_w/2"/>
                                          </p:val>
                                        </p:tav>
                                        <p:tav tm="100000">
                                          <p:val>
                                            <p:strVal val="#ppt_x"/>
                                          </p:val>
                                        </p:tav>
                                      </p:tavLst>
                                    </p:anim>
                                    <p:anim calcmode="lin" valueType="num">
                                      <p:cBhvr additive="base">
                                        <p:cTn id="38" dur="500" fill="hold"/>
                                        <p:tgtEl>
                                          <p:spTgt spid="2052"/>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8" presetClass="entr" presetSubtype="12"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down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 calcmode="lin" valueType="num">
                                      <p:cBhvr additive="base">
                                        <p:cTn id="47" dur="500" fill="hold"/>
                                        <p:tgtEl>
                                          <p:spTgt spid="2053"/>
                                        </p:tgtEl>
                                        <p:attrNameLst>
                                          <p:attrName>ppt_x</p:attrName>
                                        </p:attrNameLst>
                                      </p:cBhvr>
                                      <p:tavLst>
                                        <p:tav tm="0">
                                          <p:val>
                                            <p:strVal val="1+#ppt_w/2"/>
                                          </p:val>
                                        </p:tav>
                                        <p:tav tm="100000">
                                          <p:val>
                                            <p:strVal val="#ppt_x"/>
                                          </p:val>
                                        </p:tav>
                                      </p:tavLst>
                                    </p:anim>
                                    <p:anim calcmode="lin" valueType="num">
                                      <p:cBhvr additive="base">
                                        <p:cTn id="48" dur="500" fill="hold"/>
                                        <p:tgtEl>
                                          <p:spTgt spid="2053"/>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8" presetClass="entr" presetSubtype="12"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trips(down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5589867" cy="26238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al 2"/>
          <p:cNvSpPr/>
          <p:nvPr/>
        </p:nvSpPr>
        <p:spPr>
          <a:xfrm>
            <a:off x="5076056" y="476672"/>
            <a:ext cx="720080" cy="720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2735796" y="4861609"/>
            <a:ext cx="2916324" cy="1015663"/>
          </a:xfrm>
          <a:prstGeom prst="rect">
            <a:avLst/>
          </a:prstGeom>
          <a:noFill/>
        </p:spPr>
        <p:txBody>
          <a:bodyPr wrap="square" rtlCol="0">
            <a:spAutoFit/>
          </a:bodyPr>
          <a:lstStyle/>
          <a:p>
            <a:r>
              <a:rPr lang="nl-NL" sz="6000" dirty="0" err="1" smtClean="0">
                <a:latin typeface="Ain Yiddishe Font-Traditional" panose="020B0500000000000000" pitchFamily="34" charset="0"/>
                <a:ea typeface="Verdana" panose="020B0604030504040204" pitchFamily="34" charset="0"/>
                <a:cs typeface="Verdana" panose="020B0604030504040204" pitchFamily="34" charset="0"/>
              </a:rPr>
              <a:t>Ryxdr</a:t>
            </a:r>
            <a:r>
              <a:rPr lang="nl-NL" sz="6000" dirty="0" err="1" smtClean="0">
                <a:solidFill>
                  <a:srgbClr val="FFFF00"/>
                </a:solidFill>
                <a:latin typeface="Ain Yiddishe Font-Traditional" panose="020B0500000000000000" pitchFamily="34" charset="0"/>
                <a:ea typeface="Verdana" panose="020B0604030504040204" pitchFamily="34" charset="0"/>
                <a:cs typeface="Verdana" panose="020B0604030504040204" pitchFamily="34" charset="0"/>
              </a:rPr>
              <a:t>m</a:t>
            </a:r>
            <a:endParaRPr lang="nl-NL" sz="6000" dirty="0">
              <a:solidFill>
                <a:srgbClr val="FFFF00"/>
              </a:solidFill>
              <a:latin typeface="Ain Yiddishe Font-Traditional" panose="020B0500000000000000" pitchFamily="34" charset="0"/>
              <a:ea typeface="Verdana" panose="020B0604030504040204" pitchFamily="34" charset="0"/>
              <a:cs typeface="Verdana" panose="020B0604030504040204" pitchFamily="34" charset="0"/>
            </a:endParaRPr>
          </a:p>
        </p:txBody>
      </p:sp>
      <p:sp>
        <p:nvSpPr>
          <p:cNvPr id="6" name="Rechthoek 5"/>
          <p:cNvSpPr/>
          <p:nvPr/>
        </p:nvSpPr>
        <p:spPr>
          <a:xfrm>
            <a:off x="107504" y="2636912"/>
            <a:ext cx="1601721" cy="400110"/>
          </a:xfrm>
          <a:prstGeom prst="rect">
            <a:avLst/>
          </a:prstGeom>
        </p:spPr>
        <p:txBody>
          <a:bodyPr wrap="none">
            <a:spAutoFit/>
          </a:bodyPr>
          <a:lstStyle/>
          <a:p>
            <a:pPr lvl="0"/>
            <a:r>
              <a:rPr lang="nl-NL" sz="2000" i="1" dirty="0" smtClean="0">
                <a:solidFill>
                  <a:prstClr val="white"/>
                </a:solidFill>
                <a:latin typeface="Times New Roman" panose="02020603050405020304" pitchFamily="18" charset="0"/>
                <a:ea typeface="Verdana" panose="020B0604030504040204" pitchFamily="34" charset="0"/>
                <a:cs typeface="Times New Roman" panose="02020603050405020304" pitchFamily="18" charset="0"/>
              </a:rPr>
              <a:t>Exodus 30:23</a:t>
            </a:r>
            <a:endParaRPr lang="nl-NL" sz="2000" i="1" dirty="0">
              <a:solidFill>
                <a:prstClr val="white"/>
              </a:solidFill>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1" name="Rechte verbindingslijn met pijl 10"/>
          <p:cNvCxnSpPr/>
          <p:nvPr/>
        </p:nvCxnSpPr>
        <p:spPr>
          <a:xfrm flipV="1">
            <a:off x="5076056" y="1196752"/>
            <a:ext cx="360040" cy="381642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Rechthoek 11"/>
          <p:cNvSpPr/>
          <p:nvPr/>
        </p:nvSpPr>
        <p:spPr>
          <a:xfrm>
            <a:off x="379666" y="6237312"/>
            <a:ext cx="1888337" cy="369332"/>
          </a:xfrm>
          <a:prstGeom prst="rect">
            <a:avLst/>
          </a:prstGeom>
        </p:spPr>
        <p:txBody>
          <a:bodyPr wrap="none">
            <a:spAutoFit/>
          </a:bodyPr>
          <a:lstStyle/>
          <a:p>
            <a:r>
              <a:rPr lang="nl-NL" i="1" dirty="0">
                <a:latin typeface="Times New Roman" panose="02020603050405020304" pitchFamily="18" charset="0"/>
                <a:cs typeface="Times New Roman" panose="02020603050405020304" pitchFamily="18" charset="0"/>
              </a:rPr>
              <a:t>Rabbi </a:t>
            </a:r>
            <a:r>
              <a:rPr lang="nl-NL" i="1" dirty="0" err="1">
                <a:latin typeface="Times New Roman" panose="02020603050405020304" pitchFamily="18" charset="0"/>
                <a:cs typeface="Times New Roman" panose="02020603050405020304" pitchFamily="18" charset="0"/>
              </a:rPr>
              <a:t>Weissmandl</a:t>
            </a:r>
            <a:endParaRPr lang="nl-NL" i="1" dirty="0">
              <a:latin typeface="Times New Roman" panose="02020603050405020304" pitchFamily="18" charset="0"/>
              <a:cs typeface="Times New Roman" panose="02020603050405020304" pitchFamily="18" charset="0"/>
            </a:endParaRPr>
          </a:p>
        </p:txBody>
      </p:sp>
      <p:sp>
        <p:nvSpPr>
          <p:cNvPr id="16" name="Rechthoek 15"/>
          <p:cNvSpPr/>
          <p:nvPr/>
        </p:nvSpPr>
        <p:spPr>
          <a:xfrm>
            <a:off x="2771800" y="2708920"/>
            <a:ext cx="1666290" cy="1569660"/>
          </a:xfrm>
          <a:prstGeom prst="rect">
            <a:avLst/>
          </a:prstGeom>
        </p:spPr>
        <p:txBody>
          <a:bodyPr wrap="none">
            <a:spAutoFit/>
          </a:bodyPr>
          <a:lstStyle/>
          <a:p>
            <a:r>
              <a:rPr lang="nl-NL" sz="2400" b="1" dirty="0" smtClean="0">
                <a:latin typeface="Times New Roman" panose="02020603050405020304" pitchFamily="18" charset="0"/>
                <a:cs typeface="Times New Roman" panose="02020603050405020304" pitchFamily="18" charset="0"/>
              </a:rPr>
              <a:t>Mor-</a:t>
            </a:r>
            <a:r>
              <a:rPr lang="nl-NL" sz="2400" b="1" dirty="0" err="1" smtClean="0">
                <a:latin typeface="Times New Roman" panose="02020603050405020304" pitchFamily="18" charset="0"/>
                <a:cs typeface="Times New Roman" panose="02020603050405020304" pitchFamily="18" charset="0"/>
              </a:rPr>
              <a:t>dror</a:t>
            </a:r>
            <a:endParaRPr lang="nl-NL" sz="2400" b="1" dirty="0" smtClean="0">
              <a:latin typeface="Times New Roman" panose="02020603050405020304" pitchFamily="18" charset="0"/>
              <a:cs typeface="Times New Roman" panose="02020603050405020304" pitchFamily="18" charset="0"/>
            </a:endParaRPr>
          </a:p>
          <a:p>
            <a:r>
              <a:rPr lang="nl-NL" sz="2400" b="1" dirty="0">
                <a:latin typeface="Times New Roman" panose="02020603050405020304" pitchFamily="18" charset="0"/>
                <a:cs typeface="Times New Roman" panose="02020603050405020304" pitchFamily="18" charset="0"/>
              </a:rPr>
              <a:t>p</a:t>
            </a:r>
            <a:r>
              <a:rPr lang="nl-NL" sz="2400" b="1" dirty="0" smtClean="0">
                <a:latin typeface="Times New Roman" panose="02020603050405020304" pitchFamily="18" charset="0"/>
                <a:cs typeface="Times New Roman" panose="02020603050405020304" pitchFamily="18" charset="0"/>
              </a:rPr>
              <a:t>ure mirre</a:t>
            </a:r>
          </a:p>
          <a:p>
            <a:r>
              <a:rPr lang="nl-NL" sz="2400" b="1" dirty="0">
                <a:latin typeface="Times New Roman" panose="02020603050405020304" pitchFamily="18" charset="0"/>
                <a:cs typeface="Times New Roman" panose="02020603050405020304" pitchFamily="18" charset="0"/>
              </a:rPr>
              <a:t>v</a:t>
            </a:r>
            <a:r>
              <a:rPr lang="nl-NL" sz="2400" b="1" dirty="0" smtClean="0">
                <a:latin typeface="Times New Roman" panose="02020603050405020304" pitchFamily="18" charset="0"/>
                <a:cs typeface="Times New Roman" panose="02020603050405020304" pitchFamily="18" charset="0"/>
              </a:rPr>
              <a:t>rije mirre</a:t>
            </a:r>
          </a:p>
          <a:p>
            <a:r>
              <a:rPr lang="nl-NL" sz="2400" b="1" dirty="0" err="1" smtClean="0">
                <a:latin typeface="Times New Roman" panose="02020603050405020304" pitchFamily="18" charset="0"/>
                <a:cs typeface="Times New Roman" panose="02020603050405020304" pitchFamily="18" charset="0"/>
              </a:rPr>
              <a:t>Mordechai</a:t>
            </a:r>
            <a:endParaRPr lang="nl-NL" sz="2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602" y="-24445"/>
            <a:ext cx="33528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602" y="866077"/>
            <a:ext cx="334645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371" y="1839336"/>
            <a:ext cx="33035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2708920"/>
            <a:ext cx="33035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6351" y="3645024"/>
            <a:ext cx="29321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Rechte verbindingslijn met pijl 19"/>
          <p:cNvCxnSpPr/>
          <p:nvPr/>
        </p:nvCxnSpPr>
        <p:spPr>
          <a:xfrm flipH="1">
            <a:off x="4644008" y="1232242"/>
            <a:ext cx="1361789" cy="36293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H="1">
            <a:off x="4067944" y="2276872"/>
            <a:ext cx="2011706" cy="2584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flipH="1">
            <a:off x="3563888" y="3064886"/>
            <a:ext cx="2481199" cy="17967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H="1">
            <a:off x="3059832" y="3991597"/>
            <a:ext cx="3096344" cy="87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7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1+#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1+#ppt_w/2"/>
                                          </p:val>
                                        </p:tav>
                                        <p:tav tm="100000">
                                          <p:val>
                                            <p:strVal val="#ppt_x"/>
                                          </p:val>
                                        </p:tav>
                                      </p:tavLst>
                                    </p:anim>
                                    <p:anim calcmode="lin" valueType="num">
                                      <p:cBhvr additive="base">
                                        <p:cTn id="28" dur="500" fill="hold"/>
                                        <p:tgtEl>
                                          <p:spTgt spid="102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8" presetClass="entr" presetSubtype="1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trips(down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1+#ppt_w/2"/>
                                          </p:val>
                                        </p:tav>
                                        <p:tav tm="100000">
                                          <p:val>
                                            <p:strVal val="#ppt_x"/>
                                          </p:val>
                                        </p:tav>
                                      </p:tavLst>
                                    </p:anim>
                                    <p:anim calcmode="lin" valueType="num">
                                      <p:cBhvr additive="base">
                                        <p:cTn id="38" dur="500" fill="hold"/>
                                        <p:tgtEl>
                                          <p:spTgt spid="102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8" presetClass="entr" presetSubtype="12"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trips(down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 calcmode="lin" valueType="num">
                                      <p:cBhvr additive="base">
                                        <p:cTn id="47" dur="500" fill="hold"/>
                                        <p:tgtEl>
                                          <p:spTgt spid="1029"/>
                                        </p:tgtEl>
                                        <p:attrNameLst>
                                          <p:attrName>ppt_x</p:attrName>
                                        </p:attrNameLst>
                                      </p:cBhvr>
                                      <p:tavLst>
                                        <p:tav tm="0">
                                          <p:val>
                                            <p:strVal val="1+#ppt_w/2"/>
                                          </p:val>
                                        </p:tav>
                                        <p:tav tm="100000">
                                          <p:val>
                                            <p:strVal val="#ppt_x"/>
                                          </p:val>
                                        </p:tav>
                                      </p:tavLst>
                                    </p:anim>
                                    <p:anim calcmode="lin" valueType="num">
                                      <p:cBhvr additive="base">
                                        <p:cTn id="48" dur="500" fill="hold"/>
                                        <p:tgtEl>
                                          <p:spTgt spid="1029"/>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8" presetClass="entr" presetSubtype="12"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strips(down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 calcmode="lin" valueType="num">
                                      <p:cBhvr additive="base">
                                        <p:cTn id="57" dur="500" fill="hold"/>
                                        <p:tgtEl>
                                          <p:spTgt spid="1030"/>
                                        </p:tgtEl>
                                        <p:attrNameLst>
                                          <p:attrName>ppt_x</p:attrName>
                                        </p:attrNameLst>
                                      </p:cBhvr>
                                      <p:tavLst>
                                        <p:tav tm="0">
                                          <p:val>
                                            <p:strVal val="1+#ppt_w/2"/>
                                          </p:val>
                                        </p:tav>
                                        <p:tav tm="100000">
                                          <p:val>
                                            <p:strVal val="#ppt_x"/>
                                          </p:val>
                                        </p:tav>
                                      </p:tavLst>
                                    </p:anim>
                                    <p:anim calcmode="lin" valueType="num">
                                      <p:cBhvr additive="base">
                                        <p:cTn id="58" dur="500" fill="hold"/>
                                        <p:tgtEl>
                                          <p:spTgt spid="1030"/>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18" presetClass="entr" presetSubtype="12"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strips(downLeft)">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83568" y="264151"/>
            <a:ext cx="7488832" cy="461665"/>
          </a:xfrm>
          <a:prstGeom prst="rect">
            <a:avLst/>
          </a:prstGeom>
          <a:noFill/>
        </p:spPr>
        <p:txBody>
          <a:bodyPr wrap="square" rtlCol="0">
            <a:spAutoFit/>
          </a:bodyPr>
          <a:lstStyle/>
          <a:p>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r>
              <a:rPr lang="nl-NL" sz="2400" b="1" dirty="0" smtClean="0">
                <a:latin typeface="Times New Roman" panose="02020603050405020304" pitchFamily="18" charset="0"/>
                <a:ea typeface="Verdana" panose="020B0604030504040204" pitchFamily="34" charset="0"/>
                <a:cs typeface="Times New Roman" panose="02020603050405020304" pitchFamily="18" charset="0"/>
              </a:rPr>
              <a:t>HEDEN - MASKERADE</a:t>
            </a:r>
          </a:p>
        </p:txBody>
      </p:sp>
      <p:sp>
        <p:nvSpPr>
          <p:cNvPr id="4" name="Tekstvak 3"/>
          <p:cNvSpPr txBox="1"/>
          <p:nvPr/>
        </p:nvSpPr>
        <p:spPr>
          <a:xfrm>
            <a:off x="553016" y="836712"/>
            <a:ext cx="6251231" cy="461665"/>
          </a:xfrm>
          <a:prstGeom prst="rect">
            <a:avLst/>
          </a:prstGeom>
          <a:noFill/>
        </p:spPr>
        <p:txBody>
          <a:bodyPr wrap="square" rtlCol="0">
            <a:spAutoFit/>
          </a:bodyPr>
          <a:lstStyle/>
          <a:p>
            <a:r>
              <a:rPr lang="nl-NL" sz="2400" dirty="0" smtClean="0">
                <a:latin typeface="Times New Roman" panose="02020603050405020304" pitchFamily="18" charset="0"/>
                <a:ea typeface="Verdana" panose="020B0604030504040204" pitchFamily="34" charset="0"/>
                <a:cs typeface="Times New Roman" panose="02020603050405020304" pitchFamily="18" charset="0"/>
              </a:rPr>
              <a:t>Esther houdt haar identiteit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p>
        </p:txBody>
      </p:sp>
      <p:sp>
        <p:nvSpPr>
          <p:cNvPr id="5" name="Tekstvak 4"/>
          <p:cNvSpPr txBox="1"/>
          <p:nvPr/>
        </p:nvSpPr>
        <p:spPr>
          <a:xfrm>
            <a:off x="539552" y="1556792"/>
            <a:ext cx="6251231" cy="461665"/>
          </a:xfrm>
          <a:prstGeom prst="rect">
            <a:avLst/>
          </a:prstGeom>
          <a:noFill/>
        </p:spPr>
        <p:txBody>
          <a:bodyPr wrap="square" rtlCol="0">
            <a:spAutoFit/>
          </a:bodyPr>
          <a:lstStyle/>
          <a:p>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Hadassa</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is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achter de naam Esther</a:t>
            </a:r>
          </a:p>
        </p:txBody>
      </p:sp>
      <p:sp>
        <p:nvSpPr>
          <p:cNvPr id="6" name="Tekstvak 5"/>
          <p:cNvSpPr txBox="1"/>
          <p:nvPr/>
        </p:nvSpPr>
        <p:spPr>
          <a:xfrm>
            <a:off x="539551" y="1916832"/>
            <a:ext cx="6251231" cy="461665"/>
          </a:xfrm>
          <a:prstGeom prst="rect">
            <a:avLst/>
          </a:prstGeom>
          <a:noFill/>
        </p:spPr>
        <p:txBody>
          <a:bodyPr wrap="square" rtlCol="0">
            <a:spAutoFit/>
          </a:bodyPr>
          <a:lstStyle/>
          <a:p>
            <a:r>
              <a:rPr lang="nl-NL" sz="2400" dirty="0" smtClean="0">
                <a:latin typeface="Times New Roman" panose="02020603050405020304" pitchFamily="18" charset="0"/>
                <a:ea typeface="Verdana" panose="020B0604030504040204" pitchFamily="34" charset="0"/>
                <a:cs typeface="Times New Roman" panose="02020603050405020304" pitchFamily="18" charset="0"/>
              </a:rPr>
              <a:t>De redding van de koning is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p>
        </p:txBody>
      </p:sp>
      <p:sp>
        <p:nvSpPr>
          <p:cNvPr id="7" name="Tekstvak 6"/>
          <p:cNvSpPr txBox="1"/>
          <p:nvPr/>
        </p:nvSpPr>
        <p:spPr>
          <a:xfrm>
            <a:off x="553017" y="2287325"/>
            <a:ext cx="6251231" cy="461665"/>
          </a:xfrm>
          <a:prstGeom prst="rect">
            <a:avLst/>
          </a:prstGeom>
          <a:noFill/>
        </p:spPr>
        <p:txBody>
          <a:bodyPr wrap="square" rtlCol="0">
            <a:spAutoFit/>
          </a:bodyPr>
          <a:lstStyle/>
          <a:p>
            <a:r>
              <a:rPr lang="nl-NL" sz="2400" dirty="0" smtClean="0">
                <a:latin typeface="Times New Roman" panose="02020603050405020304" pitchFamily="18" charset="0"/>
                <a:ea typeface="Verdana" panose="020B0604030504040204" pitchFamily="34" charset="0"/>
                <a:cs typeface="Times New Roman" panose="02020603050405020304" pitchFamily="18" charset="0"/>
              </a:rPr>
              <a:t>De naam van God is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p>
        </p:txBody>
      </p:sp>
      <p:sp>
        <p:nvSpPr>
          <p:cNvPr id="8" name="Tekstvak 7"/>
          <p:cNvSpPr txBox="1"/>
          <p:nvPr/>
        </p:nvSpPr>
        <p:spPr>
          <a:xfrm>
            <a:off x="539552" y="2647365"/>
            <a:ext cx="6924637" cy="461665"/>
          </a:xfrm>
          <a:prstGeom prst="rect">
            <a:avLst/>
          </a:prstGeom>
          <a:noFill/>
        </p:spPr>
        <p:txBody>
          <a:bodyPr wrap="square" rtlCol="0">
            <a:spAutoFit/>
          </a:bodyPr>
          <a:lstStyle/>
          <a:p>
            <a:r>
              <a:rPr lang="nl-NL" sz="2400" dirty="0" smtClean="0">
                <a:latin typeface="Times New Roman" panose="02020603050405020304" pitchFamily="18" charset="0"/>
                <a:ea typeface="Verdana" panose="020B0604030504040204" pitchFamily="34" charset="0"/>
                <a:cs typeface="Times New Roman" panose="02020603050405020304" pitchFamily="18" charset="0"/>
              </a:rPr>
              <a:t>Koningin </a:t>
            </a:r>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Vasti</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houdt haar schoonheid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p>
        </p:txBody>
      </p:sp>
      <p:sp>
        <p:nvSpPr>
          <p:cNvPr id="9" name="Tekstvak 8"/>
          <p:cNvSpPr txBox="1"/>
          <p:nvPr/>
        </p:nvSpPr>
        <p:spPr>
          <a:xfrm>
            <a:off x="517666" y="3007405"/>
            <a:ext cx="7294694" cy="461665"/>
          </a:xfrm>
          <a:prstGeom prst="rect">
            <a:avLst/>
          </a:prstGeom>
          <a:noFill/>
        </p:spPr>
        <p:txBody>
          <a:bodyPr wrap="square" rtlCol="0">
            <a:spAutoFit/>
          </a:bodyPr>
          <a:lstStyle/>
          <a:p>
            <a:r>
              <a:rPr lang="nl-NL" sz="2400" dirty="0" smtClean="0">
                <a:latin typeface="Times New Roman" panose="02020603050405020304" pitchFamily="18" charset="0"/>
                <a:ea typeface="Verdana" panose="020B0604030504040204" pitchFamily="34" charset="0"/>
                <a:cs typeface="Times New Roman" panose="02020603050405020304" pitchFamily="18" charset="0"/>
              </a:rPr>
              <a:t>Uiteindelijk verdwijnt </a:t>
            </a:r>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Vasti</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in  de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verborgenheid</a:t>
            </a:r>
          </a:p>
        </p:txBody>
      </p:sp>
      <p:sp>
        <p:nvSpPr>
          <p:cNvPr id="10" name="Tekstvak 9"/>
          <p:cNvSpPr txBox="1"/>
          <p:nvPr/>
        </p:nvSpPr>
        <p:spPr>
          <a:xfrm>
            <a:off x="517666" y="3367445"/>
            <a:ext cx="6251231" cy="461665"/>
          </a:xfrm>
          <a:prstGeom prst="rect">
            <a:avLst/>
          </a:prstGeom>
          <a:noFill/>
        </p:spPr>
        <p:txBody>
          <a:bodyPr wrap="square" rtlCol="0">
            <a:spAutoFit/>
          </a:bodyPr>
          <a:lstStyle/>
          <a:p>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Haman</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verbergt</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zijn gezicht in schaamte</a:t>
            </a:r>
          </a:p>
        </p:txBody>
      </p:sp>
      <p:sp>
        <p:nvSpPr>
          <p:cNvPr id="11" name="Tekstvak 10"/>
          <p:cNvSpPr txBox="1"/>
          <p:nvPr/>
        </p:nvSpPr>
        <p:spPr>
          <a:xfrm>
            <a:off x="539552" y="3727485"/>
            <a:ext cx="7272808" cy="461665"/>
          </a:xfrm>
          <a:prstGeom prst="rect">
            <a:avLst/>
          </a:prstGeom>
          <a:noFill/>
        </p:spPr>
        <p:txBody>
          <a:bodyPr wrap="square" rtlCol="0">
            <a:spAutoFit/>
          </a:bodyPr>
          <a:lstStyle/>
          <a:p>
            <a:r>
              <a:rPr lang="nl-NL" sz="2400" dirty="0" err="1" smtClean="0">
                <a:latin typeface="Times New Roman" panose="02020603050405020304" pitchFamily="18" charset="0"/>
                <a:ea typeface="Verdana" panose="020B0604030504040204" pitchFamily="34" charset="0"/>
                <a:cs typeface="Times New Roman" panose="02020603050405020304" pitchFamily="18" charset="0"/>
              </a:rPr>
              <a:t>Hamans</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gezicht wordt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door de koning</a:t>
            </a:r>
          </a:p>
        </p:txBody>
      </p:sp>
      <p:sp>
        <p:nvSpPr>
          <p:cNvPr id="12" name="Tekstvak 11"/>
          <p:cNvSpPr txBox="1"/>
          <p:nvPr/>
        </p:nvSpPr>
        <p:spPr>
          <a:xfrm>
            <a:off x="539552" y="1156682"/>
            <a:ext cx="7776864" cy="461665"/>
          </a:xfrm>
          <a:prstGeom prst="rect">
            <a:avLst/>
          </a:prstGeom>
          <a:noFill/>
        </p:spPr>
        <p:txBody>
          <a:bodyPr wrap="square" rtlCol="0">
            <a:spAutoFit/>
          </a:bodyPr>
          <a:lstStyle/>
          <a:p>
            <a:r>
              <a:rPr lang="nl-NL" sz="2400" dirty="0" smtClean="0">
                <a:latin typeface="Times New Roman" panose="02020603050405020304" pitchFamily="18" charset="0"/>
                <a:ea typeface="Verdana" panose="020B0604030504040204" pitchFamily="34" charset="0"/>
                <a:cs typeface="Times New Roman" panose="02020603050405020304" pitchFamily="18" charset="0"/>
              </a:rPr>
              <a:t>De stam van Ester is Hester en dat betekent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343232">
            <a:off x="200812" y="5122923"/>
            <a:ext cx="1985518" cy="127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kstvak 13"/>
          <p:cNvSpPr txBox="1"/>
          <p:nvPr/>
        </p:nvSpPr>
        <p:spPr>
          <a:xfrm>
            <a:off x="539552" y="4119463"/>
            <a:ext cx="6480720" cy="461665"/>
          </a:xfrm>
          <a:prstGeom prst="rect">
            <a:avLst/>
          </a:prstGeom>
          <a:noFill/>
        </p:spPr>
        <p:txBody>
          <a:bodyPr wrap="square" rtlCol="0">
            <a:spAutoFit/>
          </a:bodyPr>
          <a:lstStyle/>
          <a:p>
            <a:r>
              <a:rPr lang="nl-NL" sz="2400" dirty="0" smtClean="0">
                <a:latin typeface="Times New Roman" panose="02020603050405020304" pitchFamily="18" charset="0"/>
                <a:ea typeface="Verdana" panose="020B0604030504040204" pitchFamily="34" charset="0"/>
                <a:cs typeface="Times New Roman" panose="02020603050405020304" pitchFamily="18" charset="0"/>
              </a:rPr>
              <a:t>De datum was </a:t>
            </a:r>
            <a:r>
              <a:rPr lang="nl-NL" sz="2400" b="1" dirty="0" smtClean="0">
                <a:solidFill>
                  <a:srgbClr val="FFFF00"/>
                </a:solidFill>
                <a:latin typeface="Times New Roman" panose="02020603050405020304" pitchFamily="18" charset="0"/>
                <a:ea typeface="Verdana" panose="020B0604030504040204" pitchFamily="34" charset="0"/>
                <a:cs typeface="Times New Roman" panose="02020603050405020304" pitchFamily="18" charset="0"/>
              </a:rPr>
              <a:t>verborgen</a:t>
            </a:r>
          </a:p>
        </p:txBody>
      </p:sp>
    </p:spTree>
    <p:extLst>
      <p:ext uri="{BB962C8B-B14F-4D97-AF65-F5344CB8AC3E}">
        <p14:creationId xmlns:p14="http://schemas.microsoft.com/office/powerpoint/2010/main" val="167433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3203848" y="404664"/>
            <a:ext cx="1512168" cy="707886"/>
          </a:xfrm>
          <a:prstGeom prst="rect">
            <a:avLst/>
          </a:prstGeom>
          <a:noFill/>
        </p:spPr>
        <p:txBody>
          <a:bodyPr wrap="square" rtlCol="0">
            <a:spAutoFit/>
          </a:bodyPr>
          <a:lstStyle/>
          <a:p>
            <a:r>
              <a:rPr lang="nl-NL" sz="4000" b="1" dirty="0" smtClean="0">
                <a:latin typeface="Times New Roman" panose="02020603050405020304" pitchFamily="18" charset="0"/>
                <a:ea typeface="Verdana" panose="020B0604030504040204" pitchFamily="34" charset="0"/>
                <a:cs typeface="+mj-cs"/>
              </a:rPr>
              <a:t>-van-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705" y="73918"/>
            <a:ext cx="347503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2124"/>
            <a:ext cx="3468687"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581128"/>
            <a:ext cx="27987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8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additive="base">
                                        <p:cTn id="24" dur="500" fill="hold"/>
                                        <p:tgtEl>
                                          <p:spTgt spid="2052"/>
                                        </p:tgtEl>
                                        <p:attrNameLst>
                                          <p:attrName>ppt_x</p:attrName>
                                        </p:attrNameLst>
                                      </p:cBhvr>
                                      <p:tavLst>
                                        <p:tav tm="0">
                                          <p:val>
                                            <p:strVal val="#ppt_x"/>
                                          </p:val>
                                        </p:tav>
                                        <p:tav tm="100000">
                                          <p:val>
                                            <p:strVal val="#ppt_x"/>
                                          </p:val>
                                        </p:tav>
                                      </p:tavLst>
                                    </p:anim>
                                    <p:anim calcmode="lin" valueType="num">
                                      <p:cBhvr additive="base">
                                        <p:cTn id="2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2309132380"/>
              </p:ext>
            </p:extLst>
          </p:nvPr>
        </p:nvGraphicFramePr>
        <p:xfrm>
          <a:off x="102349" y="871758"/>
          <a:ext cx="9072000" cy="944880"/>
        </p:xfrm>
        <a:graphic>
          <a:graphicData uri="http://schemas.openxmlformats.org/drawingml/2006/table">
            <a:tbl>
              <a:tblPr firstRow="1" bandRow="1">
                <a:tableStyleId>{327F97BB-C833-4FB7-BDE5-3F7075034690}</a:tableStyleId>
              </a:tblPr>
              <a:tblGrid>
                <a:gridCol w="1071612"/>
                <a:gridCol w="8000388"/>
              </a:tblGrid>
              <a:tr h="370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1</a:t>
                      </a:r>
                    </a:p>
                    <a:p>
                      <a:pPr algn="ctr"/>
                      <a:r>
                        <a:rPr lang="nl-NL" sz="1400" dirty="0" smtClean="0">
                          <a:latin typeface="Verdana" panose="020B0604030504040204" pitchFamily="34" charset="0"/>
                          <a:ea typeface="Verdana" panose="020B0604030504040204" pitchFamily="34" charset="0"/>
                          <a:cs typeface="Verdana" panose="020B0604030504040204" pitchFamily="34" charset="0"/>
                        </a:rPr>
                        <a:t>Esther</a:t>
                      </a:r>
                      <a:r>
                        <a:rPr lang="nl-NL" sz="1400" baseline="0" dirty="0" smtClean="0">
                          <a:latin typeface="Verdana" panose="020B0604030504040204" pitchFamily="34" charset="0"/>
                          <a:ea typeface="Verdana" panose="020B0604030504040204" pitchFamily="34" charset="0"/>
                          <a:cs typeface="Verdana" panose="020B0604030504040204" pitchFamily="34" charset="0"/>
                        </a:rPr>
                        <a:t> 1:2-4</a:t>
                      </a:r>
                      <a:endParaRPr lang="nl-NL" sz="14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in die dagen, toen koning </a:t>
                      </a:r>
                      <a:r>
                        <a:rPr lang="nl-NL" sz="18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Ahasveros</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op zijn koninklijke troon in de burcht Susan zetelde, </a:t>
                      </a:r>
                      <a:r>
                        <a:rPr lang="nl-NL" sz="1800" b="0" i="0" kern="1200" baseline="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in</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het derde jaar van zijn regering, richtte hij </a:t>
                      </a:r>
                      <a:r>
                        <a:rPr lang="nl-NL" sz="18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een feestmaal aan voor al zijn vorsten en dienaren</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endParaRPr lang="nl-NL" sz="1600" b="0" dirty="0" smtClean="0">
                        <a:latin typeface="Verdana" panose="020B0604030504040204" pitchFamily="34" charset="0"/>
                        <a:ea typeface="Verdana" panose="020B0604030504040204" pitchFamily="34" charset="0"/>
                        <a:cs typeface="Verdana" panose="020B0604030504040204" pitchFamily="34" charset="0"/>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1756516436"/>
              </p:ext>
            </p:extLst>
          </p:nvPr>
        </p:nvGraphicFramePr>
        <p:xfrm>
          <a:off x="27933" y="2636912"/>
          <a:ext cx="9116065" cy="936104"/>
        </p:xfrm>
        <a:graphic>
          <a:graphicData uri="http://schemas.openxmlformats.org/drawingml/2006/table">
            <a:tbl>
              <a:tblPr firstRow="1" bandRow="1">
                <a:tableStyleId>{327F97BB-C833-4FB7-BDE5-3F7075034690}</a:tableStyleId>
              </a:tblPr>
              <a:tblGrid>
                <a:gridCol w="1176055"/>
                <a:gridCol w="7940010"/>
              </a:tblGrid>
              <a:tr h="936104">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2</a:t>
                      </a:r>
                    </a:p>
                    <a:p>
                      <a:pPr algn="ctr"/>
                      <a:r>
                        <a:rPr lang="nl-NL" sz="1600" dirty="0" smtClean="0"/>
                        <a:t>Esther 1:5</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Na verloop van deze dagen richtte de koning </a:t>
                      </a:r>
                      <a:r>
                        <a:rPr lang="nl-NL" sz="18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voor al het volk </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dat zich in de burcht Susan bevond, van de hoogste tot de laagste, </a:t>
                      </a:r>
                      <a:r>
                        <a:rPr lang="nl-NL" sz="18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een feestmaal </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aan van zeven dagen, </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1304089122"/>
              </p:ext>
            </p:extLst>
          </p:nvPr>
        </p:nvGraphicFramePr>
        <p:xfrm>
          <a:off x="0" y="5879544"/>
          <a:ext cx="9144000" cy="944880"/>
        </p:xfrm>
        <a:graphic>
          <a:graphicData uri="http://schemas.openxmlformats.org/drawingml/2006/table">
            <a:tbl>
              <a:tblPr firstRow="1" bandRow="1">
                <a:tableStyleId>{327F97BB-C833-4FB7-BDE5-3F7075034690}</a:tableStyleId>
              </a:tblPr>
              <a:tblGrid>
                <a:gridCol w="1184764"/>
                <a:gridCol w="7959236"/>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4</a:t>
                      </a:r>
                    </a:p>
                    <a:p>
                      <a:pPr algn="ctr"/>
                      <a:r>
                        <a:rPr lang="nl-NL" sz="1400" dirty="0" smtClean="0">
                          <a:latin typeface="Verdana" panose="020B0604030504040204" pitchFamily="34" charset="0"/>
                          <a:ea typeface="Verdana" panose="020B0604030504040204" pitchFamily="34" charset="0"/>
                          <a:cs typeface="Verdana" panose="020B0604030504040204" pitchFamily="34" charset="0"/>
                        </a:rPr>
                        <a:t>Esther 2:18</a:t>
                      </a:r>
                      <a:endParaRPr lang="nl-NL" sz="14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Toen richtte de koning </a:t>
                      </a:r>
                      <a:r>
                        <a:rPr lang="nl-NL" sz="1800" b="1" i="0" kern="1200" dirty="0" smtClean="0">
                          <a:solidFill>
                            <a:srgbClr val="FFFF00"/>
                          </a:solidFill>
                          <a:effectLst/>
                          <a:latin typeface="Verdana" panose="020B0604030504040204" pitchFamily="34" charset="0"/>
                          <a:ea typeface="Verdana" panose="020B0604030504040204" pitchFamily="34" charset="0"/>
                          <a:cs typeface="Verdana" panose="020B0604030504040204" pitchFamily="34" charset="0"/>
                        </a:rPr>
                        <a:t>een groot feestmaal </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aan voor al zijn vorsten en dienaren, </a:t>
                      </a:r>
                      <a:r>
                        <a:rPr lang="nl-NL" sz="18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het feestmaal van Ester</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endParaRPr lang="nl-NL" sz="1600" dirty="0" smtClean="0">
                        <a:latin typeface="Verdana" panose="020B0604030504040204" pitchFamily="34" charset="0"/>
                        <a:ea typeface="Verdana" panose="020B0604030504040204" pitchFamily="34" charset="0"/>
                        <a:cs typeface="Verdana" panose="020B0604030504040204" pitchFamily="34" charset="0"/>
                      </a:endParaRPr>
                    </a:p>
                  </a:txBody>
                  <a:tcPr anchor="ct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3680577219"/>
              </p:ext>
            </p:extLst>
          </p:nvPr>
        </p:nvGraphicFramePr>
        <p:xfrm>
          <a:off x="35496" y="4353664"/>
          <a:ext cx="9108504" cy="731520"/>
        </p:xfrm>
        <a:graphic>
          <a:graphicData uri="http://schemas.openxmlformats.org/drawingml/2006/table">
            <a:tbl>
              <a:tblPr firstRow="1" bandRow="1">
                <a:tableStyleId>{327F97BB-C833-4FB7-BDE5-3F7075034690}</a:tableStyleId>
              </a:tblPr>
              <a:tblGrid>
                <a:gridCol w="1248516"/>
                <a:gridCol w="7859988"/>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3</a:t>
                      </a:r>
                    </a:p>
                    <a:p>
                      <a:pPr algn="ctr"/>
                      <a:r>
                        <a:rPr lang="nl-NL" sz="1400" dirty="0" smtClean="0">
                          <a:latin typeface="Verdana" panose="020B0604030504040204" pitchFamily="34" charset="0"/>
                          <a:ea typeface="Verdana" panose="020B0604030504040204" pitchFamily="34" charset="0"/>
                          <a:cs typeface="Verdana" panose="020B0604030504040204" pitchFamily="34" charset="0"/>
                        </a:rPr>
                        <a:t>Esther 1:9</a:t>
                      </a:r>
                      <a:endParaRPr lang="nl-NL" sz="14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Ook koningin </a:t>
                      </a:r>
                      <a:r>
                        <a:rPr lang="nl-NL" sz="18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Wasti</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richtte een feestmaal aan voor vrouwen, in het koninklijk paleis van koning </a:t>
                      </a:r>
                      <a:r>
                        <a:rPr lang="nl-NL" sz="18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Ahasveros</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64962"/>
            <a:ext cx="91630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6" y="1772816"/>
            <a:ext cx="91440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8489"/>
            <a:ext cx="91440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5003701"/>
            <a:ext cx="911383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71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 calcmode="lin" valueType="num">
                                      <p:cBhvr additive="base">
                                        <p:cTn id="18" dur="500" fill="hold"/>
                                        <p:tgtEl>
                                          <p:spTgt spid="5123"/>
                                        </p:tgtEl>
                                        <p:attrNameLst>
                                          <p:attrName>ppt_x</p:attrName>
                                        </p:attrNameLst>
                                      </p:cBhvr>
                                      <p:tavLst>
                                        <p:tav tm="0">
                                          <p:val>
                                            <p:strVal val="1+#ppt_w/2"/>
                                          </p:val>
                                        </p:tav>
                                        <p:tav tm="100000">
                                          <p:val>
                                            <p:strVal val="#ppt_x"/>
                                          </p:val>
                                        </p:tav>
                                      </p:tavLst>
                                    </p:anim>
                                    <p:anim calcmode="lin" valueType="num">
                                      <p:cBhvr additive="base">
                                        <p:cTn id="19" dur="500" fill="hold"/>
                                        <p:tgtEl>
                                          <p:spTgt spid="512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additive="base">
                                        <p:cTn id="29" dur="500" fill="hold"/>
                                        <p:tgtEl>
                                          <p:spTgt spid="5124"/>
                                        </p:tgtEl>
                                        <p:attrNameLst>
                                          <p:attrName>ppt_x</p:attrName>
                                        </p:attrNameLst>
                                      </p:cBhvr>
                                      <p:tavLst>
                                        <p:tav tm="0">
                                          <p:val>
                                            <p:strVal val="1+#ppt_w/2"/>
                                          </p:val>
                                        </p:tav>
                                        <p:tav tm="100000">
                                          <p:val>
                                            <p:strVal val="#ppt_x"/>
                                          </p:val>
                                        </p:tav>
                                      </p:tavLst>
                                    </p:anim>
                                    <p:anim calcmode="lin" valueType="num">
                                      <p:cBhvr additive="base">
                                        <p:cTn id="30" dur="500" fill="hold"/>
                                        <p:tgtEl>
                                          <p:spTgt spid="5124"/>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5125"/>
                                        </p:tgtEl>
                                        <p:attrNameLst>
                                          <p:attrName>style.visibility</p:attrName>
                                        </p:attrNameLst>
                                      </p:cBhvr>
                                      <p:to>
                                        <p:strVal val="visible"/>
                                      </p:to>
                                    </p:set>
                                    <p:anim calcmode="lin" valueType="num">
                                      <p:cBhvr additive="base">
                                        <p:cTn id="40" dur="500" fill="hold"/>
                                        <p:tgtEl>
                                          <p:spTgt spid="5125"/>
                                        </p:tgtEl>
                                        <p:attrNameLst>
                                          <p:attrName>ppt_x</p:attrName>
                                        </p:attrNameLst>
                                      </p:cBhvr>
                                      <p:tavLst>
                                        <p:tav tm="0">
                                          <p:val>
                                            <p:strVal val="1+#ppt_w/2"/>
                                          </p:val>
                                        </p:tav>
                                        <p:tav tm="100000">
                                          <p:val>
                                            <p:strVal val="#ppt_x"/>
                                          </p:val>
                                        </p:tav>
                                      </p:tavLst>
                                    </p:anim>
                                    <p:anim calcmode="lin" valueType="num">
                                      <p:cBhvr additive="base">
                                        <p:cTn id="41" dur="500" fill="hold"/>
                                        <p:tgtEl>
                                          <p:spTgt spid="5125"/>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2702"/>
            <a:ext cx="7772400" cy="1470025"/>
          </a:xfrm>
        </p:spPr>
        <p:txBody>
          <a:bodyPr/>
          <a:lstStyle/>
          <a:p>
            <a:r>
              <a:rPr lang="nl-NL" b="1" dirty="0" smtClean="0">
                <a:latin typeface="Verdana" panose="020B0604030504040204" pitchFamily="34" charset="0"/>
                <a:ea typeface="Verdana" panose="020B0604030504040204" pitchFamily="34" charset="0"/>
                <a:cs typeface="Verdana" panose="020B0604030504040204" pitchFamily="34" charset="0"/>
              </a:rPr>
              <a:t>RAAMVERTELLING 1</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611560" y="5877272"/>
            <a:ext cx="6400800" cy="550912"/>
          </a:xfrm>
        </p:spPr>
        <p:txBody>
          <a:bodyPr>
            <a:normAutofit lnSpcReduction="10000"/>
          </a:bodyPr>
          <a:lstStyle/>
          <a:p>
            <a:r>
              <a:rPr lang="nl-NL" dirty="0" err="1" smtClean="0"/>
              <a:t>Bigtan</a:t>
            </a:r>
            <a:r>
              <a:rPr lang="nl-NL" dirty="0" smtClean="0"/>
              <a:t> &amp; </a:t>
            </a:r>
            <a:r>
              <a:rPr lang="nl-NL" dirty="0" err="1" smtClean="0"/>
              <a:t>Teres</a:t>
            </a:r>
            <a:endParaRPr lang="nl-NL" dirty="0"/>
          </a:p>
        </p:txBody>
      </p:sp>
      <p:pic>
        <p:nvPicPr>
          <p:cNvPr id="3074" name="Picture 2" descr="https://2.bp.blogspot.com/-7briDAfx1OU/WJclLFuNEzI/AAAAAAABoig/OROfVHEMtcwegzEq-GR1m_KD6AgDRFRlQCLcB/s1600/Guercino-Heads-of-two-old-mean-c1620-40-drawing-Royal-Colle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671" y="1916832"/>
            <a:ext cx="551837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093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1768758012"/>
              </p:ext>
            </p:extLst>
          </p:nvPr>
        </p:nvGraphicFramePr>
        <p:xfrm>
          <a:off x="0" y="980728"/>
          <a:ext cx="9144000" cy="1005840"/>
        </p:xfrm>
        <a:graphic>
          <a:graphicData uri="http://schemas.openxmlformats.org/drawingml/2006/table">
            <a:tbl>
              <a:tblPr firstRow="1" bandRow="1">
                <a:tableStyleId>{327F97BB-C833-4FB7-BDE5-3F7075034690}</a:tableStyleId>
              </a:tblPr>
              <a:tblGrid>
                <a:gridCol w="1080119"/>
                <a:gridCol w="8063881"/>
              </a:tblGrid>
              <a:tr h="370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5</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a:t>
                      </a:r>
                      <a:r>
                        <a:rPr lang="nl-NL" sz="1600" baseline="0" dirty="0" smtClean="0">
                          <a:latin typeface="Verdana" panose="020B0604030504040204" pitchFamily="34" charset="0"/>
                          <a:ea typeface="Verdana" panose="020B0604030504040204" pitchFamily="34" charset="0"/>
                          <a:cs typeface="Verdana" panose="020B0604030504040204" pitchFamily="34" charset="0"/>
                        </a:rPr>
                        <a:t> 5:4</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Toen </a:t>
                      </a:r>
                      <a:r>
                        <a:rPr lang="nl-NL" sz="20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zeide</a:t>
                      </a:r>
                      <a:r>
                        <a:rPr lang="nl-NL" sz="20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Ester: Als het de koning behaagt, dan kome de koning heden met </a:t>
                      </a:r>
                      <a:r>
                        <a:rPr lang="nl-NL" sz="20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Haman</a:t>
                      </a:r>
                      <a:r>
                        <a:rPr lang="nl-NL" sz="20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tot het feestmaal dat ik voor hem aangericht heb. </a:t>
                      </a:r>
                      <a:endParaRPr lang="nl-NL" sz="2000" b="0" dirty="0" smtClean="0">
                        <a:latin typeface="Verdana" panose="020B0604030504040204" pitchFamily="34" charset="0"/>
                        <a:ea typeface="Verdana" panose="020B0604030504040204" pitchFamily="34" charset="0"/>
                        <a:cs typeface="Verdana" panose="020B0604030504040204" pitchFamily="34" charset="0"/>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70643"/>
            <a:ext cx="925512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7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17500"/>
            <a:ext cx="7772400" cy="1470025"/>
          </a:xfrm>
        </p:spPr>
        <p:txBody>
          <a:bodyPr/>
          <a:lstStyle/>
          <a:p>
            <a:r>
              <a:rPr lang="nl-NL" b="1" dirty="0" smtClean="0">
                <a:latin typeface="Verdana" panose="020B0604030504040204" pitchFamily="34" charset="0"/>
                <a:ea typeface="Verdana" panose="020B0604030504040204" pitchFamily="34" charset="0"/>
                <a:cs typeface="Verdana" panose="020B0604030504040204" pitchFamily="34" charset="0"/>
              </a:rPr>
              <a:t>RAAMVERTELLING 2</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155575" y="5949280"/>
            <a:ext cx="6400800" cy="694928"/>
          </a:xfrm>
        </p:spPr>
        <p:txBody>
          <a:bodyPr/>
          <a:lstStyle/>
          <a:p>
            <a:r>
              <a:rPr lang="nl-NL" dirty="0" err="1" smtClean="0"/>
              <a:t>Mordechai</a:t>
            </a:r>
            <a:r>
              <a:rPr lang="nl-NL" dirty="0" smtClean="0"/>
              <a:t> geëerd</a:t>
            </a:r>
            <a:endParaRPr lang="nl-NL" dirty="0"/>
          </a:p>
        </p:txBody>
      </p:sp>
      <p:pic>
        <p:nvPicPr>
          <p:cNvPr id="4098" name="Picture 2" descr="Esther 10 Mordecai and Ham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31640" y="1628800"/>
            <a:ext cx="4032448" cy="416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0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3989449523"/>
              </p:ext>
            </p:extLst>
          </p:nvPr>
        </p:nvGraphicFramePr>
        <p:xfrm>
          <a:off x="35496" y="692696"/>
          <a:ext cx="9108000" cy="1005840"/>
        </p:xfrm>
        <a:graphic>
          <a:graphicData uri="http://schemas.openxmlformats.org/drawingml/2006/table">
            <a:tbl>
              <a:tblPr firstRow="1" bandRow="1">
                <a:tableStyleId>{327F97BB-C833-4FB7-BDE5-3F7075034690}</a:tableStyleId>
              </a:tblPr>
              <a:tblGrid>
                <a:gridCol w="1075867"/>
                <a:gridCol w="8032133"/>
              </a:tblGrid>
              <a:tr h="1005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5</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a:t>
                      </a:r>
                      <a:r>
                        <a:rPr lang="nl-NL" sz="1600" baseline="0" dirty="0" smtClean="0">
                          <a:latin typeface="Verdana" panose="020B0604030504040204" pitchFamily="34" charset="0"/>
                          <a:ea typeface="Verdana" panose="020B0604030504040204" pitchFamily="34" charset="0"/>
                          <a:cs typeface="Verdana" panose="020B0604030504040204" pitchFamily="34" charset="0"/>
                        </a:rPr>
                        <a:t> 5:4</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Toen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zeide</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Ester: Als het de koning behaagt, dan kome de koning heden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met </a:t>
                      </a:r>
                      <a:r>
                        <a:rPr lang="nl-NL" sz="1600" b="1"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Haman</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tot het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feestmaal </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dat ik voor hem aangericht heb. </a:t>
                      </a:r>
                      <a:endParaRPr lang="nl-NL" sz="1600" b="0" dirty="0" smtClean="0">
                        <a:latin typeface="Verdana" panose="020B0604030504040204" pitchFamily="34" charset="0"/>
                        <a:ea typeface="Verdana" panose="020B0604030504040204" pitchFamily="34" charset="0"/>
                        <a:cs typeface="Verdana" panose="020B0604030504040204" pitchFamily="34" charset="0"/>
                      </a:endParaRPr>
                    </a:p>
                  </a:txBody>
                  <a:tcPr anchor="ct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1458529438"/>
              </p:ext>
            </p:extLst>
          </p:nvPr>
        </p:nvGraphicFramePr>
        <p:xfrm>
          <a:off x="15408" y="2492896"/>
          <a:ext cx="9128592" cy="936104"/>
        </p:xfrm>
        <a:graphic>
          <a:graphicData uri="http://schemas.openxmlformats.org/drawingml/2006/table">
            <a:tbl>
              <a:tblPr firstRow="1" bandRow="1">
                <a:tableStyleId>{327F97BB-C833-4FB7-BDE5-3F7075034690}</a:tableStyleId>
              </a:tblPr>
              <a:tblGrid>
                <a:gridCol w="1078299"/>
                <a:gridCol w="8050293"/>
              </a:tblGrid>
              <a:tr h="936104">
                <a:tc>
                  <a:txBody>
                    <a:bodyPr/>
                    <a:lstStyle/>
                    <a:p>
                      <a:pPr algn="ctr"/>
                      <a:r>
                        <a:rPr lang="nl-NL" sz="1800" dirty="0" smtClean="0">
                          <a:latin typeface="Verdana" panose="020B0604030504040204" pitchFamily="34" charset="0"/>
                          <a:ea typeface="Verdana" panose="020B0604030504040204" pitchFamily="34" charset="0"/>
                          <a:cs typeface="Verdana" panose="020B0604030504040204" pitchFamily="34" charset="0"/>
                        </a:rPr>
                        <a:t>6</a:t>
                      </a:r>
                    </a:p>
                    <a:p>
                      <a:pPr algn="ctr"/>
                      <a:r>
                        <a:rPr lang="nl-NL" sz="1800" dirty="0" smtClean="0"/>
                        <a:t>Esther 5:8</a:t>
                      </a:r>
                      <a:endParaRPr lang="nl-NL" sz="18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Toen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de koning en </a:t>
                      </a:r>
                      <a:r>
                        <a:rPr lang="nl-NL" sz="1600" b="1"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Haman</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binnengekomen waren om met koningin Ester het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feestmaal</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te houden, 2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zeide</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de koning ook op deze tweede dag bij het drinken van de wijn tot Ester: Wat is uw verzoek, o koningin Ester? </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87860484"/>
              </p:ext>
            </p:extLst>
          </p:nvPr>
        </p:nvGraphicFramePr>
        <p:xfrm>
          <a:off x="35496" y="4090392"/>
          <a:ext cx="9108504" cy="1066800"/>
        </p:xfrm>
        <a:graphic>
          <a:graphicData uri="http://schemas.openxmlformats.org/drawingml/2006/table">
            <a:tbl>
              <a:tblPr firstRow="1" bandRow="1">
                <a:tableStyleId>{327F97BB-C833-4FB7-BDE5-3F7075034690}</a:tableStyleId>
              </a:tblPr>
              <a:tblGrid>
                <a:gridCol w="1040481"/>
                <a:gridCol w="8068023"/>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7</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 8:17</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Ook in alle gewesten en steden, overal waar het woord en de wet des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konings</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aankwamen, was bij de Joden vreugde en blijdschap, maaltijd en feestdag, en velen uit de volken des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lands</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werden Joden, want de schrik voor de Joden was op hen gevallen.</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1121500041"/>
              </p:ext>
            </p:extLst>
          </p:nvPr>
        </p:nvGraphicFramePr>
        <p:xfrm>
          <a:off x="35496" y="5879544"/>
          <a:ext cx="9108504" cy="1005840"/>
        </p:xfrm>
        <a:graphic>
          <a:graphicData uri="http://schemas.openxmlformats.org/drawingml/2006/table">
            <a:tbl>
              <a:tblPr firstRow="1" bandRow="1">
                <a:tableStyleId>{327F97BB-C833-4FB7-BDE5-3F7075034690}</a:tableStyleId>
              </a:tblPr>
              <a:tblGrid>
                <a:gridCol w="1036740"/>
                <a:gridCol w="8071764"/>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8</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 9:18</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Daarom vieren de Joden op het land, zij die de niet bemuurde steden bewonen, de veertiende dag der maand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Adar</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als een dag van vreugde en feestmaal en als een dag, waarop men elkander geschenken zendt.</a:t>
                      </a:r>
                      <a:endParaRPr lang="nl-NL" sz="1600" dirty="0" smtClean="0">
                        <a:latin typeface="Verdana" panose="020B0604030504040204" pitchFamily="34" charset="0"/>
                        <a:ea typeface="Verdana" panose="020B0604030504040204" pitchFamily="34" charset="0"/>
                        <a:cs typeface="Verdana" panose="020B0604030504040204" pitchFamily="34" charset="0"/>
                      </a:endParaRPr>
                    </a:p>
                  </a:txBody>
                  <a:tcPr anchor="ct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6" y="-99392"/>
            <a:ext cx="9255126"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8" y="1628800"/>
            <a:ext cx="9255126"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8" y="3284984"/>
            <a:ext cx="9255126"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8" y="5085184"/>
            <a:ext cx="9255126"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7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additive="base">
                                        <p:cTn id="18" dur="500" fill="hold"/>
                                        <p:tgtEl>
                                          <p:spTgt spid="4099"/>
                                        </p:tgtEl>
                                        <p:attrNameLst>
                                          <p:attrName>ppt_x</p:attrName>
                                        </p:attrNameLst>
                                      </p:cBhvr>
                                      <p:tavLst>
                                        <p:tav tm="0">
                                          <p:val>
                                            <p:strVal val="1+#ppt_w/2"/>
                                          </p:val>
                                        </p:tav>
                                        <p:tav tm="100000">
                                          <p:val>
                                            <p:strVal val="#ppt_x"/>
                                          </p:val>
                                        </p:tav>
                                      </p:tavLst>
                                    </p:anim>
                                    <p:anim calcmode="lin" valueType="num">
                                      <p:cBhvr additive="base">
                                        <p:cTn id="19" dur="500" fill="hold"/>
                                        <p:tgtEl>
                                          <p:spTgt spid="4099"/>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 calcmode="lin" valueType="num">
                                      <p:cBhvr additive="base">
                                        <p:cTn id="29" dur="500" fill="hold"/>
                                        <p:tgtEl>
                                          <p:spTgt spid="4100"/>
                                        </p:tgtEl>
                                        <p:attrNameLst>
                                          <p:attrName>ppt_x</p:attrName>
                                        </p:attrNameLst>
                                      </p:cBhvr>
                                      <p:tavLst>
                                        <p:tav tm="0">
                                          <p:val>
                                            <p:strVal val="1+#ppt_w/2"/>
                                          </p:val>
                                        </p:tav>
                                        <p:tav tm="100000">
                                          <p:val>
                                            <p:strVal val="#ppt_x"/>
                                          </p:val>
                                        </p:tav>
                                      </p:tavLst>
                                    </p:anim>
                                    <p:anim calcmode="lin" valueType="num">
                                      <p:cBhvr additive="base">
                                        <p:cTn id="30" dur="500" fill="hold"/>
                                        <p:tgtEl>
                                          <p:spTgt spid="410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101"/>
                                        </p:tgtEl>
                                        <p:attrNameLst>
                                          <p:attrName>style.visibility</p:attrName>
                                        </p:attrNameLst>
                                      </p:cBhvr>
                                      <p:to>
                                        <p:strVal val="visible"/>
                                      </p:to>
                                    </p:set>
                                    <p:anim calcmode="lin" valueType="num">
                                      <p:cBhvr additive="base">
                                        <p:cTn id="40" dur="500" fill="hold"/>
                                        <p:tgtEl>
                                          <p:spTgt spid="4101"/>
                                        </p:tgtEl>
                                        <p:attrNameLst>
                                          <p:attrName>ppt_x</p:attrName>
                                        </p:attrNameLst>
                                      </p:cBhvr>
                                      <p:tavLst>
                                        <p:tav tm="0">
                                          <p:val>
                                            <p:strVal val="1+#ppt_w/2"/>
                                          </p:val>
                                        </p:tav>
                                        <p:tav tm="100000">
                                          <p:val>
                                            <p:strVal val="#ppt_x"/>
                                          </p:val>
                                        </p:tav>
                                      </p:tavLst>
                                    </p:anim>
                                    <p:anim calcmode="lin" valueType="num">
                                      <p:cBhvr additive="base">
                                        <p:cTn id="41" dur="500" fill="hold"/>
                                        <p:tgtEl>
                                          <p:spTgt spid="4101"/>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188640"/>
            <a:ext cx="7772400" cy="1470025"/>
          </a:xfrm>
        </p:spPr>
        <p:txBody>
          <a:bodyPr>
            <a:noAutofit/>
          </a:bodyPr>
          <a:lstStyle/>
          <a:p>
            <a:r>
              <a:rPr lang="nl-NL" sz="9600" dirty="0" smtClean="0">
                <a:latin typeface="Times New Roman" panose="02020603050405020304" pitchFamily="18" charset="0"/>
                <a:ea typeface="Verdana" panose="020B0604030504040204" pitchFamily="34" charset="0"/>
                <a:cs typeface="Times New Roman" panose="02020603050405020304" pitchFamily="18" charset="0"/>
              </a:rPr>
              <a:t>8 Feesten </a:t>
            </a:r>
            <a:endParaRPr lang="nl-NL" sz="96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Ondertitel 2"/>
          <p:cNvSpPr txBox="1">
            <a:spLocks/>
          </p:cNvSpPr>
          <p:nvPr/>
        </p:nvSpPr>
        <p:spPr>
          <a:xfrm>
            <a:off x="1115616" y="2852936"/>
            <a:ext cx="5608712"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dirty="0" err="1" smtClean="0">
                <a:solidFill>
                  <a:srgbClr val="FFDD71"/>
                </a:solidFill>
                <a:latin typeface="Times New Roman" panose="02020603050405020304" pitchFamily="18" charset="0"/>
                <a:cs typeface="Times New Roman" panose="02020603050405020304" pitchFamily="18" charset="0"/>
              </a:rPr>
              <a:t>moadé</a:t>
            </a:r>
            <a:r>
              <a:rPr lang="nl-NL" dirty="0" smtClean="0">
                <a:solidFill>
                  <a:srgbClr val="FFDD71"/>
                </a:solidFill>
                <a:latin typeface="Times New Roman" panose="02020603050405020304" pitchFamily="18" charset="0"/>
                <a:cs typeface="Times New Roman" panose="02020603050405020304" pitchFamily="18" charset="0"/>
              </a:rPr>
              <a:t> JHWH</a:t>
            </a:r>
          </a:p>
          <a:p>
            <a:r>
              <a:rPr lang="nl-NL" b="1" dirty="0" smtClean="0">
                <a:solidFill>
                  <a:srgbClr val="FFDD71"/>
                </a:solidFill>
                <a:latin typeface="Times New Roman" panose="02020603050405020304" pitchFamily="18" charset="0"/>
                <a:cs typeface="Times New Roman" panose="02020603050405020304" pitchFamily="18" charset="0"/>
              </a:rPr>
              <a:t>De 8 feesten van JHWH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28" y="1101487"/>
            <a:ext cx="58166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7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3000"/>
                                        <p:tgtEl>
                                          <p:spTgt spid="307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p://gjwijtsma%40gmail%2Ecom@imap.googlemail.com:993/fetch%3EUID%3E/INBOX%3E3967?part=1.2&amp;type=image/jpeg&amp;filename=fot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white"/>
              </a:solidFill>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29" r="4162" b="47735"/>
          <a:stretch/>
        </p:blipFill>
        <p:spPr bwMode="auto">
          <a:xfrm>
            <a:off x="383598" y="1322879"/>
            <a:ext cx="8557375" cy="31835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al 2"/>
          <p:cNvSpPr/>
          <p:nvPr/>
        </p:nvSpPr>
        <p:spPr>
          <a:xfrm>
            <a:off x="1835696" y="2837728"/>
            <a:ext cx="2016224" cy="352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Ovaal 4"/>
          <p:cNvSpPr/>
          <p:nvPr/>
        </p:nvSpPr>
        <p:spPr>
          <a:xfrm>
            <a:off x="8028384" y="3197768"/>
            <a:ext cx="692950" cy="439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6" name="Ovaal 5"/>
          <p:cNvSpPr/>
          <p:nvPr/>
        </p:nvSpPr>
        <p:spPr>
          <a:xfrm>
            <a:off x="4932040" y="2876211"/>
            <a:ext cx="836966" cy="439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7" name="Ondertitel 2"/>
          <p:cNvSpPr txBox="1">
            <a:spLocks/>
          </p:cNvSpPr>
          <p:nvPr/>
        </p:nvSpPr>
        <p:spPr>
          <a:xfrm>
            <a:off x="179512" y="260648"/>
            <a:ext cx="8856984" cy="10649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NL"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EEN GROOT FEEST</a:t>
            </a:r>
          </a:p>
          <a:p>
            <a:pPr marL="0" indent="0" algn="ctr">
              <a:buNone/>
            </a:pPr>
            <a:r>
              <a:rPr lang="nl-NL" sz="2800" dirty="0" smtClean="0">
                <a:solidFill>
                  <a:schemeClr val="accent3">
                    <a:lumMod val="20000"/>
                    <a:lumOff val="80000"/>
                  </a:schemeClr>
                </a:solidFill>
                <a:latin typeface="Times New Roman" panose="02020603050405020304" pitchFamily="18" charset="0"/>
                <a:cs typeface="Times New Roman" panose="02020603050405020304" pitchFamily="18" charset="0"/>
              </a:rPr>
              <a:t>Welke van de 8 wordt </a:t>
            </a:r>
            <a:r>
              <a:rPr lang="nl-NL"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een </a:t>
            </a:r>
            <a:r>
              <a:rPr lang="nl-NL" sz="2800" b="1" dirty="0" err="1" smtClean="0">
                <a:solidFill>
                  <a:schemeClr val="accent3">
                    <a:lumMod val="20000"/>
                    <a:lumOff val="80000"/>
                  </a:schemeClr>
                </a:solidFill>
                <a:latin typeface="Times New Roman" panose="02020603050405020304" pitchFamily="18" charset="0"/>
                <a:cs typeface="Times New Roman" panose="02020603050405020304" pitchFamily="18" charset="0"/>
              </a:rPr>
              <a:t>misteh</a:t>
            </a:r>
            <a:r>
              <a:rPr lang="nl-NL"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 </a:t>
            </a:r>
            <a:r>
              <a:rPr lang="nl-NL" sz="2800" b="1" dirty="0" err="1" smtClean="0">
                <a:solidFill>
                  <a:schemeClr val="accent3">
                    <a:lumMod val="20000"/>
                    <a:lumOff val="80000"/>
                  </a:schemeClr>
                </a:solidFill>
                <a:latin typeface="Times New Roman" panose="02020603050405020304" pitchFamily="18" charset="0"/>
                <a:cs typeface="Times New Roman" panose="02020603050405020304" pitchFamily="18" charset="0"/>
              </a:rPr>
              <a:t>gadol</a:t>
            </a:r>
            <a:r>
              <a:rPr lang="nl-NL"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 </a:t>
            </a:r>
            <a:r>
              <a:rPr lang="nl-NL" sz="2800" dirty="0" smtClean="0">
                <a:solidFill>
                  <a:schemeClr val="accent3">
                    <a:lumMod val="20000"/>
                    <a:lumOff val="80000"/>
                  </a:schemeClr>
                </a:solidFill>
                <a:latin typeface="Times New Roman" panose="02020603050405020304" pitchFamily="18" charset="0"/>
                <a:cs typeface="Times New Roman" panose="02020603050405020304" pitchFamily="18" charset="0"/>
              </a:rPr>
              <a:t>genoemd?</a:t>
            </a:r>
            <a:endParaRPr lang="nl-NL" sz="2800"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8" name="Ondertitel 2"/>
          <p:cNvSpPr txBox="1">
            <a:spLocks/>
          </p:cNvSpPr>
          <p:nvPr/>
        </p:nvSpPr>
        <p:spPr>
          <a:xfrm>
            <a:off x="-11850" y="4941168"/>
            <a:ext cx="6672082" cy="10649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NL"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Het feestmaal voor Esther</a:t>
            </a:r>
            <a:endParaRPr lang="nl-NL" sz="2800"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9" name="Ovaal 8"/>
          <p:cNvSpPr/>
          <p:nvPr/>
        </p:nvSpPr>
        <p:spPr>
          <a:xfrm>
            <a:off x="539552" y="3315863"/>
            <a:ext cx="2304256" cy="352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8256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3018331236"/>
              </p:ext>
            </p:extLst>
          </p:nvPr>
        </p:nvGraphicFramePr>
        <p:xfrm>
          <a:off x="35496" y="846090"/>
          <a:ext cx="9108504" cy="822960"/>
        </p:xfrm>
        <a:graphic>
          <a:graphicData uri="http://schemas.openxmlformats.org/drawingml/2006/table">
            <a:tbl>
              <a:tblPr firstRow="1" bandRow="1">
                <a:tableStyleId>{327F97BB-C833-4FB7-BDE5-3F7075034690}</a:tableStyleId>
              </a:tblPr>
              <a:tblGrid>
                <a:gridCol w="1075926"/>
                <a:gridCol w="8032578"/>
              </a:tblGrid>
              <a:tr h="370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1</a:t>
                      </a:r>
                    </a:p>
                    <a:p>
                      <a:pPr algn="ctr"/>
                      <a:r>
                        <a:rPr lang="nl-NL" sz="1600" dirty="0" smtClean="0"/>
                        <a:t>Lev.23:3</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dirty="0" smtClean="0">
                          <a:latin typeface="Verdana" panose="020B0604030504040204" pitchFamily="34" charset="0"/>
                          <a:ea typeface="Verdana" panose="020B0604030504040204" pitchFamily="34" charset="0"/>
                          <a:cs typeface="Verdana" panose="020B0604030504040204" pitchFamily="34" charset="0"/>
                        </a:rPr>
                        <a:t>Zes dagen mag arbeid verricht worden, maar op de zevende dag zal er een volkomen sabbat zijn: een heilige samenkomst; generlei arbeid zult gij verrichten, het is een sabbat voor de HERE in al uw woonplaatsen.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11" name="Tekstvak 10"/>
          <p:cNvSpPr txBox="1"/>
          <p:nvPr/>
        </p:nvSpPr>
        <p:spPr>
          <a:xfrm>
            <a:off x="0" y="12526"/>
            <a:ext cx="9144000" cy="81560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1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4400" b="1" dirty="0" smtClean="0">
                <a:latin typeface="Verdana" panose="020B0604030504040204" pitchFamily="34" charset="0"/>
                <a:ea typeface="Verdana" panose="020B0604030504040204" pitchFamily="34" charset="0"/>
                <a:cs typeface="Verdana" panose="020B0604030504040204" pitchFamily="34" charset="0"/>
              </a:rPr>
              <a:t>1. SJABBAT</a:t>
            </a:r>
            <a:endParaRPr lang="nl-NL" sz="2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2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Tabel 13"/>
          <p:cNvGraphicFramePr>
            <a:graphicFrameLocks noGrp="1"/>
          </p:cNvGraphicFramePr>
          <p:nvPr>
            <p:extLst>
              <p:ext uri="{D42A27DB-BD31-4B8C-83A1-F6EECF244321}">
                <p14:modId xmlns:p14="http://schemas.microsoft.com/office/powerpoint/2010/main" val="4214025782"/>
              </p:ext>
            </p:extLst>
          </p:nvPr>
        </p:nvGraphicFramePr>
        <p:xfrm>
          <a:off x="102349" y="2566851"/>
          <a:ext cx="9072000" cy="1005840"/>
        </p:xfrm>
        <a:graphic>
          <a:graphicData uri="http://schemas.openxmlformats.org/drawingml/2006/table">
            <a:tbl>
              <a:tblPr firstRow="1" bandRow="1">
                <a:tableStyleId>{327F97BB-C833-4FB7-BDE5-3F7075034690}</a:tableStyleId>
              </a:tblPr>
              <a:tblGrid>
                <a:gridCol w="1071612"/>
                <a:gridCol w="8000388"/>
              </a:tblGrid>
              <a:tr h="370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1</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a:t>
                      </a:r>
                      <a:r>
                        <a:rPr lang="nl-NL" sz="1600" baseline="0" dirty="0" smtClean="0">
                          <a:latin typeface="Verdana" panose="020B0604030504040204" pitchFamily="34" charset="0"/>
                          <a:ea typeface="Verdana" panose="020B0604030504040204" pitchFamily="34" charset="0"/>
                          <a:cs typeface="Verdana" panose="020B0604030504040204" pitchFamily="34" charset="0"/>
                        </a:rPr>
                        <a:t> 1:2-4</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in die dagen, toen koning </a:t>
                      </a:r>
                      <a:r>
                        <a:rPr lang="nl-NL" sz="18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Ahasveros</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op zijn koninklijke troon in de burcht Susan zetelde, </a:t>
                      </a:r>
                      <a:r>
                        <a:rPr lang="nl-NL" sz="1800" b="0" i="0" kern="1200" baseline="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in</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het derde jaar van zijn regering, richtte hij </a:t>
                      </a:r>
                      <a:r>
                        <a:rPr lang="nl-NL" sz="18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een feestmaal aan voor al zijn vorsten en dienaren</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endParaRPr lang="nl-NL" sz="1600" b="0" dirty="0" smtClean="0">
                        <a:latin typeface="Verdana" panose="020B0604030504040204" pitchFamily="34" charset="0"/>
                        <a:ea typeface="Verdana" panose="020B0604030504040204" pitchFamily="34" charset="0"/>
                        <a:cs typeface="Verdana" panose="020B0604030504040204" pitchFamily="34" charset="0"/>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sp>
        <p:nvSpPr>
          <p:cNvPr id="15" name="Rechthoek 14"/>
          <p:cNvSpPr/>
          <p:nvPr/>
        </p:nvSpPr>
        <p:spPr>
          <a:xfrm>
            <a:off x="-15808" y="1700808"/>
            <a:ext cx="9159807" cy="830997"/>
          </a:xfrm>
          <a:prstGeom prst="rect">
            <a:avLst/>
          </a:prstGeom>
          <a:solidFill>
            <a:schemeClr val="accent4">
              <a:lumMod val="75000"/>
            </a:schemeClr>
          </a:solidFill>
        </p:spPr>
        <p:txBody>
          <a:bodyPr wrap="square">
            <a:spAutoFit/>
          </a:bodyPr>
          <a:lstStyle/>
          <a:p>
            <a:pPr algn="ctr"/>
            <a:r>
              <a:rPr lang="nl-NL" sz="2400" b="1" dirty="0" smtClean="0">
                <a:latin typeface="Verdana" panose="020B0604030504040204" pitchFamily="34" charset="0"/>
                <a:ea typeface="Verdana" panose="020B0604030504040204" pitchFamily="34" charset="0"/>
                <a:cs typeface="+mj-cs"/>
              </a:rPr>
              <a:t>1. Feest voor al de prinsen en dienaren</a:t>
            </a:r>
          </a:p>
          <a:p>
            <a:pPr algn="ctr"/>
            <a:r>
              <a:rPr lang="he-IL" sz="2400" b="1" dirty="0" smtClean="0">
                <a:latin typeface="David"/>
                <a:cs typeface="+mj-cs"/>
              </a:rPr>
              <a:t>מִשְׁתֶּה </a:t>
            </a:r>
            <a:r>
              <a:rPr lang="he-IL" sz="2400" b="1" dirty="0">
                <a:latin typeface="David"/>
                <a:cs typeface="+mj-cs"/>
              </a:rPr>
              <a:t>לְכָל-שָׂרָיו </a:t>
            </a:r>
            <a:r>
              <a:rPr lang="he-IL" sz="2400" b="1" dirty="0" smtClean="0">
                <a:latin typeface="David"/>
                <a:cs typeface="+mj-cs"/>
              </a:rPr>
              <a:t>וַעֲבָדָיו</a:t>
            </a:r>
            <a:r>
              <a:rPr lang="nl-NL" sz="2000" b="1" dirty="0" smtClean="0">
                <a:latin typeface="Verdana" panose="020B0604030504040204" pitchFamily="34" charset="0"/>
                <a:ea typeface="Verdana" panose="020B0604030504040204" pitchFamily="34" charset="0"/>
                <a:cs typeface="+mj-cs"/>
              </a:rPr>
              <a:t>-</a:t>
            </a:r>
            <a:r>
              <a:rPr lang="nl-NL" sz="2000" b="1" dirty="0" err="1" smtClean="0">
                <a:latin typeface="Verdana" panose="020B0604030504040204" pitchFamily="34" charset="0"/>
                <a:ea typeface="Verdana" panose="020B0604030504040204" pitchFamily="34" charset="0"/>
                <a:cs typeface="+mj-cs"/>
              </a:rPr>
              <a:t>misjtèh</a:t>
            </a:r>
            <a:r>
              <a:rPr lang="nl-NL" sz="2000" b="1" dirty="0" smtClean="0">
                <a:latin typeface="Verdana" panose="020B0604030504040204" pitchFamily="34" charset="0"/>
                <a:ea typeface="Verdana" panose="020B0604030504040204" pitchFamily="34" charset="0"/>
                <a:cs typeface="+mj-cs"/>
              </a:rPr>
              <a:t> </a:t>
            </a:r>
            <a:r>
              <a:rPr lang="nl-NL" sz="2000" b="1" dirty="0" err="1" smtClean="0">
                <a:latin typeface="Verdana" panose="020B0604030504040204" pitchFamily="34" charset="0"/>
                <a:ea typeface="Verdana" panose="020B0604030504040204" pitchFamily="34" charset="0"/>
                <a:cs typeface="+mj-cs"/>
              </a:rPr>
              <a:t>lechal</a:t>
            </a:r>
            <a:r>
              <a:rPr lang="nl-NL" sz="2000" b="1" dirty="0" smtClean="0">
                <a:latin typeface="Verdana" panose="020B0604030504040204" pitchFamily="34" charset="0"/>
                <a:ea typeface="Verdana" panose="020B0604030504040204" pitchFamily="34" charset="0"/>
                <a:cs typeface="+mj-cs"/>
              </a:rPr>
              <a:t> </a:t>
            </a:r>
            <a:r>
              <a:rPr lang="nl-NL" sz="2000" b="1" dirty="0" err="1" smtClean="0">
                <a:latin typeface="Verdana" panose="020B0604030504040204" pitchFamily="34" charset="0"/>
                <a:ea typeface="Verdana" panose="020B0604030504040204" pitchFamily="34" charset="0"/>
                <a:cs typeface="+mj-cs"/>
              </a:rPr>
              <a:t>saraiv</a:t>
            </a:r>
            <a:r>
              <a:rPr lang="nl-NL" sz="2000" b="1" dirty="0" smtClean="0">
                <a:latin typeface="Verdana" panose="020B0604030504040204" pitchFamily="34" charset="0"/>
                <a:ea typeface="Verdana" panose="020B0604030504040204" pitchFamily="34" charset="0"/>
                <a:cs typeface="+mj-cs"/>
              </a:rPr>
              <a:t> </a:t>
            </a:r>
            <a:r>
              <a:rPr lang="nl-NL" sz="2000" b="1" dirty="0" err="1" smtClean="0">
                <a:latin typeface="Verdana" panose="020B0604030504040204" pitchFamily="34" charset="0"/>
                <a:ea typeface="Verdana" panose="020B0604030504040204" pitchFamily="34" charset="0"/>
                <a:cs typeface="+mj-cs"/>
              </a:rPr>
              <a:t>we’awadaiv</a:t>
            </a:r>
            <a:endParaRPr lang="nl-NL" sz="2000" b="1" dirty="0">
              <a:latin typeface="Verdana" panose="020B0604030504040204" pitchFamily="34" charset="0"/>
              <a:ea typeface="Verdana" panose="020B0604030504040204" pitchFamily="34" charset="0"/>
              <a:cs typeface="+mj-cs"/>
            </a:endParaRPr>
          </a:p>
        </p:txBody>
      </p:sp>
      <p:sp>
        <p:nvSpPr>
          <p:cNvPr id="16" name="Tekstvak 15"/>
          <p:cNvSpPr txBox="1"/>
          <p:nvPr/>
        </p:nvSpPr>
        <p:spPr>
          <a:xfrm>
            <a:off x="3945632" y="4820151"/>
            <a:ext cx="1872208" cy="1754326"/>
          </a:xfrm>
          <a:prstGeom prst="rect">
            <a:avLst/>
          </a:prstGeom>
          <a:noFill/>
          <a:ln>
            <a:solidFill>
              <a:schemeClr val="tx1"/>
            </a:solidFill>
          </a:ln>
        </p:spPr>
        <p:txBody>
          <a:bodyPr wrap="square" rtlCol="0">
            <a:spAutoFit/>
          </a:bodyPr>
          <a:lstStyle/>
          <a:p>
            <a:pPr algn="ctr"/>
            <a:r>
              <a:rPr lang="nl-NL" sz="3600" b="1" dirty="0" smtClean="0">
                <a:solidFill>
                  <a:schemeClr val="tx2">
                    <a:lumMod val="90000"/>
                  </a:schemeClr>
                </a:solidFill>
                <a:latin typeface="Times New Roman" panose="02020603050405020304" pitchFamily="18" charset="0"/>
                <a:cs typeface="Times New Roman" panose="02020603050405020304" pitchFamily="18" charset="0"/>
              </a:rPr>
              <a:t>Vorst</a:t>
            </a:r>
            <a:r>
              <a:rPr lang="nl-NL" sz="3600" b="1" dirty="0" smtClean="0">
                <a:solidFill>
                  <a:srgbClr val="FFFF00"/>
                </a:solidFill>
                <a:latin typeface="Times New Roman" panose="02020603050405020304" pitchFamily="18" charset="0"/>
                <a:cs typeface="Times New Roman" panose="02020603050405020304" pitchFamily="18" charset="0"/>
              </a:rPr>
              <a:t> </a:t>
            </a:r>
          </a:p>
          <a:p>
            <a:pPr algn="ctr"/>
            <a:r>
              <a:rPr lang="nl-NL" sz="3600" b="1" dirty="0" smtClean="0">
                <a:latin typeface="Times New Roman" panose="02020603050405020304" pitchFamily="18" charset="0"/>
                <a:cs typeface="Times New Roman" panose="02020603050405020304" pitchFamily="18" charset="0"/>
              </a:rPr>
              <a:t>van</a:t>
            </a:r>
            <a:r>
              <a:rPr lang="nl-NL" sz="3600" b="1" dirty="0" smtClean="0">
                <a:solidFill>
                  <a:srgbClr val="FFFF00"/>
                </a:solidFill>
                <a:latin typeface="Times New Roman" panose="02020603050405020304" pitchFamily="18" charset="0"/>
                <a:cs typeface="Times New Roman" panose="02020603050405020304" pitchFamily="18" charset="0"/>
              </a:rPr>
              <a:t> </a:t>
            </a:r>
          </a:p>
          <a:p>
            <a:pPr algn="ctr"/>
            <a:r>
              <a:rPr lang="nl-NL" sz="3600" b="1" dirty="0" smtClean="0">
                <a:solidFill>
                  <a:srgbClr val="FFFF00"/>
                </a:solidFill>
                <a:latin typeface="Times New Roman" panose="02020603050405020304" pitchFamily="18" charset="0"/>
                <a:cs typeface="Times New Roman" panose="02020603050405020304" pitchFamily="18" charset="0"/>
              </a:rPr>
              <a:t>JHWH</a:t>
            </a:r>
            <a:endParaRPr lang="nl-NL" sz="36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337793"/>
            <a:ext cx="51879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4093939"/>
            <a:ext cx="45354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55" y="4956914"/>
            <a:ext cx="45354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1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additive="base">
                                        <p:cTn id="34" dur="500" fill="hold"/>
                                        <p:tgtEl>
                                          <p:spTgt spid="1027"/>
                                        </p:tgtEl>
                                        <p:attrNameLst>
                                          <p:attrName>ppt_x</p:attrName>
                                        </p:attrNameLst>
                                      </p:cBhvr>
                                      <p:tavLst>
                                        <p:tav tm="0">
                                          <p:val>
                                            <p:strVal val="#ppt_x"/>
                                          </p:val>
                                        </p:tav>
                                        <p:tav tm="100000">
                                          <p:val>
                                            <p:strVal val="#ppt_x"/>
                                          </p:val>
                                        </p:tav>
                                      </p:tavLst>
                                    </p:anim>
                                    <p:anim calcmode="lin" valueType="num">
                                      <p:cBhvr additive="base">
                                        <p:cTn id="3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 calcmode="lin" valueType="num">
                                      <p:cBhvr additive="base">
                                        <p:cTn id="40" dur="500" fill="hold"/>
                                        <p:tgtEl>
                                          <p:spTgt spid="1028"/>
                                        </p:tgtEl>
                                        <p:attrNameLst>
                                          <p:attrName>ppt_x</p:attrName>
                                        </p:attrNameLst>
                                      </p:cBhvr>
                                      <p:tavLst>
                                        <p:tav tm="0">
                                          <p:val>
                                            <p:strVal val="#ppt_x"/>
                                          </p:val>
                                        </p:tav>
                                        <p:tav tm="100000">
                                          <p:val>
                                            <p:strVal val="#ppt_x"/>
                                          </p:val>
                                        </p:tav>
                                      </p:tavLst>
                                    </p:anim>
                                    <p:anim calcmode="lin" valueType="num">
                                      <p:cBhvr additive="base">
                                        <p:cTn id="4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139952" y="1484784"/>
            <a:ext cx="4392488" cy="461665"/>
          </a:xfrm>
          <a:prstGeom prst="rect">
            <a:avLst/>
          </a:prstGeom>
          <a:noFill/>
        </p:spPr>
        <p:txBody>
          <a:bodyPr wrap="square" rtlCol="0">
            <a:spAutoFit/>
          </a:bodyPr>
          <a:lstStyle/>
          <a:p>
            <a:r>
              <a:rPr lang="nl-NL" sz="2400" b="1" dirty="0" smtClean="0">
                <a:latin typeface="Times New Roman" panose="02020603050405020304" pitchFamily="18" charset="0"/>
                <a:cs typeface="Times New Roman" panose="02020603050405020304" pitchFamily="18" charset="0"/>
              </a:rPr>
              <a:t>Dit is de ergernis van de wereld</a:t>
            </a:r>
            <a:endParaRPr lang="nl-NL" sz="24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5170487"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1475656" y="6279703"/>
            <a:ext cx="4392488" cy="461665"/>
          </a:xfrm>
          <a:prstGeom prst="rect">
            <a:avLst/>
          </a:prstGeom>
          <a:noFill/>
        </p:spPr>
        <p:txBody>
          <a:bodyPr wrap="square" rtlCol="0">
            <a:spAutoFit/>
          </a:bodyPr>
          <a:lstStyle/>
          <a:p>
            <a:r>
              <a:rPr lang="nl-NL" sz="2400" b="1" dirty="0" smtClean="0">
                <a:latin typeface="Times New Roman" panose="02020603050405020304" pitchFamily="18" charset="0"/>
                <a:cs typeface="Times New Roman" panose="02020603050405020304" pitchFamily="18" charset="0"/>
              </a:rPr>
              <a:t>Dit is de ergernis van de kerk</a:t>
            </a:r>
            <a:endParaRPr lang="nl-NL" sz="2400" b="1" dirty="0">
              <a:latin typeface="Times New Roman" panose="02020603050405020304" pitchFamily="18" charset="0"/>
              <a:cs typeface="Times New Roman" panose="02020603050405020304" pitchFamily="18" charset="0"/>
            </a:endParaRPr>
          </a:p>
        </p:txBody>
      </p:sp>
      <p:sp>
        <p:nvSpPr>
          <p:cNvPr id="6" name="Tekstvak 5"/>
          <p:cNvSpPr txBox="1"/>
          <p:nvPr/>
        </p:nvSpPr>
        <p:spPr>
          <a:xfrm>
            <a:off x="35496" y="491480"/>
            <a:ext cx="4392488" cy="461665"/>
          </a:xfrm>
          <a:prstGeom prst="rect">
            <a:avLst/>
          </a:prstGeom>
          <a:noFill/>
        </p:spPr>
        <p:txBody>
          <a:bodyPr wrap="square" rtlCol="0">
            <a:spAutoFit/>
          </a:bodyPr>
          <a:lstStyle/>
          <a:p>
            <a:r>
              <a:rPr lang="nl-NL" sz="2400" b="1" dirty="0" smtClean="0">
                <a:latin typeface="Times New Roman" panose="02020603050405020304" pitchFamily="18" charset="0"/>
                <a:cs typeface="Times New Roman" panose="02020603050405020304" pitchFamily="18" charset="0"/>
              </a:rPr>
              <a:t>Dit is de ergernis van de moskee</a:t>
            </a:r>
            <a:endParaRPr lang="nl-N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53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4" name="Rechthoek 3"/>
          <p:cNvSpPr/>
          <p:nvPr/>
        </p:nvSpPr>
        <p:spPr>
          <a:xfrm>
            <a:off x="9370" y="2420888"/>
            <a:ext cx="9144000" cy="1200329"/>
          </a:xfrm>
          <a:prstGeom prst="rect">
            <a:avLst/>
          </a:prstGeom>
          <a:solidFill>
            <a:schemeClr val="tx1"/>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dirty="0" smtClean="0">
                <a:solidFill>
                  <a:schemeClr val="bg1"/>
                </a:solidFill>
                <a:latin typeface="Times New Roman" panose="02020603050405020304" pitchFamily="18" charset="0"/>
                <a:cs typeface="Times New Roman" panose="02020603050405020304" pitchFamily="18" charset="0"/>
              </a:rPr>
              <a:t>Zach.8:23</a:t>
            </a:r>
            <a:r>
              <a:rPr lang="nl-NL" sz="2400" dirty="0">
                <a:solidFill>
                  <a:schemeClr val="bg1"/>
                </a:solidFill>
                <a:latin typeface="Times New Roman" panose="02020603050405020304" pitchFamily="18" charset="0"/>
                <a:cs typeface="Times New Roman" panose="02020603050405020304" pitchFamily="18" charset="0"/>
              </a:rPr>
              <a:t> </a:t>
            </a:r>
            <a:r>
              <a:rPr lang="nl-NL" sz="2400" dirty="0" smtClean="0">
                <a:solidFill>
                  <a:schemeClr val="bg1"/>
                </a:solidFill>
                <a:latin typeface="Times New Roman" panose="02020603050405020304" pitchFamily="18" charset="0"/>
                <a:cs typeface="Times New Roman" panose="02020603050405020304" pitchFamily="18" charset="0"/>
              </a:rPr>
              <a:t>In </a:t>
            </a:r>
            <a:r>
              <a:rPr lang="nl-NL" sz="2400" dirty="0">
                <a:solidFill>
                  <a:schemeClr val="bg1"/>
                </a:solidFill>
                <a:latin typeface="Times New Roman" panose="02020603050405020304" pitchFamily="18" charset="0"/>
                <a:cs typeface="Times New Roman" panose="02020603050405020304" pitchFamily="18" charset="0"/>
              </a:rPr>
              <a:t>die dagen zullen tien mannen uit volken van allerlei taal vastgrijpen, ja vastgrijpen de slip van een </a:t>
            </a:r>
            <a:r>
              <a:rPr lang="nl-NL" sz="2400" dirty="0" err="1">
                <a:solidFill>
                  <a:schemeClr val="bg1"/>
                </a:solidFill>
                <a:latin typeface="Times New Roman" panose="02020603050405020304" pitchFamily="18" charset="0"/>
                <a:cs typeface="Times New Roman" panose="02020603050405020304" pitchFamily="18" charset="0"/>
              </a:rPr>
              <a:t>Judeese</a:t>
            </a:r>
            <a:r>
              <a:rPr lang="nl-NL" sz="2400" dirty="0">
                <a:solidFill>
                  <a:schemeClr val="bg1"/>
                </a:solidFill>
                <a:latin typeface="Times New Roman" panose="02020603050405020304" pitchFamily="18" charset="0"/>
                <a:cs typeface="Times New Roman" panose="02020603050405020304" pitchFamily="18" charset="0"/>
              </a:rPr>
              <a:t> man, en zeggen: </a:t>
            </a:r>
            <a:r>
              <a:rPr lang="nl-NL" sz="2400" b="1" dirty="0">
                <a:solidFill>
                  <a:schemeClr val="bg1"/>
                </a:solidFill>
                <a:latin typeface="Times New Roman" panose="02020603050405020304" pitchFamily="18" charset="0"/>
                <a:cs typeface="Times New Roman" panose="02020603050405020304" pitchFamily="18" charset="0"/>
              </a:rPr>
              <a:t>wij willen met u gaan</a:t>
            </a:r>
            <a:r>
              <a:rPr lang="nl-NL" sz="2400" dirty="0">
                <a:solidFill>
                  <a:schemeClr val="bg1"/>
                </a:solidFill>
                <a:latin typeface="Times New Roman" panose="02020603050405020304" pitchFamily="18" charset="0"/>
                <a:cs typeface="Times New Roman" panose="02020603050405020304" pitchFamily="18" charset="0"/>
              </a:rPr>
              <a:t>, want wij hebben gehoord, dat God met u is.</a:t>
            </a:r>
          </a:p>
        </p:txBody>
      </p:sp>
      <p:sp>
        <p:nvSpPr>
          <p:cNvPr id="5" name="Rechthoek 4"/>
          <p:cNvSpPr/>
          <p:nvPr/>
        </p:nvSpPr>
        <p:spPr>
          <a:xfrm>
            <a:off x="10444" y="-27384"/>
            <a:ext cx="9144000" cy="1200329"/>
          </a:xfrm>
          <a:prstGeom prst="rect">
            <a:avLst/>
          </a:prstGeom>
          <a:solidFill>
            <a:schemeClr val="tx1"/>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nl-NL" sz="2400" dirty="0" smtClean="0">
                <a:solidFill>
                  <a:schemeClr val="bg1"/>
                </a:solidFill>
                <a:latin typeface="Times New Roman" panose="02020603050405020304" pitchFamily="18" charset="0"/>
                <a:cs typeface="Times New Roman" panose="02020603050405020304" pitchFamily="18" charset="0"/>
              </a:rPr>
              <a:t>Gen.26:29</a:t>
            </a:r>
            <a:r>
              <a:rPr lang="nl-NL" sz="2400" dirty="0">
                <a:solidFill>
                  <a:schemeClr val="bg1"/>
                </a:solidFill>
                <a:latin typeface="Times New Roman" panose="02020603050405020304" pitchFamily="18" charset="0"/>
                <a:cs typeface="Times New Roman" panose="02020603050405020304" pitchFamily="18" charset="0"/>
              </a:rPr>
              <a:t> </a:t>
            </a:r>
            <a:r>
              <a:rPr lang="nl-NL" sz="2400" b="1" dirty="0">
                <a:solidFill>
                  <a:schemeClr val="bg1"/>
                </a:solidFill>
                <a:latin typeface="Times New Roman" panose="02020603050405020304" pitchFamily="18" charset="0"/>
                <a:cs typeface="Times New Roman" panose="02020603050405020304" pitchFamily="18" charset="0"/>
              </a:rPr>
              <a:t>Volken zullen u dienen, en natiën zich voor u </a:t>
            </a:r>
            <a:r>
              <a:rPr lang="nl-NL" sz="2400" b="1" dirty="0" err="1">
                <a:solidFill>
                  <a:schemeClr val="bg1"/>
                </a:solidFill>
                <a:latin typeface="Times New Roman" panose="02020603050405020304" pitchFamily="18" charset="0"/>
                <a:cs typeface="Times New Roman" panose="02020603050405020304" pitchFamily="18" charset="0"/>
              </a:rPr>
              <a:t>nederwerpen</a:t>
            </a:r>
            <a:r>
              <a:rPr lang="nl-NL" sz="2400" b="1" dirty="0">
                <a:solidFill>
                  <a:schemeClr val="bg1"/>
                </a:solidFill>
                <a:latin typeface="Times New Roman" panose="02020603050405020304" pitchFamily="18" charset="0"/>
                <a:cs typeface="Times New Roman" panose="02020603050405020304" pitchFamily="18" charset="0"/>
              </a:rPr>
              <a:t>; wees heerser over uw broederen, en de zonen uwer moeder zullen zich voor u </a:t>
            </a:r>
            <a:r>
              <a:rPr lang="nl-NL" sz="2400" b="1" dirty="0" err="1">
                <a:solidFill>
                  <a:schemeClr val="bg1"/>
                </a:solidFill>
                <a:latin typeface="Times New Roman" panose="02020603050405020304" pitchFamily="18" charset="0"/>
                <a:cs typeface="Times New Roman" panose="02020603050405020304" pitchFamily="18" charset="0"/>
              </a:rPr>
              <a:t>nederbuigen</a:t>
            </a:r>
            <a:r>
              <a:rPr lang="nl-NL" sz="2400" dirty="0">
                <a:solidFill>
                  <a:schemeClr val="bg1"/>
                </a:solidFill>
                <a:latin typeface="Times New Roman" panose="02020603050405020304" pitchFamily="18" charset="0"/>
                <a:cs typeface="Times New Roman" panose="02020603050405020304" pitchFamily="18" charset="0"/>
              </a:rPr>
              <a:t>. </a:t>
            </a:r>
          </a:p>
        </p:txBody>
      </p:sp>
      <p:sp>
        <p:nvSpPr>
          <p:cNvPr id="15" name="Rechthoek 14"/>
          <p:cNvSpPr/>
          <p:nvPr/>
        </p:nvSpPr>
        <p:spPr>
          <a:xfrm>
            <a:off x="2677" y="1196752"/>
            <a:ext cx="9144000" cy="1200329"/>
          </a:xfrm>
          <a:prstGeom prst="rect">
            <a:avLst/>
          </a:prstGeom>
          <a:solidFill>
            <a:srgbClr val="004274"/>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Gen.49:</a:t>
            </a:r>
            <a:r>
              <a:rPr lang="nl-NL" sz="2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10 </a:t>
            </a:r>
            <a:r>
              <a:rPr lang="nl-NL" sz="24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De scepter zal van Juda niet wijken</a:t>
            </a:r>
            <a:r>
              <a:rPr lang="nl-NL" sz="2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noch de heersersstaf tussen zijn voeten, totdat Silo komt, en hem zullen de volken gehoorzaam zijn. </a:t>
            </a:r>
          </a:p>
        </p:txBody>
      </p:sp>
      <p:sp>
        <p:nvSpPr>
          <p:cNvPr id="7" name="Rechthoek 6"/>
          <p:cNvSpPr/>
          <p:nvPr/>
        </p:nvSpPr>
        <p:spPr>
          <a:xfrm>
            <a:off x="-3693" y="3645024"/>
            <a:ext cx="9144000" cy="1200329"/>
          </a:xfrm>
          <a:prstGeom prst="rect">
            <a:avLst/>
          </a:prstGeom>
          <a:solidFill>
            <a:srgbClr val="004274"/>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2 Kron.6:6 </a:t>
            </a:r>
            <a:r>
              <a:rPr lang="nl-NL" sz="2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maar nu heb Ik </a:t>
            </a:r>
            <a:r>
              <a:rPr lang="nl-NL" sz="24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Jeruzalem</a:t>
            </a:r>
            <a:r>
              <a:rPr lang="nl-NL" sz="2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verkoren, opdat mijn naam daar zijn zou, en heb Ik David verkoren, opdat hij over mijn volk Israël zou </a:t>
            </a:r>
            <a:r>
              <a:rPr lang="nl-NL" sz="24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heersen</a:t>
            </a:r>
            <a:r>
              <a:rPr lang="nl-NL" sz="2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a:t>
            </a:r>
            <a:r>
              <a:rPr lang="nl-NL" sz="24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a:t>
            </a:r>
            <a:endParaRPr lang="nl-NL" sz="2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Rechthoek 7"/>
          <p:cNvSpPr/>
          <p:nvPr/>
        </p:nvSpPr>
        <p:spPr>
          <a:xfrm>
            <a:off x="9370" y="4869160"/>
            <a:ext cx="9144000" cy="1980000"/>
          </a:xfrm>
          <a:prstGeom prst="rect">
            <a:avLst/>
          </a:prstGeom>
          <a:solidFill>
            <a:schemeClr val="tx1"/>
          </a:solidFill>
        </p:spPr>
        <p:style>
          <a:lnRef idx="0">
            <a:schemeClr val="accent4"/>
          </a:lnRef>
          <a:fillRef idx="3">
            <a:schemeClr val="accent4"/>
          </a:fillRef>
          <a:effectRef idx="3">
            <a:schemeClr val="accent4"/>
          </a:effectRef>
          <a:fontRef idx="minor">
            <a:schemeClr val="lt1"/>
          </a:fontRef>
        </p:style>
        <p:txBody>
          <a:bodyPr wrap="square">
            <a:spAutoFit/>
          </a:bodyPr>
          <a:lstStyle/>
          <a:p>
            <a:r>
              <a:rPr lang="nl-NL" sz="2400" dirty="0" smtClean="0">
                <a:solidFill>
                  <a:schemeClr val="bg1"/>
                </a:solidFill>
                <a:latin typeface="Times New Roman" panose="02020603050405020304" pitchFamily="18" charset="0"/>
                <a:cs typeface="Times New Roman" panose="02020603050405020304" pitchFamily="18" charset="0"/>
              </a:rPr>
              <a:t>Micha 4:2 en </a:t>
            </a:r>
            <a:r>
              <a:rPr lang="nl-NL" sz="2400" dirty="0">
                <a:solidFill>
                  <a:schemeClr val="bg1"/>
                </a:solidFill>
                <a:latin typeface="Times New Roman" panose="02020603050405020304" pitchFamily="18" charset="0"/>
                <a:cs typeface="Times New Roman" panose="02020603050405020304" pitchFamily="18" charset="0"/>
              </a:rPr>
              <a:t>vele natiën zullen optrekken en zeggen: Komt, laten wij opgaan naar de berg des HEREN, naar het huis van de God Jakobs, opdat Hij ons </a:t>
            </a:r>
            <a:r>
              <a:rPr lang="nl-NL" sz="2400" dirty="0" err="1">
                <a:solidFill>
                  <a:schemeClr val="bg1"/>
                </a:solidFill>
                <a:latin typeface="Times New Roman" panose="02020603050405020304" pitchFamily="18" charset="0"/>
                <a:cs typeface="Times New Roman" panose="02020603050405020304" pitchFamily="18" charset="0"/>
              </a:rPr>
              <a:t>lere</a:t>
            </a:r>
            <a:r>
              <a:rPr lang="nl-NL" sz="2400" dirty="0">
                <a:solidFill>
                  <a:schemeClr val="bg1"/>
                </a:solidFill>
                <a:latin typeface="Times New Roman" panose="02020603050405020304" pitchFamily="18" charset="0"/>
                <a:cs typeface="Times New Roman" panose="02020603050405020304" pitchFamily="18" charset="0"/>
              </a:rPr>
              <a:t> aangaande zijn wegen en opdat wij zijn paden bewandelen. </a:t>
            </a:r>
            <a:r>
              <a:rPr lang="nl-NL" sz="2400" b="1" dirty="0">
                <a:solidFill>
                  <a:schemeClr val="bg1"/>
                </a:solidFill>
                <a:latin typeface="Times New Roman" panose="02020603050405020304" pitchFamily="18" charset="0"/>
                <a:cs typeface="Times New Roman" panose="02020603050405020304" pitchFamily="18" charset="0"/>
              </a:rPr>
              <a:t>Want uit </a:t>
            </a:r>
            <a:r>
              <a:rPr lang="nl-NL" sz="2400" b="1" dirty="0" err="1">
                <a:solidFill>
                  <a:schemeClr val="bg1"/>
                </a:solidFill>
                <a:latin typeface="Times New Roman" panose="02020603050405020304" pitchFamily="18" charset="0"/>
                <a:cs typeface="Times New Roman" panose="02020603050405020304" pitchFamily="18" charset="0"/>
              </a:rPr>
              <a:t>Sion</a:t>
            </a:r>
            <a:r>
              <a:rPr lang="nl-NL" sz="2400" b="1" dirty="0">
                <a:solidFill>
                  <a:schemeClr val="bg1"/>
                </a:solidFill>
                <a:latin typeface="Times New Roman" panose="02020603050405020304" pitchFamily="18" charset="0"/>
                <a:cs typeface="Times New Roman" panose="02020603050405020304" pitchFamily="18" charset="0"/>
              </a:rPr>
              <a:t> zal de wet uitgaan en des </a:t>
            </a:r>
            <a:r>
              <a:rPr lang="nl-NL" sz="2400" b="1" dirty="0" smtClean="0">
                <a:solidFill>
                  <a:schemeClr val="bg1"/>
                </a:solidFill>
                <a:latin typeface="Times New Roman" panose="02020603050405020304" pitchFamily="18" charset="0"/>
                <a:cs typeface="Times New Roman" panose="02020603050405020304" pitchFamily="18" charset="0"/>
              </a:rPr>
              <a:t>HEREN woord </a:t>
            </a:r>
            <a:r>
              <a:rPr lang="nl-NL" sz="2400" b="1" dirty="0">
                <a:solidFill>
                  <a:schemeClr val="bg1"/>
                </a:solidFill>
                <a:latin typeface="Times New Roman" panose="02020603050405020304" pitchFamily="18" charset="0"/>
                <a:cs typeface="Times New Roman" panose="02020603050405020304" pitchFamily="18" charset="0"/>
              </a:rPr>
              <a:t>uit Jeruzalem.</a:t>
            </a:r>
          </a:p>
        </p:txBody>
      </p:sp>
    </p:spTree>
    <p:extLst>
      <p:ext uri="{BB962C8B-B14F-4D97-AF65-F5344CB8AC3E}">
        <p14:creationId xmlns:p14="http://schemas.microsoft.com/office/powerpoint/2010/main" val="11780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4187812129"/>
              </p:ext>
            </p:extLst>
          </p:nvPr>
        </p:nvGraphicFramePr>
        <p:xfrm>
          <a:off x="27933" y="2420888"/>
          <a:ext cx="9116065" cy="936104"/>
        </p:xfrm>
        <a:graphic>
          <a:graphicData uri="http://schemas.openxmlformats.org/drawingml/2006/table">
            <a:tbl>
              <a:tblPr firstRow="1" bandRow="1">
                <a:tableStyleId>{327F97BB-C833-4FB7-BDE5-3F7075034690}</a:tableStyleId>
              </a:tblPr>
              <a:tblGrid>
                <a:gridCol w="1176055"/>
                <a:gridCol w="7940010"/>
              </a:tblGrid>
              <a:tr h="936104">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2</a:t>
                      </a:r>
                    </a:p>
                    <a:p>
                      <a:pPr algn="ctr"/>
                      <a:r>
                        <a:rPr lang="nl-NL" sz="1600" dirty="0" smtClean="0"/>
                        <a:t>Esther 1:5</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Na verloop van deze dagen richtte de koning </a:t>
                      </a:r>
                      <a:r>
                        <a:rPr lang="nl-NL" sz="18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voor al het volk </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dat zich in de burcht Susan bevond, van de hoogste tot de laagste, </a:t>
                      </a:r>
                      <a:r>
                        <a:rPr lang="nl-NL" sz="18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een feestmaal </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aan van zeven dagen, </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1630713697"/>
              </p:ext>
            </p:extLst>
          </p:nvPr>
        </p:nvGraphicFramePr>
        <p:xfrm>
          <a:off x="25585" y="769441"/>
          <a:ext cx="9108504" cy="762000"/>
        </p:xfrm>
        <a:graphic>
          <a:graphicData uri="http://schemas.openxmlformats.org/drawingml/2006/table">
            <a:tbl>
              <a:tblPr firstRow="1" bandRow="1">
                <a:tableStyleId>{327F97BB-C833-4FB7-BDE5-3F7075034690}</a:tableStyleId>
              </a:tblPr>
              <a:tblGrid>
                <a:gridCol w="1075926"/>
                <a:gridCol w="8032578"/>
              </a:tblGrid>
              <a:tr h="648073">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2</a:t>
                      </a:r>
                    </a:p>
                    <a:p>
                      <a:pPr algn="ctr"/>
                      <a:r>
                        <a:rPr lang="nl-NL" sz="1600" dirty="0" smtClean="0"/>
                        <a:t>Lev.23:5</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dirty="0" smtClean="0">
                          <a:solidFill>
                            <a:schemeClr val="tx1"/>
                          </a:solidFill>
                          <a:latin typeface="Verdana"/>
                        </a:rPr>
                        <a:t>In de eerste maand, op de veertiende der maand, in de avondschemering, is het </a:t>
                      </a:r>
                      <a:r>
                        <a:rPr lang="nl-NL" sz="1600" b="0" dirty="0" err="1" smtClean="0">
                          <a:solidFill>
                            <a:schemeClr val="tx1"/>
                          </a:solidFill>
                          <a:latin typeface="Verdana"/>
                        </a:rPr>
                        <a:t>pascha</a:t>
                      </a:r>
                      <a:r>
                        <a:rPr lang="nl-NL" sz="1600" b="0" dirty="0" smtClean="0">
                          <a:solidFill>
                            <a:schemeClr val="tx1"/>
                          </a:solidFill>
                          <a:latin typeface="Verdana"/>
                        </a:rPr>
                        <a:t> voor de HERE.</a:t>
                      </a:r>
                      <a:endParaRPr lang="nl-NL"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12" name="Tekstvak 11"/>
          <p:cNvSpPr txBox="1"/>
          <p:nvPr/>
        </p:nvSpPr>
        <p:spPr>
          <a:xfrm>
            <a:off x="0" y="0"/>
            <a:ext cx="9134089" cy="76944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300" b="1" dirty="0" smtClean="0">
                <a:latin typeface="Verdana" panose="020B0604030504040204" pitchFamily="34" charset="0"/>
                <a:ea typeface="Verdana" panose="020B0604030504040204" pitchFamily="34" charset="0"/>
                <a:cs typeface="Verdana" panose="020B0604030504040204" pitchFamily="34" charset="0"/>
              </a:rPr>
              <a:t>2. PESACH</a:t>
            </a:r>
            <a:endParaRPr lang="nl-NL" sz="4300" b="1"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 y="1509836"/>
            <a:ext cx="91440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kstvak 10"/>
          <p:cNvSpPr txBox="1"/>
          <p:nvPr/>
        </p:nvSpPr>
        <p:spPr>
          <a:xfrm>
            <a:off x="107504" y="3356992"/>
            <a:ext cx="7200800" cy="2862322"/>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Pesach een maand na Poerim</a:t>
            </a:r>
          </a:p>
          <a:p>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Poerim moest een feest voor het volk worden.</a:t>
            </a:r>
          </a:p>
          <a:p>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vernietiging van de Joden zou plaatsvinden op de 13</a:t>
            </a:r>
            <a:r>
              <a:rPr lang="nl-NL" sz="2000" b="1"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Nisan</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Esther ontmoette de koning op de 15</a:t>
            </a:r>
            <a:r>
              <a:rPr lang="nl-NL" sz="2000" b="1"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en het volk vastte tijdens Pesach.</a:t>
            </a:r>
          </a:p>
          <a:p>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Poerim gaat over verlossing</a:t>
            </a:r>
          </a:p>
          <a:p>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Pesach gaat over </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verlossing</a:t>
            </a:r>
            <a:endPar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06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1+#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7" name="Tekstvak 6"/>
          <p:cNvSpPr txBox="1"/>
          <p:nvPr/>
        </p:nvSpPr>
        <p:spPr>
          <a:xfrm>
            <a:off x="107504" y="3356992"/>
            <a:ext cx="7488832" cy="144655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4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2 en 3 vallen samen</a:t>
            </a:r>
          </a:p>
          <a:p>
            <a:pPr algn="ctr"/>
            <a:r>
              <a:rPr lang="nl-NL" sz="2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Zoals ook Pascha en </a:t>
            </a:r>
            <a:r>
              <a:rPr lang="nl-NL" sz="2800" b="1"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matsot</a:t>
            </a:r>
            <a:r>
              <a:rPr lang="nl-NL" sz="2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zijn  gaan samenvallen</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 10"/>
          <p:cNvGraphicFramePr>
            <a:graphicFrameLocks noGrp="1"/>
          </p:cNvGraphicFramePr>
          <p:nvPr>
            <p:extLst>
              <p:ext uri="{D42A27DB-BD31-4B8C-83A1-F6EECF244321}">
                <p14:modId xmlns:p14="http://schemas.microsoft.com/office/powerpoint/2010/main" val="1252065737"/>
              </p:ext>
            </p:extLst>
          </p:nvPr>
        </p:nvGraphicFramePr>
        <p:xfrm>
          <a:off x="35496" y="2492896"/>
          <a:ext cx="9108504" cy="1005840"/>
        </p:xfrm>
        <a:graphic>
          <a:graphicData uri="http://schemas.openxmlformats.org/drawingml/2006/table">
            <a:tbl>
              <a:tblPr firstRow="1" bandRow="1">
                <a:tableStyleId>{327F97BB-C833-4FB7-BDE5-3F7075034690}</a:tableStyleId>
              </a:tblPr>
              <a:tblGrid>
                <a:gridCol w="1248516"/>
                <a:gridCol w="7859988"/>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3</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 1:9</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Ook koningin </a:t>
                      </a:r>
                      <a:r>
                        <a:rPr lang="nl-NL" sz="18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Wasti</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richtte een feestmaal aan voor vrouwen, in het koninklijk paleis van koning </a:t>
                      </a:r>
                      <a:r>
                        <a:rPr lang="nl-NL" sz="18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Ahasveros</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4" name="Tabel 13"/>
          <p:cNvGraphicFramePr>
            <a:graphicFrameLocks noGrp="1"/>
          </p:cNvGraphicFramePr>
          <p:nvPr>
            <p:extLst>
              <p:ext uri="{D42A27DB-BD31-4B8C-83A1-F6EECF244321}">
                <p14:modId xmlns:p14="http://schemas.microsoft.com/office/powerpoint/2010/main" val="2295575184"/>
              </p:ext>
            </p:extLst>
          </p:nvPr>
        </p:nvGraphicFramePr>
        <p:xfrm>
          <a:off x="35496" y="772145"/>
          <a:ext cx="9108504" cy="762000"/>
        </p:xfrm>
        <a:graphic>
          <a:graphicData uri="http://schemas.openxmlformats.org/drawingml/2006/table">
            <a:tbl>
              <a:tblPr firstRow="1" bandRow="1">
                <a:tableStyleId>{327F97BB-C833-4FB7-BDE5-3F7075034690}</a:tableStyleId>
              </a:tblPr>
              <a:tblGrid>
                <a:gridCol w="1224136"/>
                <a:gridCol w="7884368"/>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3</a:t>
                      </a:r>
                    </a:p>
                    <a:p>
                      <a:pPr algn="ctr"/>
                      <a:r>
                        <a:rPr lang="nl-NL" sz="1600" dirty="0" smtClean="0"/>
                        <a:t>Lev.23:6</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dirty="0" smtClean="0">
                          <a:solidFill>
                            <a:schemeClr val="tx1"/>
                          </a:solidFill>
                          <a:latin typeface="Verdana"/>
                        </a:rPr>
                        <a:t>En op de vijftiende dag van deze maand is het feest der ongezuurde broden voor de HERE, zeven dagen zult gij ongezuurde broden eten.</a:t>
                      </a:r>
                      <a:endParaRPr lang="nl-NL"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15" name="Tekstvak 14"/>
          <p:cNvSpPr txBox="1"/>
          <p:nvPr/>
        </p:nvSpPr>
        <p:spPr>
          <a:xfrm>
            <a:off x="9911" y="-27384"/>
            <a:ext cx="9134089" cy="76944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Verdana" panose="020B0604030504040204" pitchFamily="34" charset="0"/>
                <a:ea typeface="Verdana" panose="020B0604030504040204" pitchFamily="34" charset="0"/>
                <a:cs typeface="Verdana" panose="020B0604030504040204" pitchFamily="34" charset="0"/>
              </a:rPr>
              <a:t>3. MATSOT</a:t>
            </a:r>
            <a:endParaRPr lang="nl-NL" sz="4400" b="1"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 y="1556792"/>
            <a:ext cx="91440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1+#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7" name="Ondertitel 2"/>
          <p:cNvSpPr>
            <a:spLocks noGrp="1"/>
          </p:cNvSpPr>
          <p:nvPr>
            <p:ph type="subTitle" idx="1"/>
          </p:nvPr>
        </p:nvSpPr>
        <p:spPr>
          <a:xfrm>
            <a:off x="1767172" y="3869432"/>
            <a:ext cx="3024337" cy="1080120"/>
          </a:xfrm>
        </p:spPr>
        <p:txBody>
          <a:bodyPr>
            <a:normAutofit/>
          </a:bodyPr>
          <a:lstStyle/>
          <a:p>
            <a:pPr algn="l"/>
            <a:r>
              <a:rPr lang="nl-NL" sz="2400" b="1" dirty="0" smtClean="0"/>
              <a:t>GROOT FEEST!</a:t>
            </a:r>
          </a:p>
          <a:p>
            <a:pPr algn="l"/>
            <a:r>
              <a:rPr lang="nl-NL" sz="2400" b="1" dirty="0" err="1" smtClean="0"/>
              <a:t>misteh</a:t>
            </a:r>
            <a:r>
              <a:rPr lang="nl-NL" sz="2400" b="1" dirty="0" smtClean="0"/>
              <a:t> </a:t>
            </a:r>
            <a:r>
              <a:rPr lang="nl-NL" sz="2400" b="1" dirty="0" err="1" smtClean="0"/>
              <a:t>gadol</a:t>
            </a:r>
            <a:endParaRPr lang="nl-NL" sz="2400" dirty="0"/>
          </a:p>
        </p:txBody>
      </p:sp>
      <p:sp>
        <p:nvSpPr>
          <p:cNvPr id="8" name="Ondertitel 2"/>
          <p:cNvSpPr txBox="1">
            <a:spLocks/>
          </p:cNvSpPr>
          <p:nvPr/>
        </p:nvSpPr>
        <p:spPr>
          <a:xfrm>
            <a:off x="1763688" y="4805536"/>
            <a:ext cx="3399692" cy="17198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400" b="1" dirty="0" smtClean="0"/>
              <a:t>drie grote feesten:</a:t>
            </a:r>
          </a:p>
          <a:p>
            <a:pPr marL="457200" indent="-457200" algn="l">
              <a:buFont typeface="+mj-lt"/>
              <a:buAutoNum type="arabicPeriod"/>
            </a:pPr>
            <a:r>
              <a:rPr lang="nl-NL" sz="2400" b="1" dirty="0" smtClean="0"/>
              <a:t>Pesach</a:t>
            </a:r>
          </a:p>
          <a:p>
            <a:pPr marL="457200" indent="-457200" algn="l">
              <a:buFont typeface="+mj-lt"/>
              <a:buAutoNum type="arabicPeriod"/>
            </a:pPr>
            <a:r>
              <a:rPr lang="nl-NL" sz="2400" b="1" dirty="0" err="1" smtClean="0">
                <a:solidFill>
                  <a:srgbClr val="FF0000"/>
                </a:solidFill>
              </a:rPr>
              <a:t>Sjavoeot</a:t>
            </a:r>
            <a:endParaRPr lang="nl-NL" sz="2400" b="1" dirty="0" smtClean="0">
              <a:solidFill>
                <a:srgbClr val="FF0000"/>
              </a:solidFill>
            </a:endParaRPr>
          </a:p>
          <a:p>
            <a:pPr marL="457200" indent="-457200" algn="l">
              <a:buFont typeface="+mj-lt"/>
              <a:buAutoNum type="arabicPeriod"/>
            </a:pPr>
            <a:r>
              <a:rPr lang="nl-NL" sz="2400" b="1" dirty="0" err="1" smtClean="0"/>
              <a:t>Soekot</a:t>
            </a:r>
            <a:endParaRPr lang="nl-NL" sz="2400" dirty="0"/>
          </a:p>
        </p:txBody>
      </p:sp>
      <p:graphicFrame>
        <p:nvGraphicFramePr>
          <p:cNvPr id="9" name="Tabel 8"/>
          <p:cNvGraphicFramePr>
            <a:graphicFrameLocks noGrp="1"/>
          </p:cNvGraphicFramePr>
          <p:nvPr>
            <p:extLst>
              <p:ext uri="{D42A27DB-BD31-4B8C-83A1-F6EECF244321}">
                <p14:modId xmlns:p14="http://schemas.microsoft.com/office/powerpoint/2010/main" val="1804571902"/>
              </p:ext>
            </p:extLst>
          </p:nvPr>
        </p:nvGraphicFramePr>
        <p:xfrm>
          <a:off x="0" y="2664236"/>
          <a:ext cx="9144000" cy="1005840"/>
        </p:xfrm>
        <a:graphic>
          <a:graphicData uri="http://schemas.openxmlformats.org/drawingml/2006/table">
            <a:tbl>
              <a:tblPr firstRow="1" bandRow="1">
                <a:tableStyleId>{327F97BB-C833-4FB7-BDE5-3F7075034690}</a:tableStyleId>
              </a:tblPr>
              <a:tblGrid>
                <a:gridCol w="1184764"/>
                <a:gridCol w="7959236"/>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4</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 2:18</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Toen richtte de koning een groot feestmaal aan voor al zijn vorsten en dienaren, </a:t>
                      </a:r>
                      <a:r>
                        <a:rPr lang="nl-NL" sz="18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het feestmaal van Ester</a:t>
                      </a:r>
                      <a:r>
                        <a:rPr lang="nl-NL" sz="18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endParaRPr lang="nl-NL" sz="160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2901400684"/>
              </p:ext>
            </p:extLst>
          </p:nvPr>
        </p:nvGraphicFramePr>
        <p:xfrm>
          <a:off x="35496" y="755377"/>
          <a:ext cx="9108504" cy="1066800"/>
        </p:xfrm>
        <a:graphic>
          <a:graphicData uri="http://schemas.openxmlformats.org/drawingml/2006/table">
            <a:tbl>
              <a:tblPr firstRow="1" bandRow="1">
                <a:tableStyleId>{327F97BB-C833-4FB7-BDE5-3F7075034690}</a:tableStyleId>
              </a:tblPr>
              <a:tblGrid>
                <a:gridCol w="1233891"/>
                <a:gridCol w="7874613"/>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4</a:t>
                      </a:r>
                    </a:p>
                    <a:p>
                      <a:pPr algn="ctr"/>
                      <a:r>
                        <a:rPr lang="nl-NL" sz="1600" dirty="0" smtClean="0"/>
                        <a:t>Lev.23:15</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mn-cs"/>
                        </a:rPr>
                        <a:t>Dan zult gij tellen van de dag na de sabbat, van de dag waarop gij de garve van het beweegoffer gebracht hebt: zeven volle weken zullen het zijn; tot de dag na de zevende sabbat zult gij tellen, vijftig dagen; dan zult gij een nieuw spijsoffer de HERE brengen. </a:t>
                      </a:r>
                      <a:endParaRPr lang="nl-NL" sz="160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16" name="Tekstvak 15"/>
          <p:cNvSpPr txBox="1"/>
          <p:nvPr/>
        </p:nvSpPr>
        <p:spPr>
          <a:xfrm>
            <a:off x="9912" y="-27384"/>
            <a:ext cx="9134088" cy="76944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Verdana" panose="020B0604030504040204" pitchFamily="34" charset="0"/>
                <a:ea typeface="Verdana" panose="020B0604030504040204" pitchFamily="34" charset="0"/>
                <a:cs typeface="Verdana" panose="020B0604030504040204" pitchFamily="34" charset="0"/>
              </a:rPr>
              <a:t>4. SJAVOEOT</a:t>
            </a: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1383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31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fbeeldingsresultaat voor sjofar"/>
          <p:cNvPicPr>
            <a:picLocks noChangeAspect="1" noChangeArrowheads="1"/>
          </p:cNvPicPr>
          <p:nvPr/>
        </p:nvPicPr>
        <p:blipFill rotWithShape="1">
          <a:blip r:embed="rId2">
            <a:extLst>
              <a:ext uri="{28A0092B-C50C-407E-A947-70E740481C1C}">
                <a14:useLocalDpi xmlns:a14="http://schemas.microsoft.com/office/drawing/2010/main" val="0"/>
              </a:ext>
            </a:extLst>
          </a:blip>
          <a:srcRect b="31519"/>
          <a:stretch/>
        </p:blipFill>
        <p:spPr bwMode="auto">
          <a:xfrm>
            <a:off x="10044" y="3501009"/>
            <a:ext cx="9121429" cy="33569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7" name="Ondertitel 2"/>
          <p:cNvSpPr>
            <a:spLocks noGrp="1"/>
          </p:cNvSpPr>
          <p:nvPr>
            <p:ph type="subTitle" idx="1"/>
          </p:nvPr>
        </p:nvSpPr>
        <p:spPr>
          <a:xfrm>
            <a:off x="3779912" y="3789040"/>
            <a:ext cx="5221282" cy="1692000"/>
          </a:xfrm>
        </p:spPr>
        <p:txBody>
          <a:bodyPr>
            <a:normAutofit fontScale="70000" lnSpcReduction="20000"/>
          </a:bodyPr>
          <a:lstStyle/>
          <a:p>
            <a:pPr algn="l"/>
            <a:r>
              <a:rPr lang="nl-NL" sz="2400" b="1" dirty="0" err="1" smtClean="0">
                <a:solidFill>
                  <a:schemeClr val="tx1"/>
                </a:solidFill>
              </a:rPr>
              <a:t>Bazuinendag</a:t>
            </a:r>
            <a:endParaRPr lang="nl-NL" sz="2400" b="1" dirty="0" smtClean="0">
              <a:solidFill>
                <a:schemeClr val="tx1"/>
              </a:solidFill>
            </a:endParaRPr>
          </a:p>
          <a:p>
            <a:pPr marL="342900" indent="-342900" algn="l">
              <a:buFont typeface="Arial" panose="020B0604020202020204" pitchFamily="34" charset="0"/>
              <a:buChar char="•"/>
            </a:pPr>
            <a:endParaRPr lang="nl-NL" sz="2400" b="1" dirty="0" smtClean="0">
              <a:solidFill>
                <a:schemeClr val="bg1"/>
              </a:solidFill>
            </a:endParaRPr>
          </a:p>
          <a:p>
            <a:pPr marL="342900" indent="-342900" algn="l">
              <a:buFont typeface="Arial" panose="020B0604020202020204" pitchFamily="34" charset="0"/>
              <a:buChar char="•"/>
            </a:pPr>
            <a:r>
              <a:rPr lang="nl-NL" sz="2400" b="1" dirty="0" smtClean="0">
                <a:solidFill>
                  <a:schemeClr val="bg1"/>
                </a:solidFill>
              </a:rPr>
              <a:t>Nieuw begin</a:t>
            </a:r>
          </a:p>
          <a:p>
            <a:pPr marL="342900" indent="-342900" algn="l">
              <a:buFont typeface="Arial" panose="020B0604020202020204" pitchFamily="34" charset="0"/>
              <a:buChar char="•"/>
            </a:pPr>
            <a:r>
              <a:rPr lang="nl-NL" sz="2400" b="1" dirty="0" smtClean="0">
                <a:solidFill>
                  <a:schemeClr val="bg1"/>
                </a:solidFill>
              </a:rPr>
              <a:t>Opening tot de najaarsfeesten</a:t>
            </a:r>
          </a:p>
          <a:p>
            <a:pPr marL="342900" indent="-342900" algn="l">
              <a:buFont typeface="Arial" panose="020B0604020202020204" pitchFamily="34" charset="0"/>
              <a:buChar char="•"/>
            </a:pPr>
            <a:r>
              <a:rPr lang="nl-NL" sz="2400" b="1" dirty="0" smtClean="0">
                <a:solidFill>
                  <a:schemeClr val="bg1"/>
                </a:solidFill>
              </a:rPr>
              <a:t>Start van herstel</a:t>
            </a:r>
          </a:p>
          <a:p>
            <a:pPr marL="342900" indent="-342900" algn="l">
              <a:buFont typeface="Arial" panose="020B0604020202020204" pitchFamily="34" charset="0"/>
              <a:buChar char="•"/>
            </a:pPr>
            <a:r>
              <a:rPr lang="nl-NL" sz="2400" b="1" dirty="0" smtClean="0">
                <a:solidFill>
                  <a:schemeClr val="bg1"/>
                </a:solidFill>
              </a:rPr>
              <a:t>Verborgenheden worden geopenbaard</a:t>
            </a:r>
            <a:endParaRPr lang="nl-NL" sz="2400" dirty="0">
              <a:solidFill>
                <a:schemeClr val="bg1"/>
              </a:solidFill>
            </a:endParaRPr>
          </a:p>
        </p:txBody>
      </p:sp>
      <p:graphicFrame>
        <p:nvGraphicFramePr>
          <p:cNvPr id="11" name="Tabel 10"/>
          <p:cNvGraphicFramePr>
            <a:graphicFrameLocks noGrp="1"/>
          </p:cNvGraphicFramePr>
          <p:nvPr>
            <p:extLst>
              <p:ext uri="{D42A27DB-BD31-4B8C-83A1-F6EECF244321}">
                <p14:modId xmlns:p14="http://schemas.microsoft.com/office/powerpoint/2010/main" val="3267338641"/>
              </p:ext>
            </p:extLst>
          </p:nvPr>
        </p:nvGraphicFramePr>
        <p:xfrm>
          <a:off x="35496" y="2495168"/>
          <a:ext cx="9108000" cy="1005840"/>
        </p:xfrm>
        <a:graphic>
          <a:graphicData uri="http://schemas.openxmlformats.org/drawingml/2006/table">
            <a:tbl>
              <a:tblPr firstRow="1" bandRow="1">
                <a:tableStyleId>{327F97BB-C833-4FB7-BDE5-3F7075034690}</a:tableStyleId>
              </a:tblPr>
              <a:tblGrid>
                <a:gridCol w="1075867"/>
                <a:gridCol w="8032133"/>
              </a:tblGrid>
              <a:tr h="1005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5</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a:t>
                      </a:r>
                      <a:r>
                        <a:rPr lang="nl-NL" sz="1600" baseline="0" dirty="0" smtClean="0">
                          <a:latin typeface="Verdana" panose="020B0604030504040204" pitchFamily="34" charset="0"/>
                          <a:ea typeface="Verdana" panose="020B0604030504040204" pitchFamily="34" charset="0"/>
                          <a:cs typeface="Verdana" panose="020B0604030504040204" pitchFamily="34" charset="0"/>
                        </a:rPr>
                        <a:t> 5:4</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Toen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zeide</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Ester: Als het de koning behaagt, dan kome de koning heden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met </a:t>
                      </a:r>
                      <a:r>
                        <a:rPr lang="nl-NL" sz="1600" b="1"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Haman</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tot het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feestmaal </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dat ik voor hem aangericht heb. </a:t>
                      </a:r>
                      <a:endParaRPr lang="nl-NL" sz="1600" b="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4" name="Tabel 13"/>
          <p:cNvGraphicFramePr>
            <a:graphicFrameLocks noGrp="1"/>
          </p:cNvGraphicFramePr>
          <p:nvPr>
            <p:extLst>
              <p:ext uri="{D42A27DB-BD31-4B8C-83A1-F6EECF244321}">
                <p14:modId xmlns:p14="http://schemas.microsoft.com/office/powerpoint/2010/main" val="2777587179"/>
              </p:ext>
            </p:extLst>
          </p:nvPr>
        </p:nvGraphicFramePr>
        <p:xfrm>
          <a:off x="35363" y="883668"/>
          <a:ext cx="9108636" cy="762000"/>
        </p:xfrm>
        <a:graphic>
          <a:graphicData uri="http://schemas.openxmlformats.org/drawingml/2006/table">
            <a:tbl>
              <a:tblPr firstRow="1" bandRow="1">
                <a:tableStyleId>{327F97BB-C833-4FB7-BDE5-3F7075034690}</a:tableStyleId>
              </a:tblPr>
              <a:tblGrid>
                <a:gridCol w="1075942"/>
                <a:gridCol w="8032694"/>
              </a:tblGrid>
              <a:tr h="370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5</a:t>
                      </a:r>
                    </a:p>
                    <a:p>
                      <a:pPr algn="ctr"/>
                      <a:r>
                        <a:rPr lang="nl-NL" sz="1600" dirty="0" smtClean="0"/>
                        <a:t>Lev.23:24</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mn-cs"/>
                        </a:rPr>
                        <a:t>In de zevende maand, op de eerste der maand, zult gij een rustdag hebben, aangekondigd door bazuingeschal, een heilige samenkomst. </a:t>
                      </a:r>
                      <a:endParaRPr lang="nl-NL" sz="1600" b="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15" name="Tekstvak 14"/>
          <p:cNvSpPr txBox="1"/>
          <p:nvPr/>
        </p:nvSpPr>
        <p:spPr>
          <a:xfrm>
            <a:off x="-19090" y="-1"/>
            <a:ext cx="9163089" cy="86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Verdana" panose="020B0604030504040204" pitchFamily="34" charset="0"/>
                <a:ea typeface="Verdana" panose="020B0604030504040204" pitchFamily="34" charset="0"/>
                <a:cs typeface="Verdana" panose="020B0604030504040204" pitchFamily="34" charset="0"/>
              </a:rPr>
              <a:t>5. JOM TEROEAH</a:t>
            </a:r>
            <a:endParaRPr lang="nl-NL" sz="4400" b="1" dirty="0">
              <a:latin typeface="Verdana" panose="020B0604030504040204" pitchFamily="34" charset="0"/>
              <a:ea typeface="Verdana" panose="020B0604030504040204" pitchFamily="34" charset="0"/>
              <a:cs typeface="Verdana" panose="020B060403050404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 y="1603748"/>
            <a:ext cx="9255126"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0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1+#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220"/>
                                        </p:tgtEl>
                                        <p:attrNameLst>
                                          <p:attrName>style.visibility</p:attrName>
                                        </p:attrNameLst>
                                      </p:cBhvr>
                                      <p:to>
                                        <p:strVal val="visible"/>
                                      </p:to>
                                    </p:set>
                                    <p:animEffect transition="in" filter="fade">
                                      <p:cBhvr>
                                        <p:cTn id="29" dur="500"/>
                                        <p:tgtEl>
                                          <p:spTgt spid="922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500"/>
                                        <p:tgtEl>
                                          <p:spTgt spid="7">
                                            <p:txEl>
                                              <p:pRg st="3" end="3"/>
                                            </p:txEl>
                                          </p:spTgt>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fade">
                                      <p:cBhvr>
                                        <p:cTn id="45" dur="500"/>
                                        <p:tgtEl>
                                          <p:spTgt spid="7">
                                            <p:txEl>
                                              <p:pRg st="4" end="4"/>
                                            </p:txEl>
                                          </p:spTgt>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graphicFrame>
        <p:nvGraphicFramePr>
          <p:cNvPr id="9" name="Tabel 8"/>
          <p:cNvGraphicFramePr>
            <a:graphicFrameLocks noGrp="1"/>
          </p:cNvGraphicFramePr>
          <p:nvPr>
            <p:extLst>
              <p:ext uri="{D42A27DB-BD31-4B8C-83A1-F6EECF244321}">
                <p14:modId xmlns:p14="http://schemas.microsoft.com/office/powerpoint/2010/main" val="1017311801"/>
              </p:ext>
            </p:extLst>
          </p:nvPr>
        </p:nvGraphicFramePr>
        <p:xfrm>
          <a:off x="15408" y="2510899"/>
          <a:ext cx="9128592" cy="936104"/>
        </p:xfrm>
        <a:graphic>
          <a:graphicData uri="http://schemas.openxmlformats.org/drawingml/2006/table">
            <a:tbl>
              <a:tblPr firstRow="1" bandRow="1">
                <a:tableStyleId>{327F97BB-C833-4FB7-BDE5-3F7075034690}</a:tableStyleId>
              </a:tblPr>
              <a:tblGrid>
                <a:gridCol w="1078299"/>
                <a:gridCol w="8050293"/>
              </a:tblGrid>
              <a:tr h="936104">
                <a:tc>
                  <a:txBody>
                    <a:bodyPr/>
                    <a:lstStyle/>
                    <a:p>
                      <a:pPr algn="ctr"/>
                      <a:r>
                        <a:rPr lang="nl-NL" sz="1800" dirty="0" smtClean="0">
                          <a:latin typeface="Verdana" panose="020B0604030504040204" pitchFamily="34" charset="0"/>
                          <a:ea typeface="Verdana" panose="020B0604030504040204" pitchFamily="34" charset="0"/>
                          <a:cs typeface="Verdana" panose="020B0604030504040204" pitchFamily="34" charset="0"/>
                        </a:rPr>
                        <a:t>6</a:t>
                      </a:r>
                    </a:p>
                    <a:p>
                      <a:pPr algn="ctr"/>
                      <a:r>
                        <a:rPr lang="nl-NL" sz="1800" dirty="0" smtClean="0"/>
                        <a:t>Esther 5:8</a:t>
                      </a:r>
                      <a:endParaRPr lang="nl-NL" sz="18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Toen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de koning en </a:t>
                      </a:r>
                      <a:r>
                        <a:rPr lang="nl-NL" sz="1600" b="1"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Haman</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binnengekomen waren om met koningin Ester het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feestmaal</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te houden, 2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zeide</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de koning ook op deze tweede dag bij het drinken van de wijn tot Ester: Wat is uw verzoek, o koningin Ester? </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1202144278"/>
              </p:ext>
            </p:extLst>
          </p:nvPr>
        </p:nvGraphicFramePr>
        <p:xfrm>
          <a:off x="0" y="856660"/>
          <a:ext cx="9144000" cy="822960"/>
        </p:xfrm>
        <a:graphic>
          <a:graphicData uri="http://schemas.openxmlformats.org/drawingml/2006/table">
            <a:tbl>
              <a:tblPr firstRow="1" bandRow="1">
                <a:tableStyleId>{327F97BB-C833-4FB7-BDE5-3F7075034690}</a:tableStyleId>
              </a:tblPr>
              <a:tblGrid>
                <a:gridCol w="1187624"/>
                <a:gridCol w="7956376"/>
              </a:tblGrid>
              <a:tr h="648073">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6</a:t>
                      </a:r>
                    </a:p>
                    <a:p>
                      <a:pPr algn="ctr"/>
                      <a:r>
                        <a:rPr lang="nl-NL" sz="1600" dirty="0" smtClean="0"/>
                        <a:t>Lev.23:27</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mn-cs"/>
                        </a:rPr>
                        <a:t>27 Maar op de tiende van die zevende maand is de Verzoendag; een heilige samenkomst zult gij hebben en gij zult u verootmoedigen en de HERE een vuuroffer brengen.</a:t>
                      </a:r>
                      <a:endParaRPr lang="nl-NL" sz="1600" b="0" dirty="0">
                        <a:solidFill>
                          <a:schemeClr val="bg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rgbClr val="9A3E00"/>
                    </a:solidFill>
                  </a:tcPr>
                </a:tc>
              </a:tr>
            </a:tbl>
          </a:graphicData>
        </a:graphic>
      </p:graphicFrame>
      <p:sp>
        <p:nvSpPr>
          <p:cNvPr id="18" name="Tekstvak 17"/>
          <p:cNvSpPr txBox="1"/>
          <p:nvPr/>
        </p:nvSpPr>
        <p:spPr>
          <a:xfrm>
            <a:off x="5298" y="-27384"/>
            <a:ext cx="9143999" cy="86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Verdana" panose="020B0604030504040204" pitchFamily="34" charset="0"/>
                <a:ea typeface="Verdana" panose="020B0604030504040204" pitchFamily="34" charset="0"/>
                <a:cs typeface="Verdana" panose="020B0604030504040204" pitchFamily="34" charset="0"/>
              </a:rPr>
              <a:t>6. JOM KIPPOER</a:t>
            </a:r>
            <a:endParaRPr lang="nl-NL" sz="12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6" y="1628800"/>
            <a:ext cx="9255126"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520065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090815"/>
            <a:ext cx="64262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1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1+#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 calcmode="lin" valueType="num">
                                      <p:cBhvr additive="base">
                                        <p:cTn id="29" dur="500" fill="hold"/>
                                        <p:tgtEl>
                                          <p:spTgt spid="6146"/>
                                        </p:tgtEl>
                                        <p:attrNameLst>
                                          <p:attrName>ppt_x</p:attrName>
                                        </p:attrNameLst>
                                      </p:cBhvr>
                                      <p:tavLst>
                                        <p:tav tm="0">
                                          <p:val>
                                            <p:strVal val="#ppt_x"/>
                                          </p:val>
                                        </p:tav>
                                        <p:tav tm="100000">
                                          <p:val>
                                            <p:strVal val="#ppt_x"/>
                                          </p:val>
                                        </p:tav>
                                      </p:tavLst>
                                    </p:anim>
                                    <p:anim calcmode="lin" valueType="num">
                                      <p:cBhvr additive="base">
                                        <p:cTn id="3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47"/>
                                        </p:tgtEl>
                                        <p:attrNameLst>
                                          <p:attrName>style.visibility</p:attrName>
                                        </p:attrNameLst>
                                      </p:cBhvr>
                                      <p:to>
                                        <p:strVal val="visible"/>
                                      </p:to>
                                    </p:set>
                                    <p:anim calcmode="lin" valueType="num">
                                      <p:cBhvr additive="base">
                                        <p:cTn id="35" dur="500" fill="hold"/>
                                        <p:tgtEl>
                                          <p:spTgt spid="6147"/>
                                        </p:tgtEl>
                                        <p:attrNameLst>
                                          <p:attrName>ppt_x</p:attrName>
                                        </p:attrNameLst>
                                      </p:cBhvr>
                                      <p:tavLst>
                                        <p:tav tm="0">
                                          <p:val>
                                            <p:strVal val="#ppt_x"/>
                                          </p:val>
                                        </p:tav>
                                        <p:tav tm="100000">
                                          <p:val>
                                            <p:strVal val="#ppt_x"/>
                                          </p:val>
                                        </p:tav>
                                      </p:tavLst>
                                    </p:anim>
                                    <p:anim calcmode="lin" valueType="num">
                                      <p:cBhvr additive="base">
                                        <p:cTn id="36"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graphicFrame>
        <p:nvGraphicFramePr>
          <p:cNvPr id="9" name="Tabel 8"/>
          <p:cNvGraphicFramePr>
            <a:graphicFrameLocks noGrp="1"/>
          </p:cNvGraphicFramePr>
          <p:nvPr>
            <p:extLst>
              <p:ext uri="{D42A27DB-BD31-4B8C-83A1-F6EECF244321}">
                <p14:modId xmlns:p14="http://schemas.microsoft.com/office/powerpoint/2010/main" val="621455147"/>
              </p:ext>
            </p:extLst>
          </p:nvPr>
        </p:nvGraphicFramePr>
        <p:xfrm>
          <a:off x="15408" y="2510899"/>
          <a:ext cx="9128592" cy="936104"/>
        </p:xfrm>
        <a:graphic>
          <a:graphicData uri="http://schemas.openxmlformats.org/drawingml/2006/table">
            <a:tbl>
              <a:tblPr firstRow="1" bandRow="1">
                <a:tableStyleId>{327F97BB-C833-4FB7-BDE5-3F7075034690}</a:tableStyleId>
              </a:tblPr>
              <a:tblGrid>
                <a:gridCol w="1078299"/>
                <a:gridCol w="8050293"/>
              </a:tblGrid>
              <a:tr h="936104">
                <a:tc>
                  <a:txBody>
                    <a:bodyPr/>
                    <a:lstStyle/>
                    <a:p>
                      <a:pPr algn="ctr"/>
                      <a:r>
                        <a:rPr lang="nl-NL" sz="1800" dirty="0" smtClean="0">
                          <a:latin typeface="Verdana" panose="020B0604030504040204" pitchFamily="34" charset="0"/>
                          <a:ea typeface="Verdana" panose="020B0604030504040204" pitchFamily="34" charset="0"/>
                          <a:cs typeface="Verdana" panose="020B0604030504040204" pitchFamily="34" charset="0"/>
                        </a:rPr>
                        <a:t>6</a:t>
                      </a:r>
                    </a:p>
                    <a:p>
                      <a:pPr algn="ctr"/>
                      <a:r>
                        <a:rPr lang="nl-NL" sz="1800" dirty="0" smtClean="0"/>
                        <a:t>Esther 5:8</a:t>
                      </a:r>
                      <a:endParaRPr lang="nl-NL" sz="1800" dirty="0">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Toen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de koning en </a:t>
                      </a:r>
                      <a:r>
                        <a:rPr lang="nl-NL" sz="1600" b="1"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Haman</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binnengekomen waren om met koningin Ester het </a:t>
                      </a:r>
                      <a:r>
                        <a:rPr lang="nl-NL" sz="1600" b="1"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feestmaal</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te houden, 2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zeide</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de koning ook op deze tweede dag bij het drinken van de wijn tot Ester: Wat is uw verzoek, o koningin Ester? </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491930489"/>
              </p:ext>
            </p:extLst>
          </p:nvPr>
        </p:nvGraphicFramePr>
        <p:xfrm>
          <a:off x="0" y="856660"/>
          <a:ext cx="9144000" cy="822960"/>
        </p:xfrm>
        <a:graphic>
          <a:graphicData uri="http://schemas.openxmlformats.org/drawingml/2006/table">
            <a:tbl>
              <a:tblPr firstRow="1" bandRow="1">
                <a:tableStyleId>{327F97BB-C833-4FB7-BDE5-3F7075034690}</a:tableStyleId>
              </a:tblPr>
              <a:tblGrid>
                <a:gridCol w="1187624"/>
                <a:gridCol w="7956376"/>
              </a:tblGrid>
              <a:tr h="648073">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6</a:t>
                      </a:r>
                    </a:p>
                    <a:p>
                      <a:pPr algn="ctr"/>
                      <a:r>
                        <a:rPr lang="nl-NL" sz="1600" dirty="0" smtClean="0"/>
                        <a:t>Lev.23:27</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mn-cs"/>
                        </a:rPr>
                        <a:t>27 Maar op de tiende van die zevende maand is de Verzoendag; een heilige samenkomst zult gij hebben en gij zult u verootmoedigen en de HERE een vuuroffer brengen.</a:t>
                      </a:r>
                      <a:endParaRPr lang="nl-NL" sz="1600" b="0" dirty="0">
                        <a:solidFill>
                          <a:schemeClr val="bg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rgbClr val="9A3E00"/>
                    </a:solidFill>
                  </a:tcPr>
                </a:tc>
              </a:tr>
            </a:tbl>
          </a:graphicData>
        </a:graphic>
      </p:graphicFrame>
      <p:sp>
        <p:nvSpPr>
          <p:cNvPr id="18" name="Tekstvak 17"/>
          <p:cNvSpPr txBox="1"/>
          <p:nvPr/>
        </p:nvSpPr>
        <p:spPr>
          <a:xfrm>
            <a:off x="5298" y="-27384"/>
            <a:ext cx="9143999" cy="86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Verdana" panose="020B0604030504040204" pitchFamily="34" charset="0"/>
                <a:ea typeface="Verdana" panose="020B0604030504040204" pitchFamily="34" charset="0"/>
                <a:cs typeface="Verdana" panose="020B0604030504040204" pitchFamily="34" charset="0"/>
              </a:rPr>
              <a:t>6. JOM KIPPOER</a:t>
            </a:r>
            <a:endParaRPr lang="nl-NL" sz="12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6" y="1628800"/>
            <a:ext cx="9255126"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563245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0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1+#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23"/>
                                        </p:tgtEl>
                                        <p:attrNameLst>
                                          <p:attrName>style.visibility</p:attrName>
                                        </p:attrNameLst>
                                      </p:cBhvr>
                                      <p:to>
                                        <p:strVal val="visible"/>
                                      </p:to>
                                    </p:set>
                                    <p:anim calcmode="lin" valueType="num">
                                      <p:cBhvr additive="base">
                                        <p:cTn id="29" dur="500" fill="hold"/>
                                        <p:tgtEl>
                                          <p:spTgt spid="5123"/>
                                        </p:tgtEl>
                                        <p:attrNameLst>
                                          <p:attrName>ppt_x</p:attrName>
                                        </p:attrNameLst>
                                      </p:cBhvr>
                                      <p:tavLst>
                                        <p:tav tm="0">
                                          <p:val>
                                            <p:strVal val="#ppt_x"/>
                                          </p:val>
                                        </p:tav>
                                        <p:tav tm="100000">
                                          <p:val>
                                            <p:strVal val="#ppt_x"/>
                                          </p:val>
                                        </p:tav>
                                      </p:tavLst>
                                    </p:anim>
                                    <p:anim calcmode="lin" valueType="num">
                                      <p:cBhvr additive="base">
                                        <p:cTn id="3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0" y="764704"/>
            <a:ext cx="9144000" cy="3312368"/>
          </a:xfrm>
        </p:spPr>
        <p:txBody>
          <a:bodyPr>
            <a:noAutofit/>
          </a:bodyPr>
          <a:lstStyle/>
          <a:p>
            <a:r>
              <a:rPr lang="nl-NL" i="1" dirty="0">
                <a:solidFill>
                  <a:schemeClr val="tx1"/>
                </a:solidFill>
                <a:latin typeface="Times New Roman" panose="02020603050405020304" pitchFamily="18" charset="0"/>
                <a:cs typeface="Times New Roman" panose="02020603050405020304" pitchFamily="18" charset="0"/>
              </a:rPr>
              <a:t> </a:t>
            </a:r>
            <a:r>
              <a:rPr lang="nl-NL" i="1" dirty="0" smtClean="0">
                <a:solidFill>
                  <a:schemeClr val="tx1"/>
                </a:solidFill>
                <a:latin typeface="Times New Roman" panose="02020603050405020304" pitchFamily="18" charset="0"/>
                <a:cs typeface="Times New Roman" panose="02020603050405020304" pitchFamily="18" charset="0"/>
              </a:rPr>
              <a:t>”De </a:t>
            </a:r>
            <a:r>
              <a:rPr lang="nl-NL" i="1" dirty="0">
                <a:solidFill>
                  <a:schemeClr val="tx1"/>
                </a:solidFill>
                <a:latin typeface="Times New Roman" panose="02020603050405020304" pitchFamily="18" charset="0"/>
                <a:cs typeface="Times New Roman" panose="02020603050405020304" pitchFamily="18" charset="0"/>
              </a:rPr>
              <a:t>HERE sprak tot Mozes: </a:t>
            </a:r>
          </a:p>
          <a:p>
            <a:r>
              <a:rPr lang="nl-NL" b="1" i="1" dirty="0" smtClean="0">
                <a:solidFill>
                  <a:schemeClr val="tx1"/>
                </a:solidFill>
                <a:latin typeface="Times New Roman" panose="02020603050405020304" pitchFamily="18" charset="0"/>
                <a:cs typeface="Times New Roman" panose="02020603050405020304" pitchFamily="18" charset="0"/>
              </a:rPr>
              <a:t>Spreek </a:t>
            </a:r>
            <a:r>
              <a:rPr lang="nl-NL" b="1" i="1" dirty="0">
                <a:solidFill>
                  <a:schemeClr val="tx1"/>
                </a:solidFill>
                <a:latin typeface="Times New Roman" panose="02020603050405020304" pitchFamily="18" charset="0"/>
                <a:cs typeface="Times New Roman" panose="02020603050405020304" pitchFamily="18" charset="0"/>
              </a:rPr>
              <a:t>tot de Israëlieten en zeg tot hen: </a:t>
            </a:r>
            <a:endParaRPr lang="nl-NL" b="1" i="1" dirty="0" smtClean="0">
              <a:solidFill>
                <a:schemeClr val="tx1"/>
              </a:solidFill>
              <a:latin typeface="Times New Roman" panose="02020603050405020304" pitchFamily="18" charset="0"/>
              <a:cs typeface="Times New Roman" panose="02020603050405020304" pitchFamily="18" charset="0"/>
            </a:endParaRPr>
          </a:p>
          <a:p>
            <a:r>
              <a:rPr lang="nl-NL" b="1" i="1" dirty="0" smtClean="0">
                <a:solidFill>
                  <a:srgbClr val="FFDD71"/>
                </a:solidFill>
                <a:latin typeface="Times New Roman" panose="02020603050405020304" pitchFamily="18" charset="0"/>
                <a:cs typeface="Times New Roman" panose="02020603050405020304" pitchFamily="18" charset="0"/>
              </a:rPr>
              <a:t>De </a:t>
            </a:r>
            <a:r>
              <a:rPr lang="nl-NL" b="1" i="1" dirty="0">
                <a:solidFill>
                  <a:srgbClr val="FFDD71"/>
                </a:solidFill>
                <a:latin typeface="Times New Roman" panose="02020603050405020304" pitchFamily="18" charset="0"/>
                <a:cs typeface="Times New Roman" panose="02020603050405020304" pitchFamily="18" charset="0"/>
              </a:rPr>
              <a:t>feesttijden des HEREN</a:t>
            </a:r>
            <a:r>
              <a:rPr lang="nl-NL" b="1" i="1" dirty="0">
                <a:solidFill>
                  <a:schemeClr val="tx1"/>
                </a:solidFill>
                <a:latin typeface="Times New Roman" panose="02020603050405020304" pitchFamily="18" charset="0"/>
                <a:cs typeface="Times New Roman" panose="02020603050405020304" pitchFamily="18" charset="0"/>
              </a:rPr>
              <a:t>, </a:t>
            </a:r>
            <a:endParaRPr lang="nl-NL" b="1" i="1" dirty="0" smtClean="0">
              <a:solidFill>
                <a:schemeClr val="tx1"/>
              </a:solidFill>
              <a:latin typeface="Times New Roman" panose="02020603050405020304" pitchFamily="18" charset="0"/>
              <a:cs typeface="Times New Roman" panose="02020603050405020304" pitchFamily="18" charset="0"/>
            </a:endParaRPr>
          </a:p>
          <a:p>
            <a:r>
              <a:rPr lang="nl-NL" i="1" dirty="0" smtClean="0">
                <a:solidFill>
                  <a:schemeClr val="tx1"/>
                </a:solidFill>
                <a:latin typeface="Times New Roman" panose="02020603050405020304" pitchFamily="18" charset="0"/>
                <a:cs typeface="Times New Roman" panose="02020603050405020304" pitchFamily="18" charset="0"/>
              </a:rPr>
              <a:t>die </a:t>
            </a:r>
            <a:r>
              <a:rPr lang="nl-NL" i="1" dirty="0">
                <a:solidFill>
                  <a:schemeClr val="tx1"/>
                </a:solidFill>
                <a:latin typeface="Times New Roman" panose="02020603050405020304" pitchFamily="18" charset="0"/>
                <a:cs typeface="Times New Roman" panose="02020603050405020304" pitchFamily="18" charset="0"/>
              </a:rPr>
              <a:t>gij zult uitroepen als heilige samenkomsten</a:t>
            </a:r>
            <a:r>
              <a:rPr lang="nl-NL" i="1" dirty="0" smtClean="0">
                <a:solidFill>
                  <a:schemeClr val="tx1"/>
                </a:solidFill>
                <a:latin typeface="Times New Roman" panose="02020603050405020304" pitchFamily="18" charset="0"/>
                <a:cs typeface="Times New Roman" panose="02020603050405020304" pitchFamily="18" charset="0"/>
              </a:rPr>
              <a:t>,</a:t>
            </a:r>
          </a:p>
          <a:p>
            <a:r>
              <a:rPr lang="nl-NL" i="1" dirty="0" smtClean="0">
                <a:solidFill>
                  <a:schemeClr val="tx1"/>
                </a:solidFill>
                <a:latin typeface="Times New Roman" panose="02020603050405020304" pitchFamily="18" charset="0"/>
                <a:cs typeface="Times New Roman" panose="02020603050405020304" pitchFamily="18" charset="0"/>
              </a:rPr>
              <a:t> </a:t>
            </a:r>
            <a:r>
              <a:rPr lang="nl-NL" b="1" i="1" dirty="0">
                <a:solidFill>
                  <a:srgbClr val="FFDD71"/>
                </a:solidFill>
                <a:latin typeface="Times New Roman" panose="02020603050405020304" pitchFamily="18" charset="0"/>
                <a:cs typeface="Times New Roman" panose="02020603050405020304" pitchFamily="18" charset="0"/>
              </a:rPr>
              <a:t>zijn mijn feesttijden</a:t>
            </a:r>
            <a:r>
              <a:rPr lang="nl-NL" b="1" i="1" dirty="0" smtClean="0">
                <a:solidFill>
                  <a:schemeClr val="tx1"/>
                </a:solidFill>
                <a:latin typeface="Times New Roman" panose="02020603050405020304" pitchFamily="18" charset="0"/>
                <a:cs typeface="Times New Roman" panose="02020603050405020304" pitchFamily="18" charset="0"/>
              </a:rPr>
              <a:t>.”</a:t>
            </a:r>
            <a:r>
              <a:rPr lang="nl-NL" b="1" i="1" dirty="0">
                <a:solidFill>
                  <a:schemeClr val="tx1"/>
                </a:solidFill>
                <a:latin typeface="Times New Roman" panose="02020603050405020304" pitchFamily="18" charset="0"/>
                <a:cs typeface="Times New Roman" panose="02020603050405020304" pitchFamily="18" charset="0"/>
              </a:rPr>
              <a:t> </a:t>
            </a:r>
            <a:endParaRPr lang="nl-NL" b="1" i="1" dirty="0" smtClean="0">
              <a:solidFill>
                <a:schemeClr val="tx1"/>
              </a:solidFill>
              <a:latin typeface="Times New Roman" panose="02020603050405020304" pitchFamily="18" charset="0"/>
              <a:cs typeface="Times New Roman" panose="02020603050405020304" pitchFamily="18" charset="0"/>
            </a:endParaRPr>
          </a:p>
          <a:p>
            <a:r>
              <a:rPr lang="nl-NL" sz="2000" i="1" dirty="0">
                <a:solidFill>
                  <a:schemeClr val="tx1"/>
                </a:solidFill>
                <a:latin typeface="Times New Roman" panose="02020603050405020304" pitchFamily="18" charset="0"/>
                <a:cs typeface="Times New Roman" panose="02020603050405020304" pitchFamily="18" charset="0"/>
              </a:rPr>
              <a:t>Lev.23:1,2</a:t>
            </a:r>
            <a:endParaRPr lang="nl-NL" sz="20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80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1"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2"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10000"/>
                            </p:stCondLst>
                            <p:childTnLst>
                              <p:par>
                                <p:cTn id="30" presetID="2" presetClass="entr" presetSubtype="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16" name="Tekstvak 15"/>
          <p:cNvSpPr txBox="1"/>
          <p:nvPr/>
        </p:nvSpPr>
        <p:spPr>
          <a:xfrm>
            <a:off x="1835696" y="3789040"/>
            <a:ext cx="3869346" cy="461665"/>
          </a:xfrm>
          <a:prstGeom prst="rect">
            <a:avLst/>
          </a:prstGeom>
          <a:noFill/>
        </p:spPr>
        <p:txBody>
          <a:bodyPr wrap="square" rtlCol="0">
            <a:spAutoFit/>
          </a:bodyPr>
          <a:lstStyle/>
          <a:p>
            <a:r>
              <a:rPr lang="nl-NL" sz="2400" dirty="0" smtClean="0">
                <a:latin typeface="Verdana" panose="020B0604030504040204" pitchFamily="34" charset="0"/>
                <a:ea typeface="Verdana" panose="020B0604030504040204" pitchFamily="34" charset="0"/>
                <a:cs typeface="Verdana" panose="020B0604030504040204" pitchFamily="34" charset="0"/>
              </a:rPr>
              <a:t>Messiaans vrederijk</a:t>
            </a:r>
            <a:endParaRPr lang="nl-NL"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3528" y="4312748"/>
            <a:ext cx="6373110" cy="707886"/>
          </a:xfrm>
          <a:prstGeom prst="rect">
            <a:avLst/>
          </a:prstGeom>
        </p:spPr>
        <p:txBody>
          <a:bodyPr wrap="square">
            <a:spAutoFit/>
          </a:bodyPr>
          <a:lstStyle/>
          <a:p>
            <a:r>
              <a:rPr lang="nl-NL" sz="2000" dirty="0" smtClean="0">
                <a:latin typeface="Verdana"/>
              </a:rPr>
              <a:t>Joh.7:2 </a:t>
            </a:r>
          </a:p>
          <a:p>
            <a:r>
              <a:rPr lang="nl-NL" sz="2000" dirty="0" smtClean="0">
                <a:latin typeface="Verdana"/>
              </a:rPr>
              <a:t>Nu </a:t>
            </a:r>
            <a:r>
              <a:rPr lang="nl-NL" sz="2000" dirty="0">
                <a:latin typeface="Verdana"/>
              </a:rPr>
              <a:t>was het </a:t>
            </a:r>
            <a:r>
              <a:rPr lang="nl-NL" sz="2000" b="1" dirty="0">
                <a:latin typeface="Verdana"/>
              </a:rPr>
              <a:t>feest</a:t>
            </a:r>
            <a:r>
              <a:rPr lang="nl-NL" sz="2000" dirty="0">
                <a:latin typeface="Verdana"/>
              </a:rPr>
              <a:t> der </a:t>
            </a:r>
            <a:r>
              <a:rPr lang="nl-NL" sz="2000" b="1" dirty="0">
                <a:latin typeface="Verdana"/>
              </a:rPr>
              <a:t>Joden</a:t>
            </a:r>
            <a:r>
              <a:rPr lang="nl-NL" sz="2000" dirty="0">
                <a:latin typeface="Verdana"/>
              </a:rPr>
              <a:t>, Loofhutten, nabij.</a:t>
            </a:r>
            <a:endParaRPr lang="nl-NL" sz="2000" dirty="0"/>
          </a:p>
        </p:txBody>
      </p:sp>
      <p:graphicFrame>
        <p:nvGraphicFramePr>
          <p:cNvPr id="12" name="Tabel 11"/>
          <p:cNvGraphicFramePr>
            <a:graphicFrameLocks noGrp="1"/>
          </p:cNvGraphicFramePr>
          <p:nvPr>
            <p:extLst>
              <p:ext uri="{D42A27DB-BD31-4B8C-83A1-F6EECF244321}">
                <p14:modId xmlns:p14="http://schemas.microsoft.com/office/powerpoint/2010/main" val="3450479989"/>
              </p:ext>
            </p:extLst>
          </p:nvPr>
        </p:nvGraphicFramePr>
        <p:xfrm>
          <a:off x="0" y="2434208"/>
          <a:ext cx="9108504" cy="1066800"/>
        </p:xfrm>
        <a:graphic>
          <a:graphicData uri="http://schemas.openxmlformats.org/drawingml/2006/table">
            <a:tbl>
              <a:tblPr firstRow="1" bandRow="1">
                <a:tableStyleId>{327F97BB-C833-4FB7-BDE5-3F7075034690}</a:tableStyleId>
              </a:tblPr>
              <a:tblGrid>
                <a:gridCol w="1040481"/>
                <a:gridCol w="8068023"/>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7</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 8:17</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Ook in alle gewesten en steden, overal waar het woord en de wet des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konings</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aankwamen, was bij de Joden vreugde en blijdschap, maaltijd en feestdag, en velen uit de volken des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lands</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werden Joden, want de schrik voor de Joden was op hen gevallen.</a:t>
                      </a:r>
                      <a:endParaRPr lang="nl-NL"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r>
            </a:tbl>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2998010692"/>
              </p:ext>
            </p:extLst>
          </p:nvPr>
        </p:nvGraphicFramePr>
        <p:xfrm>
          <a:off x="35496" y="866800"/>
          <a:ext cx="9108504" cy="762000"/>
        </p:xfrm>
        <a:graphic>
          <a:graphicData uri="http://schemas.openxmlformats.org/drawingml/2006/table">
            <a:tbl>
              <a:tblPr firstRow="1" bandRow="1">
                <a:tableStyleId>{327F97BB-C833-4FB7-BDE5-3F7075034690}</a:tableStyleId>
              </a:tblPr>
              <a:tblGrid>
                <a:gridCol w="1152128"/>
                <a:gridCol w="7956376"/>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7</a:t>
                      </a:r>
                    </a:p>
                    <a:p>
                      <a:pPr algn="ctr"/>
                      <a:r>
                        <a:rPr lang="nl-NL" sz="1600" dirty="0" smtClean="0"/>
                        <a:t>Lev.23:34</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mn-cs"/>
                        </a:rPr>
                        <a:t>Op de vijftiende dag van deze zevende maand begint het Loofhuttenfeest voor de HERE, zeven dagen lang. </a:t>
                      </a:r>
                      <a:endParaRPr lang="nl-NL" sz="1600" b="0" dirty="0">
                        <a:solidFill>
                          <a:schemeClr val="bg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14" name="Tekstvak 13"/>
          <p:cNvSpPr txBox="1"/>
          <p:nvPr/>
        </p:nvSpPr>
        <p:spPr>
          <a:xfrm>
            <a:off x="-27734" y="-27384"/>
            <a:ext cx="9171733" cy="86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Verdana" panose="020B0604030504040204" pitchFamily="34" charset="0"/>
                <a:ea typeface="Verdana" panose="020B0604030504040204" pitchFamily="34" charset="0"/>
                <a:cs typeface="Verdana" panose="020B0604030504040204" pitchFamily="34" charset="0"/>
              </a:rPr>
              <a:t>7. SOEKOT</a:t>
            </a:r>
            <a:endParaRPr lang="nl-NL" sz="6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sz="600" b="1" dirty="0">
              <a:latin typeface="Verdana" panose="020B0604030504040204" pitchFamily="34" charset="0"/>
              <a:ea typeface="Verdana" panose="020B0604030504040204" pitchFamily="34" charset="0"/>
              <a:cs typeface="Verdana" panose="020B060403050404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1" y="1587033"/>
            <a:ext cx="9255126"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23528" y="5373216"/>
            <a:ext cx="5732841" cy="1200329"/>
          </a:xfrm>
          <a:prstGeom prst="rect">
            <a:avLst/>
          </a:prstGeom>
        </p:spPr>
        <p:txBody>
          <a:bodyPr wrap="square">
            <a:spAutoFit/>
          </a:bodyPr>
          <a:lstStyle/>
          <a:p>
            <a:r>
              <a:rPr lang="nl-NL" i="1" dirty="0" smtClean="0">
                <a:latin typeface="Verdana" panose="020B0604030504040204" pitchFamily="34" charset="0"/>
                <a:ea typeface="Verdana" panose="020B0604030504040204" pitchFamily="34" charset="0"/>
              </a:rPr>
              <a:t>Joh.13:3 “Jezus</a:t>
            </a:r>
            <a:r>
              <a:rPr lang="nl-NL" i="1" dirty="0">
                <a:latin typeface="Verdana" panose="020B0604030504040204" pitchFamily="34" charset="0"/>
                <a:ea typeface="Verdana" panose="020B0604030504040204" pitchFamily="34" charset="0"/>
              </a:rPr>
              <a:t>, wetende, dat de Vader Hem </a:t>
            </a:r>
            <a:r>
              <a:rPr lang="nl-NL" b="1" i="1" dirty="0">
                <a:latin typeface="Verdana" panose="020B0604030504040204" pitchFamily="34" charset="0"/>
                <a:ea typeface="Verdana" panose="020B0604030504040204" pitchFamily="34" charset="0"/>
              </a:rPr>
              <a:t>alle dingen in de handen gegeven had</a:t>
            </a:r>
            <a:r>
              <a:rPr lang="nl-NL" i="1" dirty="0">
                <a:latin typeface="Verdana" panose="020B0604030504040204" pitchFamily="34" charset="0"/>
                <a:ea typeface="Verdana" panose="020B0604030504040204" pitchFamily="34" charset="0"/>
              </a:rPr>
              <a:t>, en dat Hij van God uitgegaan was, en tot God </a:t>
            </a:r>
            <a:r>
              <a:rPr lang="nl-NL" i="1" dirty="0" smtClean="0">
                <a:latin typeface="Verdana" panose="020B0604030504040204" pitchFamily="34" charset="0"/>
                <a:ea typeface="Verdana" panose="020B0604030504040204" pitchFamily="34" charset="0"/>
              </a:rPr>
              <a:t>heenging”</a:t>
            </a:r>
            <a:endParaRPr lang="nl-NL"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515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4"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4" name="Rechthoek 3"/>
          <p:cNvSpPr/>
          <p:nvPr/>
        </p:nvSpPr>
        <p:spPr>
          <a:xfrm>
            <a:off x="323528" y="411787"/>
            <a:ext cx="8568952" cy="2554545"/>
          </a:xfrm>
          <a:prstGeom prst="rect">
            <a:avLst/>
          </a:prstGeom>
        </p:spPr>
        <p:txBody>
          <a:bodyPr wrap="square">
            <a:spAutoFit/>
          </a:bodyPr>
          <a:lstStyle/>
          <a:p>
            <a:pPr algn="ctr"/>
            <a:r>
              <a:rPr lang="nl-NL" sz="2000" i="1" dirty="0" smtClean="0">
                <a:latin typeface="Verdana" panose="020B0604030504040204" pitchFamily="34" charset="0"/>
                <a:ea typeface="Verdana" panose="020B0604030504040204" pitchFamily="34" charset="0"/>
              </a:rPr>
              <a:t>Esther 8:1,2 “</a:t>
            </a:r>
            <a:r>
              <a:rPr lang="nl-NL" sz="2000" i="1" dirty="0">
                <a:latin typeface="Verdana" panose="020B0604030504040204" pitchFamily="34" charset="0"/>
                <a:ea typeface="Verdana" panose="020B0604030504040204" pitchFamily="34" charset="0"/>
              </a:rPr>
              <a:t>Te dienzelfden dage gaf de ​koning​ </a:t>
            </a:r>
            <a:r>
              <a:rPr lang="nl-NL" sz="2000" i="1" dirty="0" err="1">
                <a:latin typeface="Verdana" panose="020B0604030504040204" pitchFamily="34" charset="0"/>
                <a:ea typeface="Verdana" panose="020B0604030504040204" pitchFamily="34" charset="0"/>
              </a:rPr>
              <a:t>Ahasvéros</a:t>
            </a:r>
            <a:r>
              <a:rPr lang="nl-NL" sz="2000" i="1" dirty="0">
                <a:latin typeface="Verdana" panose="020B0604030504040204" pitchFamily="34" charset="0"/>
                <a:ea typeface="Verdana" panose="020B0604030504040204" pitchFamily="34" charset="0"/>
              </a:rPr>
              <a:t> aan de ​koningin​ Esther </a:t>
            </a:r>
            <a:r>
              <a:rPr lang="nl-NL" sz="2000" b="1" i="1" dirty="0">
                <a:latin typeface="Verdana" panose="020B0604030504040204" pitchFamily="34" charset="0"/>
                <a:ea typeface="Verdana" panose="020B0604030504040204" pitchFamily="34" charset="0"/>
              </a:rPr>
              <a:t>het ​huis​ van </a:t>
            </a:r>
            <a:r>
              <a:rPr lang="nl-NL" sz="2000" b="1" i="1" dirty="0" err="1">
                <a:latin typeface="Verdana" panose="020B0604030504040204" pitchFamily="34" charset="0"/>
                <a:ea typeface="Verdana" panose="020B0604030504040204" pitchFamily="34" charset="0"/>
              </a:rPr>
              <a:t>Haman</a:t>
            </a:r>
            <a:r>
              <a:rPr lang="nl-NL" sz="2000" i="1" dirty="0">
                <a:latin typeface="Verdana" panose="020B0604030504040204" pitchFamily="34" charset="0"/>
                <a:ea typeface="Verdana" panose="020B0604030504040204" pitchFamily="34" charset="0"/>
              </a:rPr>
              <a:t>, den vijand der ​Joden; en </a:t>
            </a:r>
            <a:r>
              <a:rPr lang="nl-NL" sz="2000" i="1" dirty="0" err="1">
                <a:latin typeface="Verdana" panose="020B0604030504040204" pitchFamily="34" charset="0"/>
                <a:ea typeface="Verdana" panose="020B0604030504040204" pitchFamily="34" charset="0"/>
              </a:rPr>
              <a:t>Mórdechai</a:t>
            </a:r>
            <a:r>
              <a:rPr lang="nl-NL" sz="2000" i="1" dirty="0">
                <a:latin typeface="Verdana" panose="020B0604030504040204" pitchFamily="34" charset="0"/>
                <a:ea typeface="Verdana" panose="020B0604030504040204" pitchFamily="34" charset="0"/>
              </a:rPr>
              <a:t> kwam voor het aangezicht des konings, want Esther had te kennen gegeven, wat hij voor haar was.</a:t>
            </a:r>
          </a:p>
          <a:p>
            <a:pPr algn="ctr"/>
            <a:r>
              <a:rPr lang="nl-NL" sz="2000" i="1" baseline="30000" dirty="0">
                <a:latin typeface="Verdana" panose="020B0604030504040204" pitchFamily="34" charset="0"/>
                <a:ea typeface="Verdana" panose="020B0604030504040204" pitchFamily="34" charset="0"/>
              </a:rPr>
              <a:t>2</a:t>
            </a:r>
            <a:r>
              <a:rPr lang="nl-NL" sz="2000" i="1" dirty="0">
                <a:latin typeface="Verdana" panose="020B0604030504040204" pitchFamily="34" charset="0"/>
                <a:ea typeface="Verdana" panose="020B0604030504040204" pitchFamily="34" charset="0"/>
              </a:rPr>
              <a:t>En de ​koning​ toog zijn ​ring​ af, dien hij van </a:t>
            </a:r>
            <a:r>
              <a:rPr lang="nl-NL" sz="2000" i="1" dirty="0" err="1">
                <a:latin typeface="Verdana" panose="020B0604030504040204" pitchFamily="34" charset="0"/>
                <a:ea typeface="Verdana" panose="020B0604030504040204" pitchFamily="34" charset="0"/>
              </a:rPr>
              <a:t>Haman</a:t>
            </a:r>
            <a:r>
              <a:rPr lang="nl-NL" sz="2000" i="1" dirty="0">
                <a:latin typeface="Verdana" panose="020B0604030504040204" pitchFamily="34" charset="0"/>
                <a:ea typeface="Verdana" panose="020B0604030504040204" pitchFamily="34" charset="0"/>
              </a:rPr>
              <a:t> genomen had, en gaf hem aan </a:t>
            </a:r>
            <a:r>
              <a:rPr lang="nl-NL" sz="2000" i="1" dirty="0" err="1">
                <a:latin typeface="Verdana" panose="020B0604030504040204" pitchFamily="34" charset="0"/>
                <a:ea typeface="Verdana" panose="020B0604030504040204" pitchFamily="34" charset="0"/>
              </a:rPr>
              <a:t>Mórdechai</a:t>
            </a:r>
            <a:r>
              <a:rPr lang="nl-NL" sz="2000" i="1" dirty="0">
                <a:latin typeface="Verdana" panose="020B0604030504040204" pitchFamily="34" charset="0"/>
                <a:ea typeface="Verdana" panose="020B0604030504040204" pitchFamily="34" charset="0"/>
              </a:rPr>
              <a:t>; en </a:t>
            </a:r>
            <a:r>
              <a:rPr lang="nl-NL" sz="2000" b="1" i="1" dirty="0">
                <a:latin typeface="Verdana" panose="020B0604030504040204" pitchFamily="34" charset="0"/>
                <a:ea typeface="Verdana" panose="020B0604030504040204" pitchFamily="34" charset="0"/>
              </a:rPr>
              <a:t>Esther stelde </a:t>
            </a:r>
            <a:r>
              <a:rPr lang="nl-NL" sz="2000" b="1" i="1" dirty="0" err="1">
                <a:latin typeface="Verdana" panose="020B0604030504040204" pitchFamily="34" charset="0"/>
                <a:ea typeface="Verdana" panose="020B0604030504040204" pitchFamily="34" charset="0"/>
              </a:rPr>
              <a:t>Mórdechai</a:t>
            </a:r>
            <a:r>
              <a:rPr lang="nl-NL" sz="2000" b="1" i="1" dirty="0">
                <a:latin typeface="Verdana" panose="020B0604030504040204" pitchFamily="34" charset="0"/>
                <a:ea typeface="Verdana" panose="020B0604030504040204" pitchFamily="34" charset="0"/>
              </a:rPr>
              <a:t> over het ​huis​ van </a:t>
            </a:r>
            <a:r>
              <a:rPr lang="nl-NL" sz="2000" b="1" i="1" dirty="0" err="1">
                <a:latin typeface="Verdana" panose="020B0604030504040204" pitchFamily="34" charset="0"/>
                <a:ea typeface="Verdana" panose="020B0604030504040204" pitchFamily="34" charset="0"/>
              </a:rPr>
              <a:t>Haman</a:t>
            </a:r>
            <a:r>
              <a:rPr lang="nl-NL" sz="2000" b="1" i="1" dirty="0">
                <a:latin typeface="Verdana" panose="020B0604030504040204" pitchFamily="34" charset="0"/>
                <a:ea typeface="Verdana" panose="020B0604030504040204" pitchFamily="34" charset="0"/>
              </a:rPr>
              <a:t>.</a:t>
            </a:r>
          </a:p>
          <a:p>
            <a:pPr algn="ctr"/>
            <a:r>
              <a:rPr lang="nl-NL" sz="2000" b="1" i="1" dirty="0">
                <a:latin typeface="Verdana" panose="020B0604030504040204" pitchFamily="34" charset="0"/>
                <a:ea typeface="Verdana" panose="020B0604030504040204" pitchFamily="34"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147" y="2141463"/>
            <a:ext cx="31400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149" y="2132856"/>
            <a:ext cx="302418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13218" y="4023062"/>
            <a:ext cx="9157217" cy="2862322"/>
          </a:xfrm>
          <a:prstGeom prst="rect">
            <a:avLst/>
          </a:prstGeom>
          <a:solidFill>
            <a:schemeClr val="bg1"/>
          </a:solidFill>
        </p:spPr>
        <p:txBody>
          <a:bodyPr wrap="square" lIns="216000">
            <a:spAutoFit/>
          </a:bodyPr>
          <a:lstStyle/>
          <a:p>
            <a:endParaRPr lang="nl-NL" dirty="0" smtClean="0">
              <a:latin typeface="Verdana" panose="020B0604030504040204" pitchFamily="34" charset="0"/>
              <a:ea typeface="Verdana" panose="020B0604030504040204" pitchFamily="34" charset="0"/>
            </a:endParaRPr>
          </a:p>
          <a:p>
            <a:endParaRPr lang="nl-NL" dirty="0">
              <a:latin typeface="Verdana" panose="020B0604030504040204" pitchFamily="34" charset="0"/>
              <a:ea typeface="Verdana" panose="020B0604030504040204" pitchFamily="34" charset="0"/>
            </a:endParaRPr>
          </a:p>
          <a:p>
            <a:endParaRPr lang="nl-NL"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Num.24:17-20 (</a:t>
            </a:r>
            <a:r>
              <a:rPr lang="nl-NL" dirty="0" err="1" smtClean="0">
                <a:latin typeface="Verdana" panose="020B0604030504040204" pitchFamily="34" charset="0"/>
                <a:ea typeface="Verdana" panose="020B0604030504040204" pitchFamily="34" charset="0"/>
              </a:rPr>
              <a:t>Bileam</a:t>
            </a:r>
            <a:r>
              <a:rPr lang="nl-NL" dirty="0" smtClean="0">
                <a:latin typeface="Verdana" panose="020B0604030504040204" pitchFamily="34" charset="0"/>
                <a:ea typeface="Verdana" panose="020B0604030504040204" pitchFamily="34" charset="0"/>
              </a:rPr>
              <a:t>) “Ik </a:t>
            </a:r>
            <a:r>
              <a:rPr lang="nl-NL" dirty="0">
                <a:latin typeface="Verdana" panose="020B0604030504040204" pitchFamily="34" charset="0"/>
                <a:ea typeface="Verdana" panose="020B0604030504040204" pitchFamily="34" charset="0"/>
              </a:rPr>
              <a:t>zie hem, maar niet nu; ik schouw hem, maar niet van nabij; </a:t>
            </a:r>
            <a:r>
              <a:rPr lang="nl-NL" b="1" dirty="0">
                <a:latin typeface="Verdana" panose="020B0604030504040204" pitchFamily="34" charset="0"/>
                <a:ea typeface="Verdana" panose="020B0604030504040204" pitchFamily="34" charset="0"/>
              </a:rPr>
              <a:t>een ster gaat op uit ​</a:t>
            </a:r>
            <a:r>
              <a:rPr lang="nl-NL" b="1" dirty="0" smtClean="0">
                <a:latin typeface="Verdana" panose="020B0604030504040204" pitchFamily="34" charset="0"/>
                <a:ea typeface="Verdana" panose="020B0604030504040204" pitchFamily="34" charset="0"/>
              </a:rPr>
              <a:t>Jakob , </a:t>
            </a:r>
            <a:r>
              <a:rPr lang="nl-NL" b="1" dirty="0">
                <a:latin typeface="Verdana" panose="020B0604030504040204" pitchFamily="34" charset="0"/>
                <a:ea typeface="Verdana" panose="020B0604030504040204" pitchFamily="34" charset="0"/>
              </a:rPr>
              <a:t>een ​scepter​ rijst op uit Israël</a:t>
            </a:r>
            <a:r>
              <a:rPr lang="nl-NL" dirty="0">
                <a:latin typeface="Verdana" panose="020B0604030504040204" pitchFamily="34" charset="0"/>
                <a:ea typeface="Verdana" panose="020B0604030504040204" pitchFamily="34" charset="0"/>
              </a:rPr>
              <a:t>, en verbrijzelt </a:t>
            </a:r>
            <a:r>
              <a:rPr lang="nl-NL" dirty="0" err="1">
                <a:latin typeface="Verdana" panose="020B0604030504040204" pitchFamily="34" charset="0"/>
                <a:ea typeface="Verdana" panose="020B0604030504040204" pitchFamily="34" charset="0"/>
              </a:rPr>
              <a:t>Moabs</a:t>
            </a:r>
            <a:r>
              <a:rPr lang="nl-NL" dirty="0">
                <a:latin typeface="Verdana" panose="020B0604030504040204" pitchFamily="34" charset="0"/>
                <a:ea typeface="Verdana" panose="020B0604030504040204" pitchFamily="34" charset="0"/>
              </a:rPr>
              <a:t> slapen, en verplettert alle zonen van ​</a:t>
            </a:r>
            <a:r>
              <a:rPr lang="nl-NL" dirty="0" smtClean="0">
                <a:latin typeface="Verdana" panose="020B0604030504040204" pitchFamily="34" charset="0"/>
                <a:ea typeface="Verdana" panose="020B0604030504040204" pitchFamily="34" charset="0"/>
              </a:rPr>
              <a:t>Set.</a:t>
            </a:r>
            <a:r>
              <a:rPr lang="nl-NL" baseline="30000" dirty="0" smtClean="0">
                <a:latin typeface="Verdana" panose="020B0604030504040204" pitchFamily="34" charset="0"/>
                <a:ea typeface="Verdana" panose="020B0604030504040204" pitchFamily="34" charset="0"/>
              </a:rPr>
              <a:t> [---]</a:t>
            </a:r>
            <a:r>
              <a:rPr lang="nl-NL" dirty="0" smtClean="0">
                <a:latin typeface="Verdana" panose="020B0604030504040204" pitchFamily="34" charset="0"/>
                <a:ea typeface="Verdana" panose="020B0604030504040204" pitchFamily="34" charset="0"/>
              </a:rPr>
              <a:t> </a:t>
            </a:r>
            <a:r>
              <a:rPr lang="nl-NL" baseline="30000" dirty="0" smtClean="0">
                <a:latin typeface="Verdana" panose="020B0604030504040204" pitchFamily="34" charset="0"/>
                <a:ea typeface="Verdana" panose="020B0604030504040204" pitchFamily="34" charset="0"/>
              </a:rPr>
              <a:t>20</a:t>
            </a:r>
            <a:r>
              <a:rPr lang="nl-NL" dirty="0" smtClean="0">
                <a:latin typeface="Verdana" panose="020B0604030504040204" pitchFamily="34" charset="0"/>
                <a:ea typeface="Verdana" panose="020B0604030504040204" pitchFamily="34" charset="0"/>
              </a:rPr>
              <a:t>Toen </a:t>
            </a:r>
            <a:r>
              <a:rPr lang="nl-NL" dirty="0">
                <a:latin typeface="Verdana" panose="020B0604030504040204" pitchFamily="34" charset="0"/>
                <a:ea typeface="Verdana" panose="020B0604030504040204" pitchFamily="34" charset="0"/>
              </a:rPr>
              <a:t>hij ​</a:t>
            </a:r>
            <a:r>
              <a:rPr lang="nl-NL" dirty="0" err="1">
                <a:latin typeface="Verdana" panose="020B0604030504040204" pitchFamily="34" charset="0"/>
                <a:ea typeface="Verdana" panose="020B0604030504040204" pitchFamily="34" charset="0"/>
              </a:rPr>
              <a:t>Amalek</a:t>
            </a:r>
            <a:r>
              <a:rPr lang="nl-NL" dirty="0">
                <a:latin typeface="Verdana" panose="020B0604030504040204" pitchFamily="34" charset="0"/>
                <a:ea typeface="Verdana" panose="020B0604030504040204" pitchFamily="34" charset="0"/>
              </a:rPr>
              <a:t>​ zag, hief hij zijn spreuk aan en </a:t>
            </a:r>
            <a:r>
              <a:rPr lang="nl-NL" dirty="0" err="1" smtClean="0">
                <a:latin typeface="Verdana" panose="020B0604030504040204" pitchFamily="34" charset="0"/>
                <a:ea typeface="Verdana" panose="020B0604030504040204" pitchFamily="34" charset="0"/>
              </a:rPr>
              <a:t>zeide</a:t>
            </a:r>
            <a:r>
              <a:rPr lang="nl-NL" dirty="0" smtClean="0">
                <a:latin typeface="Verdana" panose="020B0604030504040204" pitchFamily="34" charset="0"/>
                <a:ea typeface="Verdana" panose="020B0604030504040204" pitchFamily="34" charset="0"/>
              </a:rPr>
              <a:t>: Eerste </a:t>
            </a:r>
            <a:r>
              <a:rPr lang="nl-NL" dirty="0">
                <a:latin typeface="Verdana" panose="020B0604030504040204" pitchFamily="34" charset="0"/>
                <a:ea typeface="Verdana" panose="020B0604030504040204" pitchFamily="34" charset="0"/>
              </a:rPr>
              <a:t>der volken is </a:t>
            </a:r>
            <a:r>
              <a:rPr lang="nl-NL" b="1" dirty="0">
                <a:latin typeface="Verdana" panose="020B0604030504040204" pitchFamily="34" charset="0"/>
                <a:ea typeface="Verdana" panose="020B0604030504040204" pitchFamily="34" charset="0"/>
              </a:rPr>
              <a:t>​</a:t>
            </a:r>
            <a:r>
              <a:rPr lang="nl-NL" b="1" dirty="0" err="1">
                <a:latin typeface="Verdana" panose="020B0604030504040204" pitchFamily="34" charset="0"/>
                <a:ea typeface="Verdana" panose="020B0604030504040204" pitchFamily="34" charset="0"/>
              </a:rPr>
              <a:t>Amalek</a:t>
            </a:r>
            <a:r>
              <a:rPr lang="nl-NL" b="1" dirty="0">
                <a:latin typeface="Verdana" panose="020B0604030504040204" pitchFamily="34" charset="0"/>
                <a:ea typeface="Verdana" panose="020B0604030504040204" pitchFamily="34" charset="0"/>
              </a:rPr>
              <a:t>, maar zijn einde zal ondergang zijn</a:t>
            </a:r>
            <a:r>
              <a:rPr lang="nl-NL" dirty="0" smtClean="0">
                <a:latin typeface="Verdana" panose="020B0604030504040204" pitchFamily="34" charset="0"/>
                <a:ea typeface="Verdana" panose="020B0604030504040204" pitchFamily="34" charset="0"/>
              </a:rPr>
              <a:t>.</a:t>
            </a:r>
          </a:p>
          <a:p>
            <a:endParaRPr lang="nl-NL" dirty="0" smtClean="0">
              <a:latin typeface="Verdana" panose="020B0604030504040204" pitchFamily="34" charset="0"/>
              <a:ea typeface="Verdana" panose="020B0604030504040204" pitchFamily="34" charset="0"/>
            </a:endParaRPr>
          </a:p>
          <a:p>
            <a:endParaRPr lang="nl-NL" b="0" i="0" dirty="0">
              <a:effectLst/>
              <a:latin typeface="Verdana" panose="020B0604030504040204" pitchFamily="34" charset="0"/>
              <a:ea typeface="Verdana" panose="020B0604030504040204" pitchFamily="34" charset="0"/>
            </a:endParaRPr>
          </a:p>
        </p:txBody>
      </p:sp>
      <p:sp>
        <p:nvSpPr>
          <p:cNvPr id="8" name="Tekstvak 7"/>
          <p:cNvSpPr txBox="1"/>
          <p:nvPr/>
        </p:nvSpPr>
        <p:spPr>
          <a:xfrm>
            <a:off x="4752094" y="4144724"/>
            <a:ext cx="2664296" cy="523220"/>
          </a:xfrm>
          <a:prstGeom prst="rect">
            <a:avLst/>
          </a:prstGeom>
          <a:noFill/>
        </p:spPr>
        <p:txBody>
          <a:bodyPr wrap="square" rtlCol="0">
            <a:spAutoFit/>
          </a:bodyPr>
          <a:lstStyle/>
          <a:p>
            <a:pPr algn="ctr"/>
            <a:r>
              <a:rPr lang="nl-NL" sz="2800" b="1" dirty="0" smtClean="0">
                <a:latin typeface="Verdana" panose="020B0604030504040204" pitchFamily="34" charset="0"/>
                <a:ea typeface="Verdana" panose="020B0604030504040204" pitchFamily="34" charset="0"/>
              </a:rPr>
              <a:t>MESSIAS</a:t>
            </a:r>
            <a:endParaRPr lang="nl-NL" sz="2800" b="1" dirty="0">
              <a:latin typeface="Verdana" panose="020B0604030504040204" pitchFamily="34" charset="0"/>
              <a:ea typeface="Verdana" panose="020B0604030504040204" pitchFamily="34" charset="0"/>
            </a:endParaRPr>
          </a:p>
        </p:txBody>
      </p:sp>
      <p:sp>
        <p:nvSpPr>
          <p:cNvPr id="17" name="Tekstvak 16"/>
          <p:cNvSpPr txBox="1"/>
          <p:nvPr/>
        </p:nvSpPr>
        <p:spPr>
          <a:xfrm>
            <a:off x="1223835" y="4119317"/>
            <a:ext cx="3528392" cy="523220"/>
          </a:xfrm>
          <a:prstGeom prst="rect">
            <a:avLst/>
          </a:prstGeom>
          <a:noFill/>
        </p:spPr>
        <p:txBody>
          <a:bodyPr wrap="square" rtlCol="0">
            <a:spAutoFit/>
          </a:bodyPr>
          <a:lstStyle/>
          <a:p>
            <a:pPr algn="ctr"/>
            <a:r>
              <a:rPr lang="nl-NL" sz="2800" b="1" dirty="0" smtClean="0">
                <a:latin typeface="Verdana" panose="020B0604030504040204" pitchFamily="34" charset="0"/>
                <a:ea typeface="Verdana" panose="020B0604030504040204" pitchFamily="34" charset="0"/>
              </a:rPr>
              <a:t>ANTI-MESSIAS</a:t>
            </a:r>
            <a:endParaRPr lang="nl-NL" sz="2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2328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2" name="Tekstvak 1"/>
          <p:cNvSpPr txBox="1"/>
          <p:nvPr/>
        </p:nvSpPr>
        <p:spPr>
          <a:xfrm rot="16200000">
            <a:off x="2086850" y="3056309"/>
            <a:ext cx="792088" cy="3170099"/>
          </a:xfrm>
          <a:prstGeom prst="rect">
            <a:avLst/>
          </a:prstGeom>
          <a:noFill/>
        </p:spPr>
        <p:txBody>
          <a:bodyPr wrap="square" rtlCol="0">
            <a:spAutoFit/>
          </a:bodyPr>
          <a:lstStyle/>
          <a:p>
            <a:r>
              <a:rPr lang="nl-NL" sz="20000" dirty="0" smtClean="0">
                <a:latin typeface="Bodoni MT Poster Compressed" panose="02070706080601050204" pitchFamily="18" charset="0"/>
              </a:rPr>
              <a:t>8</a:t>
            </a:r>
            <a:endParaRPr lang="nl-NL" sz="20000" dirty="0">
              <a:latin typeface="Bodoni MT Poster Compressed" panose="02070706080601050204" pitchFamily="18" charset="0"/>
            </a:endParaRPr>
          </a:p>
        </p:txBody>
      </p:sp>
      <p:sp>
        <p:nvSpPr>
          <p:cNvPr id="4" name="Tekstvak 3"/>
          <p:cNvSpPr txBox="1"/>
          <p:nvPr/>
        </p:nvSpPr>
        <p:spPr>
          <a:xfrm>
            <a:off x="1403648" y="5229200"/>
            <a:ext cx="2789226" cy="1200329"/>
          </a:xfrm>
          <a:prstGeom prst="rect">
            <a:avLst/>
          </a:prstGeom>
          <a:noFill/>
        </p:spPr>
        <p:txBody>
          <a:bodyPr wrap="square" rtlCol="0">
            <a:spAutoFit/>
          </a:bodyPr>
          <a:lstStyle/>
          <a:p>
            <a:r>
              <a:rPr lang="nl-NL" sz="2400" dirty="0" smtClean="0">
                <a:latin typeface="Verdana" panose="020B0604030504040204" pitchFamily="34" charset="0"/>
                <a:ea typeface="Verdana" panose="020B0604030504040204" pitchFamily="34" charset="0"/>
                <a:cs typeface="Verdana" panose="020B0604030504040204" pitchFamily="34" charset="0"/>
              </a:rPr>
              <a:t>Voleinding</a:t>
            </a:r>
          </a:p>
          <a:p>
            <a:r>
              <a:rPr lang="nl-NL" sz="2400" dirty="0" smtClean="0">
                <a:latin typeface="Verdana" panose="020B0604030504040204" pitchFamily="34" charset="0"/>
                <a:ea typeface="Verdana" panose="020B0604030504040204" pitchFamily="34" charset="0"/>
                <a:cs typeface="Verdana" panose="020B0604030504040204" pitchFamily="34" charset="0"/>
              </a:rPr>
              <a:t>Eeuwige Sjabbat</a:t>
            </a:r>
          </a:p>
          <a:p>
            <a:r>
              <a:rPr lang="nl-NL" sz="2400" dirty="0" smtClean="0">
                <a:latin typeface="Verdana" panose="020B0604030504040204" pitchFamily="34" charset="0"/>
                <a:ea typeface="Verdana" panose="020B0604030504040204" pitchFamily="34" charset="0"/>
                <a:cs typeface="Verdana" panose="020B0604030504040204" pitchFamily="34" charset="0"/>
              </a:rPr>
              <a:t>Rust, </a:t>
            </a:r>
            <a:r>
              <a:rPr lang="nl-NL" sz="2400" dirty="0" err="1" smtClean="0">
                <a:latin typeface="Verdana" panose="020B0604030504040204" pitchFamily="34" charset="0"/>
                <a:ea typeface="Verdana" panose="020B0604030504040204" pitchFamily="34" charset="0"/>
                <a:cs typeface="Verdana" panose="020B0604030504040204" pitchFamily="34" charset="0"/>
              </a:rPr>
              <a:t>sjalom</a:t>
            </a:r>
            <a:endParaRPr lang="nl-NL"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el 8"/>
          <p:cNvGraphicFramePr>
            <a:graphicFrameLocks noGrp="1"/>
          </p:cNvGraphicFramePr>
          <p:nvPr>
            <p:extLst>
              <p:ext uri="{D42A27DB-BD31-4B8C-83A1-F6EECF244321}">
                <p14:modId xmlns:p14="http://schemas.microsoft.com/office/powerpoint/2010/main" val="4147261898"/>
              </p:ext>
            </p:extLst>
          </p:nvPr>
        </p:nvGraphicFramePr>
        <p:xfrm>
          <a:off x="21506" y="1093872"/>
          <a:ext cx="9143998" cy="822960"/>
        </p:xfrm>
        <a:graphic>
          <a:graphicData uri="http://schemas.openxmlformats.org/drawingml/2006/table">
            <a:tbl>
              <a:tblPr firstRow="1" bandRow="1">
                <a:tableStyleId>{327F97BB-C833-4FB7-BDE5-3F7075034690}</a:tableStyleId>
              </a:tblPr>
              <a:tblGrid>
                <a:gridCol w="1225600"/>
                <a:gridCol w="7918398"/>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8</a:t>
                      </a:r>
                    </a:p>
                    <a:p>
                      <a:pPr algn="ctr"/>
                      <a:r>
                        <a:rPr lang="nl-NL" sz="1600" dirty="0" smtClean="0"/>
                        <a:t>Lev.23:39</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600" b="0" i="0" kern="1200" dirty="0" smtClean="0">
                        <a:solidFill>
                          <a:schemeClr val="lt1"/>
                        </a:solidFill>
                        <a:effectLst/>
                        <a:latin typeface="Verdana" panose="020B0604030504040204" pitchFamily="34" charset="0"/>
                        <a:ea typeface="Verdana" panose="020B0604030504040204" pitchFamily="34"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mn-cs"/>
                        </a:rPr>
                        <a:t>en op de achtste dag zal er rust zijn</a:t>
                      </a:r>
                      <a:endParaRPr lang="nl-NL" sz="1800" b="0" i="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60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10" name="Tekstvak 9"/>
          <p:cNvSpPr txBox="1"/>
          <p:nvPr/>
        </p:nvSpPr>
        <p:spPr>
          <a:xfrm>
            <a:off x="1" y="-27384"/>
            <a:ext cx="9143999" cy="107721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Verdana" panose="020B0604030504040204" pitchFamily="34" charset="0"/>
                <a:ea typeface="Verdana" panose="020B0604030504040204" pitchFamily="34" charset="0"/>
                <a:cs typeface="Verdana" panose="020B0604030504040204" pitchFamily="34" charset="0"/>
              </a:rPr>
              <a:t>8. SJEMINI ATSERET</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Eeuwige Sjabbat !</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Tabel 11"/>
          <p:cNvGraphicFramePr>
            <a:graphicFrameLocks noGrp="1"/>
          </p:cNvGraphicFramePr>
          <p:nvPr>
            <p:extLst>
              <p:ext uri="{D42A27DB-BD31-4B8C-83A1-F6EECF244321}">
                <p14:modId xmlns:p14="http://schemas.microsoft.com/office/powerpoint/2010/main" val="459816504"/>
              </p:ext>
            </p:extLst>
          </p:nvPr>
        </p:nvGraphicFramePr>
        <p:xfrm>
          <a:off x="35496" y="2732908"/>
          <a:ext cx="9108504" cy="1005840"/>
        </p:xfrm>
        <a:graphic>
          <a:graphicData uri="http://schemas.openxmlformats.org/drawingml/2006/table">
            <a:tbl>
              <a:tblPr firstRow="1" bandRow="1">
                <a:tableStyleId>{327F97BB-C833-4FB7-BDE5-3F7075034690}</a:tableStyleId>
              </a:tblPr>
              <a:tblGrid>
                <a:gridCol w="1036740"/>
                <a:gridCol w="8071764"/>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8</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Esther 9:18</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Daarom vieren de Joden op het land, zij die de niet bemuurde steden bewonen, de veertiende dag der maand </a:t>
                      </a:r>
                      <a:r>
                        <a:rPr lang="nl-NL" sz="1600" b="0" i="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Adar</a:t>
                      </a:r>
                      <a:r>
                        <a:rPr lang="nl-NL" sz="1600" b="0" i="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als een dag van vreugde en feestmaal en als een dag, waarop men elkander geschenken zendt.</a:t>
                      </a:r>
                      <a:endParaRPr lang="nl-NL" sz="160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r>
            </a:tbl>
          </a:graphicData>
        </a:graphic>
      </p:graphicFrame>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7" y="1876426"/>
            <a:ext cx="9255126"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23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2" name="Tekstvak 1"/>
          <p:cNvSpPr txBox="1"/>
          <p:nvPr/>
        </p:nvSpPr>
        <p:spPr>
          <a:xfrm rot="16200000">
            <a:off x="4175956" y="-856350"/>
            <a:ext cx="792088" cy="3170099"/>
          </a:xfrm>
          <a:prstGeom prst="rect">
            <a:avLst/>
          </a:prstGeom>
          <a:noFill/>
        </p:spPr>
        <p:txBody>
          <a:bodyPr wrap="square" rtlCol="0">
            <a:spAutoFit/>
          </a:bodyPr>
          <a:lstStyle/>
          <a:p>
            <a:r>
              <a:rPr lang="nl-NL" sz="20000" dirty="0" smtClean="0">
                <a:latin typeface="Bodoni MT Poster Compressed" panose="02070706080601050204" pitchFamily="18" charset="0"/>
              </a:rPr>
              <a:t>8</a:t>
            </a:r>
            <a:endParaRPr lang="nl-NL" sz="20000" dirty="0">
              <a:latin typeface="Bodoni MT Poster Compressed" panose="02070706080601050204" pitchFamily="18" charset="0"/>
            </a:endParaRPr>
          </a:p>
        </p:txBody>
      </p:sp>
      <p:sp>
        <p:nvSpPr>
          <p:cNvPr id="4" name="Tekstvak 3"/>
          <p:cNvSpPr txBox="1"/>
          <p:nvPr/>
        </p:nvSpPr>
        <p:spPr>
          <a:xfrm>
            <a:off x="179512" y="1412776"/>
            <a:ext cx="8784976" cy="2677656"/>
          </a:xfrm>
          <a:prstGeom prst="rect">
            <a:avLst/>
          </a:prstGeom>
          <a:noFill/>
        </p:spPr>
        <p:txBody>
          <a:bodyPr wrap="square" rtlCol="0">
            <a:spAutoFit/>
          </a:bodyPr>
          <a:lstStyle/>
          <a:p>
            <a:r>
              <a:rPr lang="nl-NL" sz="2400" dirty="0" smtClean="0">
                <a:latin typeface="Verdana" panose="020B0604030504040204" pitchFamily="34" charset="0"/>
                <a:ea typeface="Verdana" panose="020B0604030504040204" pitchFamily="34" charset="0"/>
                <a:cs typeface="Verdana" panose="020B0604030504040204" pitchFamily="34" charset="0"/>
              </a:rPr>
              <a:t>Hebr.4: 6</a:t>
            </a:r>
            <a:r>
              <a:rPr lang="nl-NL" sz="2400" dirty="0">
                <a:latin typeface="Verdana" panose="020B0604030504040204" pitchFamily="34" charset="0"/>
                <a:ea typeface="Verdana" panose="020B0604030504040204" pitchFamily="34" charset="0"/>
                <a:cs typeface="Verdana" panose="020B0604030504040204" pitchFamily="34" charset="0"/>
              </a:rPr>
              <a:t> Aangezien nog te wachten is, dat sommigen tot die rust zullen ingaan, en zij, die het evangelie eerst ontvangen hebben, niet ingegaan zijn wegens hun ongehoorzaamheid, 7 stelt Hij wederom een dag vast, heden, als Hij door David na zo lange tijd spreekt, zoals boven gezegd </a:t>
            </a:r>
            <a:r>
              <a:rPr lang="nl-NL" sz="2400" dirty="0" smtClean="0">
                <a:latin typeface="Verdana" panose="020B0604030504040204" pitchFamily="34" charset="0"/>
                <a:ea typeface="Verdana" panose="020B0604030504040204" pitchFamily="34" charset="0"/>
                <a:cs typeface="Verdana" panose="020B0604030504040204" pitchFamily="34" charset="0"/>
              </a:rPr>
              <a:t>werd: </a:t>
            </a: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Heden</a:t>
            </a:r>
            <a:r>
              <a:rPr lang="nl-NL" sz="2400" b="1" dirty="0">
                <a:solidFill>
                  <a:srgbClr val="FFFF00"/>
                </a:solidFill>
                <a:latin typeface="Verdana" panose="020B0604030504040204" pitchFamily="34" charset="0"/>
                <a:ea typeface="Verdana" panose="020B0604030504040204" pitchFamily="34" charset="0"/>
                <a:cs typeface="Verdana" panose="020B0604030504040204" pitchFamily="34" charset="0"/>
              </a:rPr>
              <a:t>, indien gij zijn stem </a:t>
            </a: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hoort, verhardt </a:t>
            </a:r>
            <a:r>
              <a:rPr lang="nl-NL" sz="2400" b="1" dirty="0">
                <a:solidFill>
                  <a:srgbClr val="FFFF00"/>
                </a:solidFill>
                <a:latin typeface="Verdana" panose="020B0604030504040204" pitchFamily="34" charset="0"/>
                <a:ea typeface="Verdana" panose="020B0604030504040204" pitchFamily="34" charset="0"/>
                <a:cs typeface="Verdana" panose="020B0604030504040204" pitchFamily="34" charset="0"/>
              </a:rPr>
              <a:t>uw harten niet.</a:t>
            </a:r>
          </a:p>
        </p:txBody>
      </p:sp>
    </p:spTree>
    <p:extLst>
      <p:ext uri="{BB962C8B-B14F-4D97-AF65-F5344CB8AC3E}">
        <p14:creationId xmlns:p14="http://schemas.microsoft.com/office/powerpoint/2010/main" val="26709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sp>
        <p:nvSpPr>
          <p:cNvPr id="2" name="Tekstvak 1"/>
          <p:cNvSpPr txBox="1"/>
          <p:nvPr/>
        </p:nvSpPr>
        <p:spPr>
          <a:xfrm rot="16200000">
            <a:off x="4175956" y="-856350"/>
            <a:ext cx="792088" cy="3170099"/>
          </a:xfrm>
          <a:prstGeom prst="rect">
            <a:avLst/>
          </a:prstGeom>
          <a:noFill/>
        </p:spPr>
        <p:txBody>
          <a:bodyPr wrap="square" rtlCol="0">
            <a:spAutoFit/>
          </a:bodyPr>
          <a:lstStyle/>
          <a:p>
            <a:r>
              <a:rPr lang="nl-NL" sz="20000" dirty="0" smtClean="0">
                <a:latin typeface="Bodoni MT Poster Compressed" panose="02070706080601050204" pitchFamily="18" charset="0"/>
              </a:rPr>
              <a:t>8</a:t>
            </a:r>
            <a:endParaRPr lang="nl-NL" sz="20000" dirty="0">
              <a:latin typeface="Bodoni MT Poster Compressed" panose="02070706080601050204" pitchFamily="18" charset="0"/>
            </a:endParaRPr>
          </a:p>
        </p:txBody>
      </p:sp>
      <p:sp>
        <p:nvSpPr>
          <p:cNvPr id="4" name="Tekstvak 3"/>
          <p:cNvSpPr txBox="1"/>
          <p:nvPr/>
        </p:nvSpPr>
        <p:spPr>
          <a:xfrm>
            <a:off x="179512" y="1412776"/>
            <a:ext cx="8784976" cy="1569660"/>
          </a:xfrm>
          <a:prstGeom prst="rect">
            <a:avLst/>
          </a:prstGeom>
          <a:noFill/>
        </p:spPr>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ESTHER</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Het boek van de verborgen geur</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geur van de </a:t>
            </a:r>
            <a:r>
              <a:rPr lang="nl-NL" sz="2400" b="1" dirty="0" err="1" smtClean="0">
                <a:latin typeface="Verdana" panose="020B0604030504040204" pitchFamily="34" charset="0"/>
                <a:ea typeface="Verdana" panose="020B0604030504040204" pitchFamily="34" charset="0"/>
                <a:cs typeface="Verdana" panose="020B0604030504040204" pitchFamily="34" charset="0"/>
              </a:rPr>
              <a:t>moadiem</a:t>
            </a: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geur van de aanstaande afspraak</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61422"/>
            <a:ext cx="365760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45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1" i="0" u="none" strike="noStrike" cap="none" normalizeH="0" baseline="0" smtClean="0">
                <a:ln>
                  <a:noFill/>
                </a:ln>
                <a:solidFill>
                  <a:srgbClr val="000000"/>
                </a:solidFill>
                <a:effectLst/>
                <a:latin typeface="Arial" pitchFamily="34" charset="0"/>
                <a:cs typeface="Arial" pitchFamily="34" charset="0"/>
              </a:rPr>
              <a:t>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smtClean="0">
              <a:ln>
                <a:noFill/>
              </a:ln>
              <a:solidFill>
                <a:srgbClr val="000000"/>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420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822393740"/>
              </p:ext>
            </p:extLst>
          </p:nvPr>
        </p:nvGraphicFramePr>
        <p:xfrm>
          <a:off x="35496" y="836712"/>
          <a:ext cx="9108504" cy="822960"/>
        </p:xfrm>
        <a:graphic>
          <a:graphicData uri="http://schemas.openxmlformats.org/drawingml/2006/table">
            <a:tbl>
              <a:tblPr firstRow="1" bandRow="1">
                <a:tableStyleId>{327F97BB-C833-4FB7-BDE5-3F7075034690}</a:tableStyleId>
              </a:tblPr>
              <a:tblGrid>
                <a:gridCol w="1075926"/>
                <a:gridCol w="8032578"/>
              </a:tblGrid>
              <a:tr h="370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1</a:t>
                      </a:r>
                    </a:p>
                    <a:p>
                      <a:pPr algn="ctr"/>
                      <a:r>
                        <a:rPr lang="nl-NL" sz="1600" dirty="0" smtClean="0"/>
                        <a:t>Lev.23:3</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dirty="0" smtClean="0">
                          <a:latin typeface="Verdana" panose="020B0604030504040204" pitchFamily="34" charset="0"/>
                          <a:ea typeface="Verdana" panose="020B0604030504040204" pitchFamily="34" charset="0"/>
                          <a:cs typeface="Verdana" panose="020B0604030504040204" pitchFamily="34" charset="0"/>
                        </a:rPr>
                        <a:t>Zes dagen mag arbeid verricht worden, maar op de zevende dag zal er een volkomen sabbat zijn: een heilige samenkomst; generlei arbeid zult gij verrichten, het is een sabbat voor de HERE in al uw woonplaatsen.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776613706"/>
              </p:ext>
            </p:extLst>
          </p:nvPr>
        </p:nvGraphicFramePr>
        <p:xfrm>
          <a:off x="35496" y="2516683"/>
          <a:ext cx="9108504" cy="762000"/>
        </p:xfrm>
        <a:graphic>
          <a:graphicData uri="http://schemas.openxmlformats.org/drawingml/2006/table">
            <a:tbl>
              <a:tblPr firstRow="1" bandRow="1">
                <a:tableStyleId>{327F97BB-C833-4FB7-BDE5-3F7075034690}</a:tableStyleId>
              </a:tblPr>
              <a:tblGrid>
                <a:gridCol w="1075926"/>
                <a:gridCol w="8032578"/>
              </a:tblGrid>
              <a:tr h="648073">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2</a:t>
                      </a:r>
                    </a:p>
                    <a:p>
                      <a:pPr algn="ctr"/>
                      <a:r>
                        <a:rPr lang="nl-NL" sz="1600" dirty="0" smtClean="0"/>
                        <a:t>Lev.23:5</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dirty="0" smtClean="0">
                          <a:solidFill>
                            <a:schemeClr val="tx1"/>
                          </a:solidFill>
                          <a:latin typeface="Verdana"/>
                        </a:rPr>
                        <a:t>In de eerste maand, op de veertiende der maand, in de avondschemering, is het </a:t>
                      </a:r>
                      <a:r>
                        <a:rPr lang="nl-NL" sz="1600" b="0" dirty="0" err="1" smtClean="0">
                          <a:solidFill>
                            <a:schemeClr val="tx1"/>
                          </a:solidFill>
                          <a:latin typeface="Verdana"/>
                        </a:rPr>
                        <a:t>pascha</a:t>
                      </a:r>
                      <a:r>
                        <a:rPr lang="nl-NL" sz="1600" b="0" dirty="0" smtClean="0">
                          <a:solidFill>
                            <a:schemeClr val="tx1"/>
                          </a:solidFill>
                          <a:latin typeface="Verdana"/>
                        </a:rPr>
                        <a:t> voor de HERE.</a:t>
                      </a:r>
                      <a:endParaRPr lang="nl-NL"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2123859186"/>
              </p:ext>
            </p:extLst>
          </p:nvPr>
        </p:nvGraphicFramePr>
        <p:xfrm>
          <a:off x="35496" y="4178646"/>
          <a:ext cx="9108504" cy="762000"/>
        </p:xfrm>
        <a:graphic>
          <a:graphicData uri="http://schemas.openxmlformats.org/drawingml/2006/table">
            <a:tbl>
              <a:tblPr firstRow="1" bandRow="1">
                <a:tableStyleId>{327F97BB-C833-4FB7-BDE5-3F7075034690}</a:tableStyleId>
              </a:tblPr>
              <a:tblGrid>
                <a:gridCol w="1224136"/>
                <a:gridCol w="7884368"/>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3</a:t>
                      </a:r>
                    </a:p>
                    <a:p>
                      <a:pPr algn="ctr"/>
                      <a:r>
                        <a:rPr lang="nl-NL" sz="1600" dirty="0" smtClean="0"/>
                        <a:t>Lev.23:6</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dirty="0" smtClean="0">
                          <a:solidFill>
                            <a:schemeClr val="tx1"/>
                          </a:solidFill>
                          <a:latin typeface="Verdana"/>
                        </a:rPr>
                        <a:t>En op de vijftiende dag van deze maand is het feest der ongezuurde broden voor de HERE, zeven dagen zult gij ongezuurde broden eten.</a:t>
                      </a:r>
                      <a:endParaRPr lang="nl-NL"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2330701226"/>
              </p:ext>
            </p:extLst>
          </p:nvPr>
        </p:nvGraphicFramePr>
        <p:xfrm>
          <a:off x="35496" y="5771628"/>
          <a:ext cx="9108504" cy="1066800"/>
        </p:xfrm>
        <a:graphic>
          <a:graphicData uri="http://schemas.openxmlformats.org/drawingml/2006/table">
            <a:tbl>
              <a:tblPr firstRow="1" bandRow="1">
                <a:tableStyleId>{327F97BB-C833-4FB7-BDE5-3F7075034690}</a:tableStyleId>
              </a:tblPr>
              <a:tblGrid>
                <a:gridCol w="1233891"/>
                <a:gridCol w="7874613"/>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4</a:t>
                      </a:r>
                    </a:p>
                    <a:p>
                      <a:pPr algn="ctr"/>
                      <a:r>
                        <a:rPr lang="nl-NL" sz="1600" dirty="0" smtClean="0"/>
                        <a:t>Lev.23:15</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mn-cs"/>
                        </a:rPr>
                        <a:t>Dan zult gij tellen van de dag na de sabbat, van de dag waarop gij de garve van het beweegoffer gebracht hebt: zeven volle weken zullen het zijn; tot de dag na de zevende sabbat zult gij tellen, vijftig dagen; dan zult gij een nieuw spijsoffer de HERE brengen. </a:t>
                      </a:r>
                      <a:endParaRPr lang="nl-NL" sz="160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12" name="Tekstvak 11"/>
          <p:cNvSpPr txBox="1"/>
          <p:nvPr/>
        </p:nvSpPr>
        <p:spPr>
          <a:xfrm>
            <a:off x="0" y="0"/>
            <a:ext cx="9144000" cy="81560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100" b="1" dirty="0" smtClean="0">
              <a:latin typeface="Times New Roman" panose="02020603050405020304" pitchFamily="18" charset="0"/>
              <a:ea typeface="Verdana" panose="020B0604030504040204" pitchFamily="34" charset="0"/>
              <a:cs typeface="Times New Roman" panose="02020603050405020304" pitchFamily="18" charset="0"/>
            </a:endParaRPr>
          </a:p>
          <a:p>
            <a:pPr algn="ctr"/>
            <a:r>
              <a:rPr lang="nl-NL" sz="4400" b="1" dirty="0" smtClean="0">
                <a:latin typeface="Times New Roman" panose="02020603050405020304" pitchFamily="18" charset="0"/>
                <a:ea typeface="Verdana" panose="020B0604030504040204" pitchFamily="34" charset="0"/>
                <a:cs typeface="Times New Roman" panose="02020603050405020304" pitchFamily="18" charset="0"/>
              </a:rPr>
              <a:t>1. SJABBAT</a:t>
            </a:r>
            <a:endParaRPr lang="nl-NL" sz="200" b="1" dirty="0" smtClean="0">
              <a:latin typeface="Times New Roman" panose="02020603050405020304" pitchFamily="18" charset="0"/>
              <a:ea typeface="Verdana" panose="020B0604030504040204" pitchFamily="34" charset="0"/>
              <a:cs typeface="Times New Roman" panose="02020603050405020304" pitchFamily="18" charset="0"/>
            </a:endParaRPr>
          </a:p>
          <a:p>
            <a:pPr algn="ctr"/>
            <a:endParaRPr lang="nl-NL" sz="2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3" name="Tekstvak 12"/>
          <p:cNvSpPr txBox="1"/>
          <p:nvPr/>
        </p:nvSpPr>
        <p:spPr>
          <a:xfrm>
            <a:off x="9911" y="1709292"/>
            <a:ext cx="9134089" cy="75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300" b="1" dirty="0" smtClean="0">
                <a:latin typeface="Times New Roman" panose="02020603050405020304" pitchFamily="18" charset="0"/>
                <a:ea typeface="Verdana" panose="020B0604030504040204" pitchFamily="34" charset="0"/>
                <a:cs typeface="Times New Roman" panose="02020603050405020304" pitchFamily="18" charset="0"/>
              </a:rPr>
              <a:t>2. PESACH</a:t>
            </a:r>
            <a:endParaRPr lang="nl-NL" sz="43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4" name="Tekstvak 13"/>
          <p:cNvSpPr txBox="1"/>
          <p:nvPr/>
        </p:nvSpPr>
        <p:spPr>
          <a:xfrm>
            <a:off x="8580" y="3335768"/>
            <a:ext cx="9144000" cy="76944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Times New Roman" panose="02020603050405020304" pitchFamily="18" charset="0"/>
                <a:ea typeface="Verdana" panose="020B0604030504040204" pitchFamily="34" charset="0"/>
                <a:cs typeface="Times New Roman" panose="02020603050405020304" pitchFamily="18" charset="0"/>
              </a:rPr>
              <a:t>3. MATSOT</a:t>
            </a:r>
            <a:endParaRPr lang="nl-NL" sz="44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5" name="Tekstvak 14"/>
          <p:cNvSpPr txBox="1"/>
          <p:nvPr/>
        </p:nvSpPr>
        <p:spPr>
          <a:xfrm>
            <a:off x="18757" y="4988867"/>
            <a:ext cx="9134088" cy="76944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Times New Roman" panose="02020603050405020304" pitchFamily="18" charset="0"/>
                <a:ea typeface="Verdana" panose="020B0604030504040204" pitchFamily="34" charset="0"/>
                <a:cs typeface="Times New Roman" panose="02020603050405020304" pitchFamily="18" charset="0"/>
              </a:rPr>
              <a:t>4. SJAVOEOT</a:t>
            </a:r>
            <a:endParaRPr lang="nl-NL" sz="3200" b="1"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1011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 y="5011076"/>
            <a:ext cx="9143999" cy="107721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Times New Roman" panose="02020603050405020304" pitchFamily="18" charset="0"/>
                <a:ea typeface="Verdana" panose="020B0604030504040204" pitchFamily="34" charset="0"/>
                <a:cs typeface="Times New Roman" panose="02020603050405020304" pitchFamily="18" charset="0"/>
              </a:rPr>
              <a:t>8. SJEMINI ATSERET</a:t>
            </a:r>
          </a:p>
          <a:p>
            <a:pPr algn="ctr"/>
            <a:r>
              <a:rPr lang="nl-NL" sz="2000" b="1" dirty="0" smtClean="0">
                <a:latin typeface="Times New Roman" panose="02020603050405020304" pitchFamily="18" charset="0"/>
                <a:ea typeface="Verdana" panose="020B0604030504040204" pitchFamily="34" charset="0"/>
                <a:cs typeface="Times New Roman" panose="02020603050405020304" pitchFamily="18" charset="0"/>
              </a:rPr>
              <a:t>De Eeuwige Sjabbat !</a:t>
            </a:r>
            <a:endParaRPr lang="nl-NL" sz="2000" b="1" dirty="0">
              <a:latin typeface="Times New Roman" panose="02020603050405020304" pitchFamily="18" charset="0"/>
              <a:ea typeface="Verdana" panose="020B0604030504040204" pitchFamily="34" charset="0"/>
              <a:cs typeface="Times New Roman" panose="02020603050405020304" pitchFamily="18" charset="0"/>
            </a:endParaRPr>
          </a:p>
        </p:txBody>
      </p:sp>
      <p:graphicFrame>
        <p:nvGraphicFramePr>
          <p:cNvPr id="7" name="Tabel 6"/>
          <p:cNvGraphicFramePr>
            <a:graphicFrameLocks noGrp="1"/>
          </p:cNvGraphicFramePr>
          <p:nvPr>
            <p:extLst>
              <p:ext uri="{D42A27DB-BD31-4B8C-83A1-F6EECF244321}">
                <p14:modId xmlns:p14="http://schemas.microsoft.com/office/powerpoint/2010/main" val="4142899550"/>
              </p:ext>
            </p:extLst>
          </p:nvPr>
        </p:nvGraphicFramePr>
        <p:xfrm>
          <a:off x="35363" y="883668"/>
          <a:ext cx="9108636" cy="762000"/>
        </p:xfrm>
        <a:graphic>
          <a:graphicData uri="http://schemas.openxmlformats.org/drawingml/2006/table">
            <a:tbl>
              <a:tblPr firstRow="1" bandRow="1">
                <a:tableStyleId>{327F97BB-C833-4FB7-BDE5-3F7075034690}</a:tableStyleId>
              </a:tblPr>
              <a:tblGrid>
                <a:gridCol w="1075942"/>
                <a:gridCol w="8032694"/>
              </a:tblGrid>
              <a:tr h="37084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5</a:t>
                      </a:r>
                    </a:p>
                    <a:p>
                      <a:pPr algn="ctr"/>
                      <a:r>
                        <a:rPr lang="nl-NL" sz="1600" dirty="0" smtClean="0"/>
                        <a:t>Lev.23:24</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mn-cs"/>
                        </a:rPr>
                        <a:t>In de zevende maand, op de eerste der maand, zult gij een rustdag hebben, aangekondigd door bazuingeschal, een heilige samenkomst. </a:t>
                      </a:r>
                      <a:endParaRPr lang="nl-NL" sz="1600" b="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631030991"/>
              </p:ext>
            </p:extLst>
          </p:nvPr>
        </p:nvGraphicFramePr>
        <p:xfrm>
          <a:off x="0" y="2539852"/>
          <a:ext cx="9144000" cy="822960"/>
        </p:xfrm>
        <a:graphic>
          <a:graphicData uri="http://schemas.openxmlformats.org/drawingml/2006/table">
            <a:tbl>
              <a:tblPr firstRow="1" bandRow="1">
                <a:tableStyleId>{327F97BB-C833-4FB7-BDE5-3F7075034690}</a:tableStyleId>
              </a:tblPr>
              <a:tblGrid>
                <a:gridCol w="1187624"/>
                <a:gridCol w="7956376"/>
              </a:tblGrid>
              <a:tr h="648073">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6</a:t>
                      </a:r>
                    </a:p>
                    <a:p>
                      <a:pPr algn="ctr"/>
                      <a:r>
                        <a:rPr lang="nl-NL" sz="1600" dirty="0" smtClean="0"/>
                        <a:t>Lev.23:27</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mn-cs"/>
                        </a:rPr>
                        <a:t>27 Maar op de tiende van die zevende maand is de Verzoendag; een heilige samenkomst zult gij hebben en gij zult u verootmoedigen en de HERE een vuuroffer brengen.</a:t>
                      </a:r>
                      <a:endParaRPr lang="nl-NL" sz="1600" b="0" dirty="0">
                        <a:solidFill>
                          <a:schemeClr val="bg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852103974"/>
              </p:ext>
            </p:extLst>
          </p:nvPr>
        </p:nvGraphicFramePr>
        <p:xfrm>
          <a:off x="10444" y="4208562"/>
          <a:ext cx="9108504" cy="762000"/>
        </p:xfrm>
        <a:graphic>
          <a:graphicData uri="http://schemas.openxmlformats.org/drawingml/2006/table">
            <a:tbl>
              <a:tblPr firstRow="1" bandRow="1">
                <a:tableStyleId>{327F97BB-C833-4FB7-BDE5-3F7075034690}</a:tableStyleId>
              </a:tblPr>
              <a:tblGrid>
                <a:gridCol w="1152128"/>
                <a:gridCol w="7956376"/>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7</a:t>
                      </a:r>
                    </a:p>
                    <a:p>
                      <a:pPr algn="ctr"/>
                      <a:r>
                        <a:rPr lang="nl-NL" sz="1600" dirty="0" smtClean="0"/>
                        <a:t>Lev.23:34</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r>
                        <a:rPr lang="nl-NL" sz="1600" b="0" i="0" kern="1200" dirty="0" smtClean="0">
                          <a:solidFill>
                            <a:schemeClr val="lt1"/>
                          </a:solidFill>
                          <a:effectLst/>
                          <a:latin typeface="Verdana" panose="020B0604030504040204" pitchFamily="34" charset="0"/>
                          <a:ea typeface="Verdana" panose="020B0604030504040204" pitchFamily="34" charset="0"/>
                          <a:cs typeface="+mn-cs"/>
                        </a:rPr>
                        <a:t>Op de vijftiende dag van deze zevende maand begint het Loofhuttenfeest voor de HERE, zeven dagen lang. </a:t>
                      </a:r>
                      <a:endParaRPr lang="nl-NL" sz="1600" b="0" dirty="0">
                        <a:solidFill>
                          <a:schemeClr val="bg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3831431000"/>
              </p:ext>
            </p:extLst>
          </p:nvPr>
        </p:nvGraphicFramePr>
        <p:xfrm>
          <a:off x="8980" y="6088954"/>
          <a:ext cx="9143998" cy="762000"/>
        </p:xfrm>
        <a:graphic>
          <a:graphicData uri="http://schemas.openxmlformats.org/drawingml/2006/table">
            <a:tbl>
              <a:tblPr firstRow="1" bandRow="1">
                <a:tableStyleId>{327F97BB-C833-4FB7-BDE5-3F7075034690}</a:tableStyleId>
              </a:tblPr>
              <a:tblGrid>
                <a:gridCol w="1225600"/>
                <a:gridCol w="7918398"/>
              </a:tblGrid>
              <a:tr h="139080">
                <a:tc>
                  <a:txBody>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8</a:t>
                      </a:r>
                    </a:p>
                    <a:p>
                      <a:pPr algn="ctr"/>
                      <a:r>
                        <a:rPr lang="nl-NL" sz="1600" dirty="0" smtClean="0"/>
                        <a:t>Lev.23:39</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kern="1200" dirty="0" smtClean="0">
                          <a:solidFill>
                            <a:schemeClr val="lt1"/>
                          </a:solidFill>
                          <a:effectLst/>
                          <a:latin typeface="Verdana" panose="020B0604030504040204" pitchFamily="34" charset="0"/>
                          <a:ea typeface="Verdana" panose="020B0604030504040204" pitchFamily="34" charset="0"/>
                          <a:cs typeface="+mn-cs"/>
                        </a:rPr>
                        <a:t>en op de achtste dag zal er rust zijn.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3E00"/>
                    </a:solidFill>
                  </a:tcPr>
                </a:tc>
              </a:tr>
            </a:tbl>
          </a:graphicData>
        </a:graphic>
      </p:graphicFrame>
      <p:sp>
        <p:nvSpPr>
          <p:cNvPr id="9" name="Tekstvak 8"/>
          <p:cNvSpPr txBox="1"/>
          <p:nvPr/>
        </p:nvSpPr>
        <p:spPr>
          <a:xfrm>
            <a:off x="-19090" y="-1"/>
            <a:ext cx="9163089" cy="76944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Times New Roman" panose="02020603050405020304" pitchFamily="18" charset="0"/>
                <a:ea typeface="Verdana" panose="020B0604030504040204" pitchFamily="34" charset="0"/>
                <a:cs typeface="Times New Roman" panose="02020603050405020304" pitchFamily="18" charset="0"/>
              </a:rPr>
              <a:t>5. JOM TEROEAH</a:t>
            </a:r>
            <a:endParaRPr lang="nl-NL" sz="44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2" name="Tekstvak 11"/>
          <p:cNvSpPr txBox="1"/>
          <p:nvPr/>
        </p:nvSpPr>
        <p:spPr>
          <a:xfrm>
            <a:off x="0" y="1655808"/>
            <a:ext cx="9143999" cy="95410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Times New Roman" panose="02020603050405020304" pitchFamily="18" charset="0"/>
                <a:ea typeface="Verdana" panose="020B0604030504040204" pitchFamily="34" charset="0"/>
                <a:cs typeface="Times New Roman" panose="02020603050405020304" pitchFamily="18" charset="0"/>
              </a:rPr>
              <a:t>6. JOM KIPPOER</a:t>
            </a:r>
            <a:endParaRPr lang="nl-NL" sz="1200" b="1" dirty="0" smtClean="0">
              <a:latin typeface="Times New Roman" panose="02020603050405020304" pitchFamily="18" charset="0"/>
              <a:ea typeface="Verdana" panose="020B0604030504040204" pitchFamily="34" charset="0"/>
              <a:cs typeface="Times New Roman" panose="02020603050405020304" pitchFamily="18" charset="0"/>
            </a:endParaRPr>
          </a:p>
          <a:p>
            <a:pPr algn="ctr"/>
            <a:endParaRPr lang="nl-NL" sz="12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3" name="Tekstvak 12"/>
          <p:cNvSpPr txBox="1"/>
          <p:nvPr/>
        </p:nvSpPr>
        <p:spPr>
          <a:xfrm>
            <a:off x="-27734" y="3394570"/>
            <a:ext cx="9171733" cy="86177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400" b="1" dirty="0" smtClean="0">
                <a:latin typeface="Times New Roman" panose="02020603050405020304" pitchFamily="18" charset="0"/>
                <a:ea typeface="Verdana" panose="020B0604030504040204" pitchFamily="34" charset="0"/>
                <a:cs typeface="Times New Roman" panose="02020603050405020304" pitchFamily="18" charset="0"/>
              </a:rPr>
              <a:t>7. SOEKOT</a:t>
            </a:r>
            <a:endParaRPr lang="nl-NL" sz="600" b="1" dirty="0" smtClean="0">
              <a:latin typeface="Times New Roman" panose="02020603050405020304" pitchFamily="18" charset="0"/>
              <a:ea typeface="Verdana" panose="020B0604030504040204" pitchFamily="34" charset="0"/>
              <a:cs typeface="Times New Roman" panose="02020603050405020304" pitchFamily="18" charset="0"/>
            </a:endParaRPr>
          </a:p>
          <a:p>
            <a:pPr algn="ctr"/>
            <a:endParaRPr lang="nl-NL" sz="600" b="1"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991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95536" y="404664"/>
            <a:ext cx="4032000" cy="3312368"/>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Brush Script Std" pitchFamily="66" charset="0"/>
                <a:ea typeface="+mj-ea"/>
                <a:cs typeface="+mj-cs"/>
              </a:defRPr>
            </a:lvl1pPr>
          </a:lstStyle>
          <a:p>
            <a:r>
              <a:rPr lang="nl-NL" sz="8000" dirty="0" smtClean="0"/>
              <a:t>8 </a:t>
            </a:r>
            <a:r>
              <a:rPr lang="nl-NL" sz="8000" dirty="0" smtClean="0">
                <a:latin typeface="Times New Roman" panose="02020603050405020304" pitchFamily="18" charset="0"/>
                <a:cs typeface="Times New Roman" panose="02020603050405020304" pitchFamily="18" charset="0"/>
              </a:rPr>
              <a:t>Feesten</a:t>
            </a:r>
            <a:r>
              <a:rPr lang="nl-NL" sz="8000" dirty="0" smtClean="0"/>
              <a:t> </a:t>
            </a:r>
            <a:r>
              <a:rPr lang="nl-NL" sz="9600" dirty="0" smtClean="0"/>
              <a:t/>
            </a:r>
            <a:br>
              <a:rPr lang="nl-NL" sz="9600" dirty="0" smtClean="0"/>
            </a:br>
            <a:r>
              <a:rPr lang="nl-NL" sz="2800" i="1" dirty="0" smtClean="0">
                <a:latin typeface="Verdana" panose="020B0604030504040204" pitchFamily="34" charset="0"/>
                <a:ea typeface="Verdana" panose="020B0604030504040204" pitchFamily="34" charset="0"/>
                <a:cs typeface="Verdana" panose="020B0604030504040204" pitchFamily="34" charset="0"/>
              </a:rPr>
              <a:t>in het boek Leviticus</a:t>
            </a:r>
          </a:p>
          <a:p>
            <a:endParaRPr lang="nl-NL" sz="2800" dirty="0"/>
          </a:p>
        </p:txBody>
      </p:sp>
      <p:pic>
        <p:nvPicPr>
          <p:cNvPr id="5" name="Picture 2"/>
          <p:cNvPicPr>
            <a:picLocks noChangeAspect="1" noChangeArrowheads="1"/>
          </p:cNvPicPr>
          <p:nvPr/>
        </p:nvPicPr>
        <p:blipFill>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7632218">
            <a:off x="5325528" y="1001007"/>
            <a:ext cx="2966799" cy="190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4792927" y="404664"/>
            <a:ext cx="4032000" cy="3312368"/>
          </a:xfrm>
          <a:solidFill>
            <a:srgbClr val="002060"/>
          </a:solidFill>
        </p:spPr>
        <p:style>
          <a:lnRef idx="0">
            <a:schemeClr val="accent4"/>
          </a:lnRef>
          <a:fillRef idx="3">
            <a:schemeClr val="accent4"/>
          </a:fillRef>
          <a:effectRef idx="3">
            <a:schemeClr val="accent4"/>
          </a:effectRef>
          <a:fontRef idx="minor">
            <a:schemeClr val="lt1"/>
          </a:fontRef>
        </p:style>
        <p:txBody>
          <a:bodyPr>
            <a:noAutofit/>
          </a:bodyPr>
          <a:lstStyle/>
          <a:p>
            <a:r>
              <a:rPr lang="nl-NL" sz="8000" dirty="0">
                <a:solidFill>
                  <a:prstClr val="white"/>
                </a:solidFill>
                <a:latin typeface="Brush Script Std" pitchFamily="66" charset="0"/>
              </a:rPr>
              <a:t>8 </a:t>
            </a:r>
            <a:r>
              <a:rPr lang="nl-NL" sz="8000" dirty="0">
                <a:solidFill>
                  <a:prstClr val="white"/>
                </a:solidFill>
                <a:latin typeface="Times New Roman" panose="02020603050405020304" pitchFamily="18" charset="0"/>
                <a:cs typeface="Times New Roman" panose="02020603050405020304" pitchFamily="18" charset="0"/>
              </a:rPr>
              <a:t>Feesten</a:t>
            </a:r>
            <a:r>
              <a:rPr lang="nl-NL" sz="9600" dirty="0" smtClean="0"/>
              <a:t/>
            </a:r>
            <a:br>
              <a:rPr lang="nl-NL" sz="9600" dirty="0" smtClean="0"/>
            </a:br>
            <a:r>
              <a:rPr lang="nl-NL" sz="2800" i="1" dirty="0" smtClean="0">
                <a:latin typeface="Verdana" panose="020B0604030504040204" pitchFamily="34" charset="0"/>
                <a:ea typeface="Verdana" panose="020B0604030504040204" pitchFamily="34" charset="0"/>
                <a:cs typeface="Verdana" panose="020B0604030504040204" pitchFamily="34" charset="0"/>
              </a:rPr>
              <a:t>In </a:t>
            </a:r>
            <a:r>
              <a:rPr lang="nl-NL" sz="2800" i="1" dirty="0">
                <a:latin typeface="Verdana" panose="020B0604030504040204" pitchFamily="34" charset="0"/>
                <a:ea typeface="Verdana" panose="020B0604030504040204" pitchFamily="34" charset="0"/>
                <a:cs typeface="Verdana" panose="020B0604030504040204" pitchFamily="34" charset="0"/>
              </a:rPr>
              <a:t>het boek </a:t>
            </a:r>
            <a:r>
              <a:rPr lang="nl-NL" sz="2800" i="1" dirty="0" smtClean="0">
                <a:latin typeface="Verdana" panose="020B0604030504040204" pitchFamily="34" charset="0"/>
                <a:ea typeface="Verdana" panose="020B0604030504040204" pitchFamily="34" charset="0"/>
                <a:cs typeface="Verdana" panose="020B0604030504040204" pitchFamily="34" charset="0"/>
              </a:rPr>
              <a:t>Esther</a:t>
            </a:r>
            <a:br>
              <a:rPr lang="nl-NL" sz="2800" i="1" dirty="0" smtClean="0">
                <a:latin typeface="Verdana" panose="020B0604030504040204" pitchFamily="34" charset="0"/>
                <a:ea typeface="Verdana" panose="020B0604030504040204" pitchFamily="34" charset="0"/>
                <a:cs typeface="Verdana" panose="020B0604030504040204" pitchFamily="34" charset="0"/>
              </a:rPr>
            </a:br>
            <a:r>
              <a:rPr lang="nl-NL" sz="2000" i="1" dirty="0" smtClean="0">
                <a:latin typeface="Verdana" panose="020B0604030504040204" pitchFamily="34" charset="0"/>
                <a:ea typeface="Verdana" panose="020B0604030504040204" pitchFamily="34" charset="0"/>
                <a:cs typeface="Verdana" panose="020B0604030504040204" pitchFamily="34" charset="0"/>
              </a:rPr>
              <a:t>het boek der verborgenheden</a:t>
            </a:r>
            <a:endParaRPr lang="nl-NL" sz="2000" dirty="0"/>
          </a:p>
        </p:txBody>
      </p:sp>
      <p:sp>
        <p:nvSpPr>
          <p:cNvPr id="6" name="Titel 1"/>
          <p:cNvSpPr txBox="1">
            <a:spLocks/>
          </p:cNvSpPr>
          <p:nvPr/>
        </p:nvSpPr>
        <p:spPr>
          <a:xfrm>
            <a:off x="395536" y="3869432"/>
            <a:ext cx="4032000" cy="2007840"/>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Brush Script Std" pitchFamily="66" charset="0"/>
                <a:ea typeface="+mj-ea"/>
                <a:cs typeface="+mj-cs"/>
              </a:defRPr>
            </a:lvl1pPr>
          </a:lstStyle>
          <a:p>
            <a:pPr algn="l"/>
            <a:r>
              <a:rPr lang="nl-NL" sz="2800" i="1" dirty="0" smtClean="0">
                <a:latin typeface="Times New Roman" panose="02020603050405020304" pitchFamily="18" charset="0"/>
                <a:ea typeface="Verdana" panose="020B0604030504040204" pitchFamily="34" charset="0"/>
                <a:cs typeface="Times New Roman" panose="02020603050405020304" pitchFamily="18" charset="0"/>
              </a:rPr>
              <a:t>3 voorjaarsfeesten</a:t>
            </a:r>
          </a:p>
          <a:p>
            <a:pPr algn="l"/>
            <a:r>
              <a:rPr lang="nl-NL" sz="2800" i="1" dirty="0" smtClean="0">
                <a:latin typeface="Times New Roman" panose="02020603050405020304" pitchFamily="18" charset="0"/>
                <a:ea typeface="Verdana" panose="020B0604030504040204" pitchFamily="34" charset="0"/>
                <a:cs typeface="Times New Roman" panose="02020603050405020304" pitchFamily="18" charset="0"/>
              </a:rPr>
              <a:t>3 najaarsfeesten</a:t>
            </a:r>
          </a:p>
          <a:p>
            <a:pPr algn="l"/>
            <a:r>
              <a:rPr lang="nl-NL" sz="2800" i="1" dirty="0" smtClean="0">
                <a:latin typeface="Times New Roman" panose="02020603050405020304" pitchFamily="18" charset="0"/>
                <a:ea typeface="Verdana" panose="020B0604030504040204" pitchFamily="34" charset="0"/>
                <a:cs typeface="Times New Roman" panose="02020603050405020304" pitchFamily="18" charset="0"/>
              </a:rPr>
              <a:t>1 wekelijkse Sjabbat</a:t>
            </a:r>
          </a:p>
          <a:p>
            <a:pPr algn="l"/>
            <a:r>
              <a:rPr lang="nl-NL" sz="2800" i="1" dirty="0" smtClean="0">
                <a:latin typeface="Times New Roman" panose="02020603050405020304" pitchFamily="18" charset="0"/>
                <a:ea typeface="Verdana" panose="020B0604030504040204" pitchFamily="34" charset="0"/>
                <a:cs typeface="Times New Roman" panose="02020603050405020304" pitchFamily="18" charset="0"/>
              </a:rPr>
              <a:t>1 toekomstige Sjabbat</a:t>
            </a:r>
            <a:endParaRPr lang="nl-N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9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mersonkent.com/images/xerxes_dar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 y="0"/>
            <a:ext cx="9139981" cy="40215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historical Persian King Xerxes(above), who bares no resemblence to the offensive depiction of him in the Hollywood movie 300. See below for more on this movie and its historically inaccurate portrayal of King Xerxes and the Persian Empire."/>
          <p:cNvPicPr>
            <a:picLocks noChangeAspect="1" noChangeArrowheads="1"/>
          </p:cNvPicPr>
          <p:nvPr/>
        </p:nvPicPr>
        <p:blipFill rotWithShape="1">
          <a:blip r:embed="rId3">
            <a:extLst>
              <a:ext uri="{28A0092B-C50C-407E-A947-70E740481C1C}">
                <a14:useLocalDpi xmlns:a14="http://schemas.microsoft.com/office/drawing/2010/main" val="0"/>
              </a:ext>
            </a:extLst>
          </a:blip>
          <a:srcRect r="3865" b="3588"/>
          <a:stretch/>
        </p:blipFill>
        <p:spPr bwMode="auto">
          <a:xfrm>
            <a:off x="6084168" y="1202157"/>
            <a:ext cx="3059832" cy="5633214"/>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6264900" y="6318612"/>
            <a:ext cx="2771596" cy="307777"/>
          </a:xfrm>
          <a:prstGeom prst="rect">
            <a:avLst/>
          </a:prstGeom>
          <a:solidFill>
            <a:srgbClr val="EBE485"/>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1400" b="1" dirty="0" err="1">
                <a:solidFill>
                  <a:sysClr val="windowText" lastClr="000000"/>
                </a:solidFill>
                <a:latin typeface="Times New Roman" panose="02020603050405020304" pitchFamily="18" charset="0"/>
                <a:cs typeface="Times New Roman" panose="02020603050405020304" pitchFamily="18" charset="0"/>
              </a:rPr>
              <a:t>Xerxes</a:t>
            </a:r>
            <a:r>
              <a:rPr lang="nl-NL" sz="1400" b="1" dirty="0">
                <a:solidFill>
                  <a:sysClr val="windowText" lastClr="000000"/>
                </a:solidFill>
                <a:latin typeface="Times New Roman" panose="02020603050405020304" pitchFamily="18" charset="0"/>
                <a:cs typeface="Times New Roman" panose="02020603050405020304" pitchFamily="18" charset="0"/>
              </a:rPr>
              <a:t> I  519-465 </a:t>
            </a:r>
            <a:r>
              <a:rPr lang="nl-NL" sz="1400" b="1" dirty="0" smtClean="0">
                <a:solidFill>
                  <a:sysClr val="windowText" lastClr="000000"/>
                </a:solidFill>
                <a:latin typeface="Times New Roman" panose="02020603050405020304" pitchFamily="18" charset="0"/>
                <a:cs typeface="Times New Roman" panose="02020603050405020304" pitchFamily="18" charset="0"/>
              </a:rPr>
              <a:t>v.Chr.</a:t>
            </a:r>
            <a:endParaRPr lang="nl-NL"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ekstvak 2"/>
          <p:cNvSpPr txBox="1"/>
          <p:nvPr/>
        </p:nvSpPr>
        <p:spPr>
          <a:xfrm>
            <a:off x="-36512" y="4018764"/>
            <a:ext cx="6624736" cy="400110"/>
          </a:xfrm>
          <a:prstGeom prst="rect">
            <a:avLst/>
          </a:prstGeom>
          <a:noFill/>
        </p:spPr>
        <p:txBody>
          <a:bodyPr wrap="square" rtlCol="0">
            <a:spAutoFit/>
          </a:bodyPr>
          <a:lstStyle/>
          <a:p>
            <a:r>
              <a:rPr lang="nl-NL" sz="2000" b="1" dirty="0" smtClean="0">
                <a:latin typeface="Times New Roman" panose="02020603050405020304" pitchFamily="18" charset="0"/>
                <a:ea typeface="Verdana" panose="020B0604030504040204" pitchFamily="34" charset="0"/>
                <a:cs typeface="Times New Roman" panose="02020603050405020304" pitchFamily="18" charset="0"/>
              </a:rPr>
              <a:t>Persepolis: </a:t>
            </a:r>
            <a:r>
              <a:rPr lang="nl-NL" sz="2000" dirty="0" smtClean="0">
                <a:latin typeface="Times New Roman" panose="02020603050405020304" pitchFamily="18" charset="0"/>
                <a:ea typeface="Verdana" panose="020B0604030504040204" pitchFamily="34" charset="0"/>
                <a:cs typeface="Times New Roman" panose="02020603050405020304" pitchFamily="18" charset="0"/>
              </a:rPr>
              <a:t>stenen reliëf uit het hof van </a:t>
            </a:r>
            <a:r>
              <a:rPr lang="nl-NL" sz="2000" dirty="0" err="1" smtClean="0">
                <a:latin typeface="Times New Roman" panose="02020603050405020304" pitchFamily="18" charset="0"/>
                <a:ea typeface="Verdana" panose="020B0604030504040204" pitchFamily="34" charset="0"/>
                <a:cs typeface="Times New Roman" panose="02020603050405020304" pitchFamily="18" charset="0"/>
              </a:rPr>
              <a:t>Ahasveros</a:t>
            </a:r>
            <a:endParaRPr lang="nl-NL" sz="2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Tekstvak 5"/>
          <p:cNvSpPr txBox="1"/>
          <p:nvPr/>
        </p:nvSpPr>
        <p:spPr>
          <a:xfrm>
            <a:off x="1514974" y="5170856"/>
            <a:ext cx="120074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err="1" smtClean="0">
                <a:latin typeface="Times New Roman" panose="02020603050405020304" pitchFamily="18" charset="0"/>
                <a:ea typeface="Verdana" panose="020B0604030504040204" pitchFamily="34" charset="0"/>
                <a:cs typeface="Times New Roman" panose="02020603050405020304" pitchFamily="18" charset="0"/>
              </a:rPr>
              <a:t>Haman</a:t>
            </a: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7" name="Tekstvak 6"/>
          <p:cNvSpPr txBox="1"/>
          <p:nvPr/>
        </p:nvSpPr>
        <p:spPr>
          <a:xfrm>
            <a:off x="547936" y="4755594"/>
            <a:ext cx="1647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err="1" smtClean="0">
                <a:latin typeface="Times New Roman" panose="02020603050405020304" pitchFamily="18" charset="0"/>
                <a:ea typeface="Verdana" panose="020B0604030504040204" pitchFamily="34" charset="0"/>
                <a:cs typeface="Times New Roman" panose="02020603050405020304" pitchFamily="18" charset="0"/>
              </a:rPr>
              <a:t>Ahasveros</a:t>
            </a: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Tekstvak 7"/>
          <p:cNvSpPr txBox="1"/>
          <p:nvPr/>
        </p:nvSpPr>
        <p:spPr>
          <a:xfrm>
            <a:off x="3563888" y="4748590"/>
            <a:ext cx="120074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nl-NL" sz="2400" b="1" dirty="0" smtClean="0">
                <a:latin typeface="Times New Roman" panose="02020603050405020304" pitchFamily="18" charset="0"/>
                <a:ea typeface="Verdana" panose="020B0604030504040204" pitchFamily="34" charset="0"/>
                <a:cs typeface="Times New Roman" panose="02020603050405020304" pitchFamily="18" charset="0"/>
              </a:rPr>
              <a:t>Esther</a:t>
            </a: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 name="Tekstvak 8"/>
          <p:cNvSpPr txBox="1"/>
          <p:nvPr/>
        </p:nvSpPr>
        <p:spPr>
          <a:xfrm>
            <a:off x="2292050" y="4755594"/>
            <a:ext cx="120074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err="1" smtClean="0">
                <a:latin typeface="Times New Roman" panose="02020603050405020304" pitchFamily="18" charset="0"/>
                <a:ea typeface="Verdana" panose="020B0604030504040204" pitchFamily="34" charset="0"/>
                <a:cs typeface="Times New Roman" panose="02020603050405020304" pitchFamily="18" charset="0"/>
              </a:rPr>
              <a:t>Vasti</a:t>
            </a: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0" name="Tekstvak 9"/>
          <p:cNvSpPr txBox="1"/>
          <p:nvPr/>
        </p:nvSpPr>
        <p:spPr>
          <a:xfrm>
            <a:off x="2806926" y="5170856"/>
            <a:ext cx="176708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nl-NL" sz="2400" b="1" dirty="0" err="1" smtClean="0">
                <a:latin typeface="Times New Roman" panose="02020603050405020304" pitchFamily="18" charset="0"/>
                <a:ea typeface="Verdana" panose="020B0604030504040204" pitchFamily="34" charset="0"/>
                <a:cs typeface="Times New Roman" panose="02020603050405020304" pitchFamily="18" charset="0"/>
              </a:rPr>
              <a:t>Mordechai</a:t>
            </a: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74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rzische_rijk.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51984" y="116632"/>
            <a:ext cx="8870485"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827584" y="5795882"/>
            <a:ext cx="4680520" cy="58477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3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Het rijk van </a:t>
            </a:r>
            <a:r>
              <a:rPr lang="nl-NL" sz="3200" b="1" dirty="0" err="1"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Ahasveros</a:t>
            </a:r>
            <a:endParaRPr lang="nl-NL" sz="32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924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nose follows scent"/>
          <p:cNvPicPr>
            <a:picLocks noChangeAspect="1" noChangeArrowheads="1"/>
          </p:cNvPicPr>
          <p:nvPr/>
        </p:nvPicPr>
        <p:blipFill rotWithShape="1">
          <a:blip r:embed="rId2">
            <a:extLst>
              <a:ext uri="{28A0092B-C50C-407E-A947-70E740481C1C}">
                <a14:useLocalDpi xmlns:a14="http://schemas.microsoft.com/office/drawing/2010/main" val="0"/>
              </a:ext>
            </a:extLst>
          </a:blip>
          <a:srcRect r="10945"/>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403647" y="5085184"/>
            <a:ext cx="7617643" cy="1631216"/>
          </a:xfrm>
          <a:prstGeom prst="rect">
            <a:avLst/>
          </a:prstGeom>
        </p:spPr>
        <p:txBody>
          <a:bodyPr wrap="square">
            <a:spAutoFit/>
          </a:bodyPr>
          <a:lstStyle/>
          <a:p>
            <a:r>
              <a:rPr lang="nl-NL" sz="2000" dirty="0" smtClean="0">
                <a:latin typeface="Times New Roman" panose="02020603050405020304" pitchFamily="18" charset="0"/>
                <a:cs typeface="Times New Roman" panose="02020603050405020304" pitchFamily="18" charset="0"/>
              </a:rPr>
              <a:t>2 Kor.2: 14</a:t>
            </a:r>
            <a:r>
              <a:rPr lang="nl-NL" sz="2000" dirty="0">
                <a:latin typeface="Times New Roman" panose="02020603050405020304" pitchFamily="18" charset="0"/>
                <a:cs typeface="Times New Roman" panose="02020603050405020304" pitchFamily="18" charset="0"/>
              </a:rPr>
              <a:t> Maar God zij gedankt, die ons te allen tijde in </a:t>
            </a:r>
            <a:r>
              <a:rPr lang="nl-NL" sz="2000" dirty="0" smtClean="0">
                <a:latin typeface="Times New Roman" panose="02020603050405020304" pitchFamily="18" charset="0"/>
                <a:cs typeface="Times New Roman" panose="02020603050405020304" pitchFamily="18" charset="0"/>
              </a:rPr>
              <a:t>de Messias </a:t>
            </a:r>
            <a:r>
              <a:rPr lang="nl-NL" sz="2000" dirty="0">
                <a:latin typeface="Times New Roman" panose="02020603050405020304" pitchFamily="18" charset="0"/>
                <a:cs typeface="Times New Roman" panose="02020603050405020304" pitchFamily="18" charset="0"/>
              </a:rPr>
              <a:t>doet zegevieren en </a:t>
            </a:r>
            <a:r>
              <a:rPr lang="nl-NL" sz="2000" b="1" dirty="0">
                <a:solidFill>
                  <a:srgbClr val="FFFF00"/>
                </a:solidFill>
                <a:latin typeface="Times New Roman" panose="02020603050405020304" pitchFamily="18" charset="0"/>
                <a:cs typeface="Times New Roman" panose="02020603050405020304" pitchFamily="18" charset="0"/>
              </a:rPr>
              <a:t>de reuk van zijn kennis</a:t>
            </a:r>
            <a:r>
              <a:rPr lang="nl-NL" sz="2000" dirty="0">
                <a:solidFill>
                  <a:srgbClr val="FFFF00"/>
                </a:solidFill>
                <a:latin typeface="Times New Roman" panose="02020603050405020304" pitchFamily="18" charset="0"/>
                <a:cs typeface="Times New Roman" panose="02020603050405020304" pitchFamily="18" charset="0"/>
              </a:rPr>
              <a:t> </a:t>
            </a:r>
            <a:r>
              <a:rPr lang="nl-NL" sz="2000" dirty="0">
                <a:latin typeface="Times New Roman" panose="02020603050405020304" pitchFamily="18" charset="0"/>
                <a:cs typeface="Times New Roman" panose="02020603050405020304" pitchFamily="18" charset="0"/>
              </a:rPr>
              <a:t>allerwegen door </a:t>
            </a:r>
            <a:r>
              <a:rPr lang="nl-NL" sz="2000" dirty="0" smtClean="0">
                <a:latin typeface="Times New Roman" panose="02020603050405020304" pitchFamily="18" charset="0"/>
                <a:cs typeface="Times New Roman" panose="02020603050405020304" pitchFamily="18" charset="0"/>
              </a:rPr>
              <a:t>ons verspreidt, 15</a:t>
            </a:r>
            <a:r>
              <a:rPr lang="nl-NL" sz="2000" dirty="0">
                <a:latin typeface="Times New Roman" panose="02020603050405020304" pitchFamily="18" charset="0"/>
                <a:cs typeface="Times New Roman" panose="02020603050405020304" pitchFamily="18" charset="0"/>
              </a:rPr>
              <a:t> want wij zijn voor God </a:t>
            </a:r>
            <a:r>
              <a:rPr lang="nl-NL" sz="2000" b="1" dirty="0">
                <a:solidFill>
                  <a:srgbClr val="FFFF00"/>
                </a:solidFill>
                <a:latin typeface="Times New Roman" panose="02020603050405020304" pitchFamily="18" charset="0"/>
                <a:cs typeface="Times New Roman" panose="02020603050405020304" pitchFamily="18" charset="0"/>
              </a:rPr>
              <a:t>een geur van </a:t>
            </a:r>
            <a:r>
              <a:rPr lang="nl-NL" sz="2000" b="1" dirty="0" smtClean="0">
                <a:solidFill>
                  <a:srgbClr val="FFFF00"/>
                </a:solidFill>
                <a:latin typeface="Times New Roman" panose="02020603050405020304" pitchFamily="18" charset="0"/>
                <a:cs typeface="Times New Roman" panose="02020603050405020304" pitchFamily="18" charset="0"/>
              </a:rPr>
              <a:t>de Messias </a:t>
            </a:r>
            <a:r>
              <a:rPr lang="nl-NL" sz="2000" dirty="0">
                <a:latin typeface="Times New Roman" panose="02020603050405020304" pitchFamily="18" charset="0"/>
                <a:cs typeface="Times New Roman" panose="02020603050405020304" pitchFamily="18" charset="0"/>
              </a:rPr>
              <a:t>onder hen, die gered worden, en onder hen, die verloren gaan; 16 voor dezen een doodslucht ten dode, voor genen </a:t>
            </a:r>
            <a:r>
              <a:rPr lang="nl-NL" sz="2000" b="1" dirty="0">
                <a:solidFill>
                  <a:srgbClr val="FFFF00"/>
                </a:solidFill>
                <a:latin typeface="Times New Roman" panose="02020603050405020304" pitchFamily="18" charset="0"/>
                <a:cs typeface="Times New Roman" panose="02020603050405020304" pitchFamily="18" charset="0"/>
              </a:rPr>
              <a:t>een levensgeur </a:t>
            </a:r>
            <a:r>
              <a:rPr lang="nl-NL" sz="2000" dirty="0">
                <a:latin typeface="Times New Roman" panose="02020603050405020304" pitchFamily="18" charset="0"/>
                <a:cs typeface="Times New Roman" panose="02020603050405020304" pitchFamily="18" charset="0"/>
              </a:rPr>
              <a:t>ten leven. </a:t>
            </a:r>
          </a:p>
        </p:txBody>
      </p:sp>
      <p:sp>
        <p:nvSpPr>
          <p:cNvPr id="3" name="AutoShape 2" descr="data:image/jpeg;base64,/9j/4AAQSkZJRgABAQAAAQABAAD/2wCEAAkGBxMSEBUUEhQWFhIWFxsVFxgWFhYZGBkeGBodHRgcGxcYHCggGCIlHBgaITIjJSkrLi4uGyAzODMsNygtLywBCgoKDg0OGxAQGzImICQsLDAvLzQsLCwsNywsNCwsLzg3NCwsLCwsMCwsNC8sLCwsLCwsLCwsLCwsNCwsLCwsLP/AABEIAMMBAgMBIgACEQEDEQH/xAAbAAEAAgMBAQAAAAAAAAAAAAAABQYDBAcCAf/EADcQAAEDAgUCBQIEBgIDAQAAAAEAAhEDIQQFEjFBIlEGE2FxgTKRQqGxwQcUI9Hh8DNSgpLxcv/EABkBAQADAQEAAAAAAAAAAAAAAAACAwQFAf/EACsRAAMAAgIBBAIBAgcAAAAAAAABAgMREiExBCJBURNhMoHRBRQjQnGR8P/aAAwDAQACEQMRAD8A7iiIgCIiAIiIAiIgCIiAIiIAiIgCIiAIiIAiIgCIiAIiIAiIgCIiAIiIAiIgCIiAIiIAiIgCIiAIiIAiIgCIiAIiIAix1azWjqICg8b4gIdFMNI9Z/uqcueMf8izHiq/BYEVNxOfPcDD9Ji0WC8ZZndUn/kmBcEArPXr8c/DL16Oy6otDAZh5pjTEC5lbVXENbuVpnNFRzT6M9Y6l8WuzKi1m4qTYW9VsBMeaMm+JFy15PqIitPAiIgCIiAIiIAiIgCIiAIiIAiIgCIiAIiIAq1nXjOjhqhY5ryRyIiYmN1O5hVLKT3DcMcR7xZcMznPGOLgHS4ze9nD13IlUZsjnpFuKU+2jq+T+MqGIaS1rwRBggHfa61szzSahId08DUQf7KjeGa9QURqZDnOngSIspuvRAEvNyY0j9ysGXPkpcTbGKJe0G+L8SCdBGkbBwk/JW/iv4m0KQb5lNwJ7EEKuUadEENqF8bWeOTuYEqFz7B0BiaZBc6nEjXGkOn6Zi/e6unM9KU+yp41y5Uui04nNxVeH6iQ6+9jO0ei1v5ggl4a4tFpbBMj3X3CVKLAOiZAJnTMxxI29F4x5FMaqRPlu6nASdGw27GfYLJkxW3ypmnHkldJGnWz/RqY1hJAn97yt3Ic3EXgVDBcfe4j2mFSsywjsc+KJOhh6nTYg7DsYWXK6FVrg+o5oY3+mIkuIYYkjbk8qDw+zafZb+Tda0dBGbBlaZIgcapM7GJg7rZw3iSg+R5kuHJ1Re3a6rmMxNN1PU2GloiZiwBkT78qKwbmB2vUQ07NEQT3P+FCpvj+guG9PydKpZwAWtcQXGxDTO+11ZP56m1oLqjRwZcBdcqZigAXAhoABsJPotx2Jp1WtcWjUDEk3iL9Xf39VZ6O6wt7+SnPgm/B1IFfVUcrxMAaXSQABJvb33VrFQTE9UTHK6mD1H5NprWjBlxcPnZ7REWkpCIiAIiIAiIgCIiAIiIAiIgCisyzptIwBJG82H+VKqFzvLaTgXk6XxYnb7Kj1DtRuC7Aod6s84DxJTqPaxwLS6zTuD/ZR2O8TPDnNaAIdpEQT+ar/wDKaXSakFpkadhHqtDF49ovOoix9YubeqwY/U5a6vo2ZfT45e4LW/xhTcHUqsBzxobYwS60EfdQOc5HTfTa2gxjYdrcBYSAeou9N1R8Zi/Ne5x2/Cdr9/hXPIKlSphWurRrc0tj/sGkjURxsVXmy09N/BOMUpaIbH5bUc2RXYHDSeqREcX79/UKXxr3vptcGgCLEkD6iPuIlQdJ4rYoYZ1IOa0HW/aAWgxI9YVqbh4ptDQA0dIFyR29XFQdultlnCYfRT8VV/puJBbWEuguAsD0gd7A3VaqY3+YGo8dBBNpkm3wQZV2zPJ/Pa+m4PYLDWWiwBP0kkbRudyeVKYSnSwmGbQbIpBpkviXkzLnDY7/AGjsrVlmJ2/PgrvHWR6RDV6bqtYii0vaxrRAPIAH6gXVpyvJWNa0VHnzRJJH03tAB3+d1V6XiBtOgXl2jqJdEuJ6REtAvIHwtzAZ04ua6SA9uqOOfgf5UayVraYWDXklMRlvkAPptPlkyWkRp7n2/RauDzBvnEgAmIHSOJ2PupfB5tqIFo5jlUd9V2Gx76L5c2S5rjA1McTpuP8A124KzzTydwXSlLfP6NrOQ2pXLSHsDxqhgDRy3czO0x6qtVcqqCqPKfqZ2P1A8yTvturtiGNqtBgaaZk9Um99x339I7SsdbLWvE0qo1fTcS0iZiQLkcGVqVNLXkpblvZWcRj3YVjW1QHE7TPyCRvwvtDPKZ0tpucHEdUi3uCDPwR3WHxhktWqWloJghrQxjiBI5i0mPfdVqng6zSGvYWVdg1w0u34m+6nOOanex+XT0dQaxzQDJuek8tHMz6fqp9mZVWM82dT9MiJ+keh9FBZG2oykDiSx7miTpBtbbe/HZbWU5lTqVQWAGnEmLtnv7ELJVNM0JKl9lvyDxA6uRI+o7AfSIVkVby/GsDD5TWt7wIn1WfLsc5ph5kT8+624/VLCpnJTe/n6Ofmw823C1r4J1F8BX1dMxBERAEREAREQBERAEREAVRz2o59VwvA54tZW5U/Paha86hB3AFwVi9bXGU/2a/SLdMrOMoEgio4S0w0NMT3mbn/AOqCzw0mU5J0tmDfk839lnxFapWr6aTeq8yYaADck+5UN4jBpgsr02vgQ0tktJmx4MxPb7FczGnd7T6Ohk9k6ZvZfk9Is1VXGC3W0C0M/wC3zsB89lif4kDCKVJp0CwBJJi5ueSZP3WxTx4xLaYdpp1IFIAO6XD8Ige4jfaFC5LgHsxjmVabhDOlxjRJI556Q4+kFaPx76oqm1rZaM5zNlKk0U+lz+rp6nEuAJv62HxHClvC+Kc7Cse+Q90gSb6Q4gTPJg/F+VVMxpte8VCOgDtB50xF9gvmVZzU86jTa5opVHeUZaTpJE/UTJ9+PzSsevBGcifTLLmb3NJGoFhAIAJmRe59/wA1UswxpqSQZHJmZIkHfa+8Kbz/ACys/obiG02m7i1jnPMbgO1ANHwq6zwsBTLRWeQD0SZZ6ggQBz3hZpSrtv8AoapyKXpIhPPfUqBtNpOo6dMm9rk/aVamZPTZTGt75aQJDnNiRaC3ccQZiV9yDL/JoVatQgVSOjSekUwSLmJlzgRHaCpGhVZpAeBocAIdFjaPTtfiy0vXHS+Cmrrl38nrJQ17iGiAIh21/bn2Wt4wd5JoV6oD6IeaThFwCJ22Nmnc7rSyvODhXnDvpW8wv1gmXMfsdIBLo2gdo4Wn4z8T4d2GfQaA974MdUMgyHXi/ER79lTiilkS4+SOSlpvZuU8/AZM6QS63MTuSLTY2uBte6nMi8yu0VGMdIkSGuiO1xaHTzwqv/DJzKVV7qzAdLQG6hJBcZDmniwIXYm12+WHzA7mw/30VmbJw3Mr+pUpb02U7HtNCq06XAVZeWwRB/FDdyCTI+VB5/l1aRixpc2nTDHNJOu7vqEWMAxvstrxb4tYcQKXVppCS5zHAEvj0tED7qFreJG1C1jXRSnrcfzABFrxCjix0vdouqtrTJDK8QTTfWYRpadBg2kAEi/aVmybM9dK5DYdAIHHwpLKK2Hbh9LizyyYId+Im+x3PKjMb4U8vXVw73+ULubaW8ksP4gP05TIufa+CeG5naolm4uanS6CNzwQbm3ew/0q0ZVm9NoL6rZ0tsQJ29/vK5/h6L2wRBa78UwQeQQd9+J/ZfW5oT5lMS3RGqdztNjsOJ59lCOXLlS/sW5ljc6T/udvY8EAjYifuvSqnhjxNROEpandUaYF50mB6DZWfD12vaHNMtOxXcjJNeH2cOoc/HRkREUyAREQBERAEREAREQBczz6hiMRiaxpNb/TOxcRcHa9i4gD0XTFTvEVSnTe9rI1Eio4ExfiP1K5/wDiCfBV9Gv0j1TX2Vfwy5rTVL/q1QS60BoBIv2JI+FAeO8wpua7TBe0iJgzMTYrLmGZM/mpkOZYuANi6Q2D8kd9l6zyiass0t0zrEdthJ79/ay58bczT6OjySpo+4DKsPQw9J5a19V7W1S9wJLS4AgM1fTHpF7rLiMWH021enWAQZBgOiC0ibWvHstyvhv5ohtMim1u4MdLQOkAT7Af7OnmDadAVG0+p4EEm8kcjgWJHPumO75OmxURxUryUvEZrXD2ioWtbq0wBYCYafmPzWLCYipTx1Oo8hgfteOlx+q+wkT6/msmOLK5c36aodIafxsMw4HuCII9Z4KmMvyFhawsqNqVabfLio4AtcZe4dX1QKkC5HyLblkWuzLWLVdFxxz6baul220AzPadomwJ7KVr5XTDACxpcQNYiBbiG3A9eVzHNc1xlJ/9drY0ktcWOIcRs0OYYJk/upTw7mdehV1YioX06pbrabimDcEAHpNwSO0e6y/gvton+ReGdFo6HNNINAAiWESI2AI57fC5ccax1V+qW021XtY0CXvLXlvUJ9Da/ddDdiwHEtjUW7gWF7b+65Djcvq4fEVKxqea0P8AMcXWJL3STAtqkk8Kv075N76+idS509bRK+K8BVdWokf8LWmXsIJa6ZIPb6RB7ytHH0AytNVgqVhpex7WkuLCYGpoEWvxNgrtRxHmaKbRNtbhfZ1iTI2EER6L1QDG1i1oLXBoYCdiDqcYEWudpi3C2fka6XgzqeT2/JS6GOa4E03aSD3s6DsRwpnB46qA3VAe7ZxcSBN/iw7rTr4GnUxzzpg1GN0BsTqEgntqkD7Kz5JlhbNSo17mtBDS7l21gWxv6clVWoXZaqfgiz4arVQGsqNeag8sk3HXu4uFpF3WCls/8LUMFh3+XrcabQ550gmGxJECYuSQZteRCmsprto2ebhzjDWlwM3HoOB8L5XrvdqcYgzJdGn1LtVgI34iV5OVv/gjWPs5zhM2o+ZTZU6dTdTXOHQfZx5491baHizDUnNY6rD3RAbqMzaZAjvzwoXNcRQoNdTadQ1OqUHMaajWmAajA9ojSHFwkHtuQtCvgamOYx7AyW3aZgkHcAbzt25VTxwsm+0v/fosTpx9s36eHc0GodOk1HHSJJaC6WibC1rL5meUsdiJe8spVGgujdx2A9rAqCoYk0qjgwhh+gtc17h6iKkibwfXdTGJqebo8zoDGdWlhcd+Gg8D13K12+MakphbvdFxyXJKTKehrydNzDbXIFjO/wAcK3ZFjNDhRElu7QQZgkzE3N+VzXJc/AZ00avlOPltqVAC7ULyRtt78K++AsrotFTENqGrVqO6iQQWntDvj4AheYMV8k10/kZsk6afZcERF1TnBERAEREAREQBERAYsRiGsEuK5X40dVqYtvlEeQ8OFQt+phgyZImTA9PZdPxuCFQEEkeyqGZ+HnupOZRabixkapBnd1vuuZ6p5XlmeO0bfT8FLe+zkXijC06dEhmq7tJc7ebn9j2U/lWIccFT5dABIAJPQ/vxLQZUL4uoVmgtqS14PU0iNvpi1zG57nsrN4XyvTRpUXySLuMGwvMGdhMBe0vZoktqtmHLKpaSQT5rh1bHSGyQYEX3/P0nbxOW03A+XUfFnTAMiJji8+kW5UjmmYUjUbVDG020v6ZcGySH20xzAE32Ejla5y5zaXU4MDqhAbA/43tgPOna4G1rysiraNL2u2VvFZFhPOpmpqPQWaSNnbtJMmLA9t0yTKHMqvpU/wDiMEvdOpp/FHLjGn0vPvI5jReGEOcGg9LTM3AJl3EEtaIvzsonwVnIra2EQS4SDJHX07i/1BgVqdPa8pHj1rfhk1i8iLmOYXNc3afxSZjVwIixnjYQqr4ewtZ7xT0uJwry94MGQ6dPS4gOu21/2V2q5oyk+dgQA714FtrT+S2fD5awVXtBl1WS6N2hrSJJ7BzvzXjuoTWiPFXpmtVxFSi1pfTfDwdJIALjpLogmxhpjuqthsUys+mxzXEuJ1Xu1xI0kjYXkfmun1qjSRqI0kCQ4THuOLj8lR/E2IwOCreeGt/mQNLGtJAJuC4sFtov/gqjHMqtJNsuu649+DZyp9WmX6mBzg5zWuA0y0wTYnb9xK+1cNV8zzXgDUSYB2BgC3Fmi/ovHh7xNTxjBTfSNOqWkghxIeedJiRG8HssGa5qcO2axYajiGjQBqayblzQTYXiTJ7WV7jTe0VKt60WHw5gGuL3AQTbVF5i4nm8rx4zxBp6KZeQyJO4BdJiQPb8l78K41gEh8tMFukyCPTgqK8b5i0VvMrURoZADpcTEzLtOmBfbid1k/kv2WeK/R5xON8miarqn1OBawmDf8LAXb9/b0UBmviHEY4eUWNw9KAKml2vzWnfrDRIJ7bRySVjzHEsxdSztVKk/W1/JDgJbteO/OmVrea1uIY+i5sMBbUG8tPAERv39Fsxxqd/7im6TrT8G5lmTtpAta4upkyWudIbwS0tHZwKkMrxtNmEplxAczoLW36gTqEDmYn1JWeq0sOsDoLATFotuRe0EKAOMdinObTBDWiRMTLRtHyLm6puKyr3FsuZ8F1p4OnUeNQGtw1AkzPbbjuojL6Wp1ZrpFSk4ggG0E9Njv79lI5DjadRrNR0PpiHt2IN5IncbqOdmeHxFWs9kuq02uptDXAedp2II3vMHsR7JiludPyRyPTNHP6r2Gm3X0zIG0Egf2/NX7+GmKJcRq+pkkGPwm2mPc/7Yc3gYgNNN0E3g3gi8HldK/hfk2hrqrntc4EshvsOo3i/pO66OFPku+zDka0zoCIi2mYIiIAiIgCIiAIiIAozP8Q5lE6CA4yJPFlJrTzTBmqyGmDxIkKvKqcNT5J42lS2c9bmge0Cs0VmAmQ+508QTcWPf3Ufj8XTwzH1NLgx7zGkzLG/T7CXn7qy4TwtWa17XNaQ6bl8m5vFvVaWPyyrhqUC24E9Qtew2Ahcnjl0+a6Oiqx79vkqeLzMeQ7zGaCWlzKYsRPVL9QOl19t9yRC18B4g/mGjUNLj0FoPc2HreOExGWF2pz3vIgm0H6vqIm5mdliy3wSQRU1m8GBEket4IPvyvV+Nz0ernv3HvxLmdKfLqSWuqNY8GBALgDsTBH7I/IaYPmYehoLS6m/SYMB28k9V2ggnlvqqX4oZVdWfTiYmNIgHmTPuusGl0Md1dbGiA0bETufV33lT48ZTT8nie600UvO8xDQBUc0HVJiNVomeRJkhWDwt4iwz8K4mqxpY46xUdBMgaYndpAIt2KrH8Q8BTY6jMF/VPBAJG/cSbf+SreTYV7q3lgACWzqOlxaTcNJG5G3wrZxTcbbI1bitJdHTMPnwqsLqROl56XuBbqi0saeoATAJFzwqpmTqZLxWM0riXGCHXgtm8yPzO63c1xJH1uFJ8yxh7M2AEHgAAXEWW4PCtN5aXuJcOvRPSCfqPrccmLLPKiCT515Ktl9fXQ0saC6A0MBMloPUfsZvGxUpjcofp1Mpue4yIZoOnmTDt44A4UzXyWnRpVa/wBNSmLARBbaxHrKj8nz9hqBrSQ/tpOwmR625VjvfuSPVPFa2bvgNvlYXWXBpY55OoQWtG4IN2mQTfutbO5zCG0qnl0C4h0NDvMIIAJJIMAjb/C1/EleHP3DXsa0yTe5gnuIIE+isGXZQcPSp07SQHGL73vwJ/so4p9zv7ZXlft0iJwnhs0mnRUIdwXCRO0w02EHvafhaeOwHlVPMIiprhzYMPJADSy1yY95JmFeqeEGnU/6bA9O9xGwk/BUdi8HVc3XTEVqZPlEiZaXCQQeS0De8gXAVm3srVb8kbhMFUxFJwe40weqGkEi8wSRtAuB2Xjw/wCE2im+qa5a5xPlkNAYbgXaZO3Y2nnnfq06tfDSK5NxZoDIDSCGtAEAG82kgRK0s5zqph6dJraZu0t1lwhhEH6Y6pJ3OxGx2WfnbfGTQpSW2YTlr21C2q1lVtWXWktEWuNIOxn+y3cm8LYfD1BUDnF5dpADhpBA1Fu0xedzuoXw3jaznurPc8l1mmTDQLmNhv8AorHkWIaH+W4B2p2oWJ0xAJEERabnueysubnwzyal+S3ZT4RwVdoquZoqTfQ7SDtx8q3ZVldLDs0UW6WzJuST7krlGCyKua7g5zTTc4nVOwJsNP1NIPYRbdddwNDRTa0FxAES7f5W302RWjJ6iOL8mdERajMEREAREQBERAEREAREQHNv4j+KqtKsyhS+i/mgAEutMAnaLfvZRODz+qML5WuaZc89UOdGokNJ/FYg78xwr34r8IUsaJLiyoPxAA/cf57dlV3+B8RQFSHMq03Bsxq19IiQ3bYmbmVkyzfbNWKp6RWWuY3EU3VJLSSXFhOxBEke/a9rXUri/EFJjNNEGq+NLQw7bganOuAB3v7rQzLIamkN0lrnGAXNI3tzc+917fUpYNjWSC+LyNzye543WGp+WbJf0Q2IyKoQajrOf0+o1GPvJXzMcXicJQDP6rWDT1SXA3/7kktvFgVOYfMawHn1Wwxo0U9plx+ot4sdz/29VjzTEvLL031HPGlgawlhBG35k7yq5trou477ZT6leYr1oNUwWarw0AiZPJWzlDWumvUHVUhodB5mNMx/1Ene4Uvjcnr+U2nUYGNLeku0xMTB07HcX7KJNQCk6nXcdVM6QBIuDIcOZ32tutE5EZrhtdGDxLgGimCCXQ9tg8y4T1CeBxO+yuZxIZXsIa5mmO3+2VXyTLKuLcHstSpbzEaidUSN53+R3VgzSlULA4hzXCeqJ0+3cfldV5WukSx7XkeNaTamXVC07lkgfUeoGLnYEE/buqlk2CpNqta5r21WN2J1atXJkiIHxfa0rNQOLrUzRq1OjVcBrRqLTYuI3vB+y9YrBP0E+Y3W1p0uDbyTaSLHYAc3VkUpTTZC9N70T+V0KOLa5pAe3bqiQHd+RO6yYzMamHqPZUaXOJL6dvqYGtJGo9IOvU3kxBjlc0wWKxOFraqT3NfuYMh3/wCgbH5V3o527FtaK4czTLmnSAA4jaYFj9tl7Ufj7XaZH+XTMtHN69Ugvp+W4G0lz/8Ay4b63BWpjc6xDaxpivNi0QGyJvpkCQZ9d0wWRPYSX1NdU9DtTtp9QZGykstytlNwlt9yCAQ4dwYUXp+EWTPHyzc8NYqnTohznEloDXsALjAkNtG99ytLxBhRibUyS5pMC0Sb7DlYsTWpUHny2g1N2tJvPYuIPMi/CtnhXKxjKZe1uiXXOraOLW/WQVmmcnJcV0TqoW2zneUl1Nuoh+tkiGgE6hIIAdYb/cq5fw/y012vqsH9SfoeQHNaRB4gz2G32VoP8OW3013N1HUYa0gk99Q9FJZB4MbhazarariRMjSADII/eY2sOy6bwOlqjD+bT6JbLcoZTALhLxf0HspNEWmMcwtSiirdPbCIimRCIiAIiIAiIgCIiAIiIAiIgNbF4GnV+ts+vKoXijwzTp1Wup03HW4ankFxaJgta7ZnubwSujIqc2FZF9Muw5nje/JyB1Rpc4VGuLN3CbkTIjblT9CswvcQdLy0NNNxAI7AQYO52mylvEXhAVyXUnBjjciLE9x29lUc1wcVtNYBxADQQDdzRDie56bGflcjLivHW68HVx3GZe3ybGeOq+VpvIdqaIkkCfabEnfjdULGMBJfMmIjsrFiKLhU0tJLosHPcCR2gnpaJ/Nea2Utc0FunWbkC8z82I5UE38E1KT7I/JM6rsmlSYxzDLiS0iCY1EuaYhSueZlUpaHu8vTUhps4QSDcm8iBPwslGi1klwAaNrRwBG/us+Z4EYik5ro2AgXIP4TH6oq9ybFQmuis0sOGtA1MqCfrkgAxYEXk2JtK3sup3dq0dNi2WncWk9/eIWpk2VVHUvKqs0BjtTXVCYadWoQ0XJnYpW8LGm91VuKc+uASCGQ13o7VMjj5WhqPszTF78Elicnp1OtrWsfvPB0jkD2F1EZ/pewtpjS3VdszBMWj4P6KyYCjrkHa4P2/t+yjHYZja4Y2npdqJcTO1xN1CMib6LKjRDYXFltESNWkieqCIsIHNgBHMKwkh1ndUTLgLjveL+3yvv8sKrxTIDyeuo4xsCCbbyQZsfsr54dyTDPcX6ethi5BF+fvKtiHVcUQyZJS5NFFxmRnEUw+jRL6jXCXMZOqGEQ6ff3ur5/DjJnYfDOfUaWVartTmkEaQ3pYINxYT8q00aDWCGNDR2aAB9gsi3Y8HHTbMGTNy3pBERaCgIiIAiIgCIiAIiIAiIgCIiAIiIAiIgCIiAKFzTw5TrEuktebyIME7791NIoXjm1qlsnGSoe5Zz2r4Fqs1eW4PL7PcXQ6L2k7/dbuX+DXgHzKggmYuY9J7K6oqf8pj+i7/N5Psp58FibvJH+8KFxtCB0kwDpg8eq6UtLGZXTqmXC/cWn3WfP6FPvH0y/B61y/wDU8HMvL1WhbOCy19QPAExpI0i4vwONl0GnktBu1MfMn9St2lSa0Q0AD0EKE+gp/wAn1+i2/wDEJ17F/wBlAwGT13mPL0jlzgW/5Kw5p4KqmoHtuRHJPuPm/wB10hFox+ixwvsyX6u6ZyLC4B1Gu7zdTYOkDe0SIHsVfPCWXOpte91tZkdzuZI43sP7qddQaTqLWlw2JAn7rIrIwKb5bIXndTx0ERFoKAiIgCIiAIiIAiIgCIiAIiIAiIgCIiAIiIAiIgCIiAIiIAiIgCIiAIiIAiIgCIiAIiIAiIgCIiAIiIAiIgCIiAIiIAiIgCIiAIiIAiIgCIiAIiIAiIgCIiAIiIAiIgCIiAIiIAiIgCIiAI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670" y="404664"/>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1115616" y="308674"/>
            <a:ext cx="2160240" cy="2246769"/>
          </a:xfrm>
          <a:prstGeom prst="rect">
            <a:avLst/>
          </a:prstGeom>
        </p:spPr>
        <p:txBody>
          <a:bodyPr wrap="square">
            <a:spAutoFit/>
          </a:bodyPr>
          <a:lstStyle/>
          <a:p>
            <a:r>
              <a:rPr lang="nl-NL" sz="2800" b="1" dirty="0" err="1" smtClean="0">
                <a:latin typeface="Times New Roman" panose="02020603050405020304" pitchFamily="18" charset="0"/>
                <a:cs typeface="Times New Roman" panose="02020603050405020304" pitchFamily="18" charset="0"/>
              </a:rPr>
              <a:t>Mordechai</a:t>
            </a:r>
            <a:endParaRPr lang="nl-NL" sz="2800" b="1" dirty="0" smtClean="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m</a:t>
            </a:r>
            <a:r>
              <a:rPr lang="nl-NL" sz="2800" dirty="0" smtClean="0">
                <a:latin typeface="Times New Roman" panose="02020603050405020304" pitchFamily="18" charset="0"/>
                <a:cs typeface="Times New Roman" panose="02020603050405020304" pitchFamily="18" charset="0"/>
              </a:rPr>
              <a:t>or-</a:t>
            </a:r>
            <a:r>
              <a:rPr lang="nl-NL" sz="2800" dirty="0" err="1" smtClean="0">
                <a:latin typeface="Times New Roman" panose="02020603050405020304" pitchFamily="18" charset="0"/>
                <a:cs typeface="Times New Roman" panose="02020603050405020304" pitchFamily="18" charset="0"/>
              </a:rPr>
              <a:t>dror</a:t>
            </a:r>
            <a:r>
              <a:rPr lang="nl-NL" sz="2800" dirty="0">
                <a:latin typeface="Times New Roman" panose="02020603050405020304" pitchFamily="18" charset="0"/>
                <a:cs typeface="Times New Roman" panose="02020603050405020304" pitchFamily="18" charset="0"/>
              </a:rPr>
              <a:t> </a:t>
            </a:r>
            <a:endParaRPr lang="nl-NL" sz="2800" dirty="0" smtClean="0">
              <a:latin typeface="Times New Roman" panose="02020603050405020304" pitchFamily="18" charset="0"/>
              <a:cs typeface="Times New Roman" panose="02020603050405020304" pitchFamily="18" charset="0"/>
            </a:endParaRPr>
          </a:p>
          <a:p>
            <a:r>
              <a:rPr lang="nl-NL" sz="2800" dirty="0" smtClean="0">
                <a:latin typeface="Times New Roman" panose="02020603050405020304" pitchFamily="18" charset="0"/>
                <a:cs typeface="Times New Roman" panose="02020603050405020304" pitchFamily="18" charset="0"/>
              </a:rPr>
              <a:t>pure-mirre</a:t>
            </a:r>
          </a:p>
          <a:p>
            <a:r>
              <a:rPr lang="nl-NL" sz="2800" b="1" dirty="0" err="1">
                <a:latin typeface="Times New Roman" panose="02020603050405020304" pitchFamily="18" charset="0"/>
                <a:cs typeface="Times New Roman" panose="02020603050405020304" pitchFamily="18" charset="0"/>
              </a:rPr>
              <a:t>mora</a:t>
            </a:r>
            <a:r>
              <a:rPr lang="nl-NL" sz="2800" b="1" dirty="0">
                <a:latin typeface="Times New Roman" panose="02020603050405020304" pitchFamily="18" charset="0"/>
                <a:cs typeface="Times New Roman" panose="02020603050405020304" pitchFamily="18" charset="0"/>
              </a:rPr>
              <a:t> </a:t>
            </a:r>
            <a:r>
              <a:rPr lang="nl-NL" sz="2800" b="1" dirty="0" err="1" smtClean="0">
                <a:latin typeface="Times New Roman" panose="02020603050405020304" pitchFamily="18" charset="0"/>
                <a:cs typeface="Times New Roman" panose="02020603050405020304" pitchFamily="18" charset="0"/>
              </a:rPr>
              <a:t>dachia</a:t>
            </a:r>
            <a:endParaRPr lang="nl-NL" sz="2800" b="1" dirty="0" smtClean="0">
              <a:latin typeface="Times New Roman" panose="02020603050405020304" pitchFamily="18" charset="0"/>
              <a:cs typeface="Times New Roman" panose="02020603050405020304" pitchFamily="18" charset="0"/>
            </a:endParaRPr>
          </a:p>
          <a:p>
            <a:r>
              <a:rPr lang="nl-NL" sz="2800" i="1" dirty="0" smtClean="0">
                <a:latin typeface="Times New Roman" panose="02020603050405020304" pitchFamily="18" charset="0"/>
                <a:cs typeface="Times New Roman" panose="02020603050405020304" pitchFamily="18" charset="0"/>
              </a:rPr>
              <a:t>(Aramees)</a:t>
            </a:r>
            <a:endParaRPr lang="nl-NL" sz="2800" dirty="0">
              <a:latin typeface="Times New Roman" panose="02020603050405020304" pitchFamily="18" charset="0"/>
              <a:cs typeface="Times New Roman" panose="02020603050405020304" pitchFamily="18" charset="0"/>
            </a:endParaRPr>
          </a:p>
        </p:txBody>
      </p:sp>
      <p:sp>
        <p:nvSpPr>
          <p:cNvPr id="6" name="Rechthoek 5"/>
          <p:cNvSpPr/>
          <p:nvPr/>
        </p:nvSpPr>
        <p:spPr>
          <a:xfrm>
            <a:off x="5724128" y="308674"/>
            <a:ext cx="2592288" cy="954107"/>
          </a:xfrm>
          <a:prstGeom prst="rect">
            <a:avLst/>
          </a:prstGeom>
        </p:spPr>
        <p:txBody>
          <a:bodyPr wrap="square">
            <a:spAutoFit/>
          </a:bodyPr>
          <a:lstStyle/>
          <a:p>
            <a:r>
              <a:rPr lang="nl-NL" sz="2800" b="1" dirty="0" err="1" smtClean="0">
                <a:latin typeface="Times New Roman" panose="02020603050405020304" pitchFamily="18" charset="0"/>
                <a:cs typeface="Times New Roman" panose="02020603050405020304" pitchFamily="18" charset="0"/>
              </a:rPr>
              <a:t>Hadassa</a:t>
            </a:r>
            <a:endParaRPr lang="nl-NL" sz="2800" b="1" dirty="0" smtClean="0">
              <a:latin typeface="Times New Roman" panose="02020603050405020304" pitchFamily="18" charset="0"/>
              <a:cs typeface="Times New Roman" panose="02020603050405020304" pitchFamily="18" charset="0"/>
            </a:endParaRPr>
          </a:p>
          <a:p>
            <a:r>
              <a:rPr lang="nl-NL" sz="2800" dirty="0" smtClean="0">
                <a:latin typeface="Times New Roman" panose="02020603050405020304" pitchFamily="18" charset="0"/>
                <a:cs typeface="Times New Roman" panose="02020603050405020304" pitchFamily="18" charset="0"/>
              </a:rPr>
              <a:t>mirte</a:t>
            </a:r>
            <a:r>
              <a:rPr lang="nl-NL" sz="2800" dirty="0">
                <a:latin typeface="Times New Roman" panose="02020603050405020304" pitchFamily="18" charset="0"/>
                <a:cs typeface="Times New Roman" panose="02020603050405020304" pitchFamily="18" charset="0"/>
              </a:rPr>
              <a:t> </a:t>
            </a:r>
            <a:endParaRPr lang="nl-NL" sz="2800" dirty="0" smtClean="0">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81920"/>
            <a:ext cx="3154755" cy="229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6264" b="9795"/>
          <a:stretch/>
        </p:blipFill>
        <p:spPr bwMode="auto">
          <a:xfrm>
            <a:off x="3217250" y="2391507"/>
            <a:ext cx="2425692" cy="190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2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thema">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11434</TotalTime>
  <Words>1624</Words>
  <Application>Microsoft Office PowerPoint</Application>
  <PresentationFormat>Diavoorstelling (4:3)</PresentationFormat>
  <Paragraphs>270</Paragraphs>
  <Slides>35</Slides>
  <Notes>0</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Office-thema</vt:lpstr>
      <vt:lpstr>PowerPoint-presentatie</vt:lpstr>
      <vt:lpstr>8 Feesten </vt:lpstr>
      <vt:lpstr>PowerPoint-presentatie</vt:lpstr>
      <vt:lpstr>PowerPoint-presentatie</vt:lpstr>
      <vt:lpstr>PowerPoint-presentatie</vt:lpstr>
      <vt:lpstr>8 Feesten In het boek Esther het boek der verborgenheden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RAAMVERTELLING 1</vt:lpstr>
      <vt:lpstr>PowerPoint-presentatie</vt:lpstr>
      <vt:lpstr>RAAMVERTELLING 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Feesten</dc:title>
  <dc:creator>Gerard</dc:creator>
  <cp:lastModifiedBy>Gerard Wijtsma</cp:lastModifiedBy>
  <cp:revision>226</cp:revision>
  <dcterms:created xsi:type="dcterms:W3CDTF">2014-03-03T05:39:03Z</dcterms:created>
  <dcterms:modified xsi:type="dcterms:W3CDTF">2019-03-22T09:20:03Z</dcterms:modified>
</cp:coreProperties>
</file>