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72" r:id="rId4"/>
    <p:sldId id="258" r:id="rId5"/>
    <p:sldId id="259" r:id="rId6"/>
    <p:sldId id="275" r:id="rId7"/>
    <p:sldId id="257" r:id="rId8"/>
    <p:sldId id="287" r:id="rId9"/>
    <p:sldId id="273" r:id="rId10"/>
    <p:sldId id="274" r:id="rId11"/>
    <p:sldId id="260" r:id="rId12"/>
    <p:sldId id="286" r:id="rId13"/>
    <p:sldId id="263" r:id="rId14"/>
    <p:sldId id="266" r:id="rId15"/>
    <p:sldId id="265" r:id="rId16"/>
    <p:sldId id="267" r:id="rId17"/>
    <p:sldId id="264" r:id="rId18"/>
    <p:sldId id="282" r:id="rId19"/>
    <p:sldId id="283" r:id="rId20"/>
    <p:sldId id="281" r:id="rId21"/>
    <p:sldId id="268" r:id="rId22"/>
    <p:sldId id="269" r:id="rId23"/>
    <p:sldId id="270" r:id="rId24"/>
    <p:sldId id="276" r:id="rId25"/>
    <p:sldId id="277" r:id="rId26"/>
    <p:sldId id="278" r:id="rId27"/>
    <p:sldId id="279" r:id="rId28"/>
    <p:sldId id="280" r:id="rId29"/>
    <p:sldId id="261" r:id="rId30"/>
    <p:sldId id="285" r:id="rId31"/>
    <p:sldId id="284" r:id="rId32"/>
    <p:sldId id="289" r:id="rId33"/>
    <p:sldId id="288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37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87AD-0E52-4C95-B1A1-47F64E7DCE4B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8936-9A58-47E0-9686-B2ADE97A8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08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936-9A58-47E0-9686-B2ADE97A809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8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936-9A58-47E0-9686-B2ADE97A809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8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936-9A58-47E0-9686-B2ADE97A809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8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936-9A58-47E0-9686-B2ADE97A809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8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936-9A58-47E0-9686-B2ADE97A8093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38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54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65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2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62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68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67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4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9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47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1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eduintÃ¤lt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1"/>
          <a:stretch/>
        </p:blipFill>
        <p:spPr bwMode="auto">
          <a:xfrm>
            <a:off x="0" y="-24923"/>
            <a:ext cx="9144000" cy="68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7082-E20F-4FEA-998B-C2B68AD8B40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939E-84E1-44C2-8BB1-5610EAE826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979712" y="1886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92" y="-947053"/>
            <a:ext cx="4464000" cy="30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3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098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950"/>
          <a:stretch/>
        </p:blipFill>
        <p:spPr bwMode="auto">
          <a:xfrm>
            <a:off x="-70943" y="5445223"/>
            <a:ext cx="9354484" cy="15693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492896"/>
            <a:ext cx="91027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" y="1124744"/>
            <a:ext cx="91074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9370" y="3668831"/>
            <a:ext cx="913463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Gen.1:26“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God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zeide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Laat Ons mensen maken </a:t>
            </a:r>
            <a:endParaRPr lang="nl-N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naar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 beeld, als onze 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gelijkenis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בְּצַלְמֵנוּ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betsalmenoe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nl-NL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616993" y="1425302"/>
            <a:ext cx="65594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e-IL" sz="8000" b="1" dirty="0" smtClean="0">
                <a:solidFill>
                  <a:schemeClr val="bg1"/>
                </a:solidFill>
                <a:cs typeface="+mj-cs"/>
              </a:rPr>
              <a:t>בְּ</a:t>
            </a:r>
            <a:endParaRPr lang="nl-NL" sz="8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481847" y="1412776"/>
            <a:ext cx="81464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e-IL" sz="8000" b="1" dirty="0" smtClean="0">
                <a:solidFill>
                  <a:schemeClr val="bg1"/>
                </a:solidFill>
                <a:cs typeface="+mj-cs"/>
              </a:rPr>
              <a:t>נוּ</a:t>
            </a:r>
            <a:endParaRPr lang="nl-NL" sz="8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421953" y="1460227"/>
            <a:ext cx="755577" cy="132070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5638164" y="1450934"/>
            <a:ext cx="755577" cy="132070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2439034" y="2665254"/>
            <a:ext cx="100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nl-NL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932040" y="2690395"/>
            <a:ext cx="183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enoe</a:t>
            </a:r>
            <a:endParaRPr lang="nl-NL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5139286" y="2780928"/>
            <a:ext cx="1470842" cy="86954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1871229" y="2793542"/>
            <a:ext cx="1470842" cy="86954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4670375"/>
            <a:ext cx="207600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06" y="4676882"/>
            <a:ext cx="2063023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18" y="4763071"/>
            <a:ext cx="5580000" cy="214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29989" y="940619"/>
            <a:ext cx="9114011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Alleen in Zijn tent komt de mens tot haar recht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2" grpId="0" animBg="1"/>
      <p:bldP spid="17" grpId="0" animBg="1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1556792"/>
            <a:ext cx="9144000" cy="23083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Ex.31: “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 </a:t>
            </a:r>
            <a:r>
              <a:rPr lang="nl-NL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sprak tot ​Mozes: </a:t>
            </a:r>
            <a:r>
              <a:rPr lang="nl-NL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Zie, Ik heb bij name geroepen 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Besaleël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he-I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בְּצַלְאֵל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betsalel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zoon van Uri, de zoon van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uit de ​stam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NL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hem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vervuld met Gods Geest, met wijsheid, inzicht en kennis,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dat voor allerlei werk, om ontwerpen te bedenken, </a:t>
            </a:r>
            <a:r>
              <a:rPr lang="nl-NL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die uit te voeren in goud, zilver en koper; </a:t>
            </a:r>
            <a:r>
              <a:rPr lang="nl-NL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stenen te bewerken, om die in te zetten; om hout te snijden en werkzaam te zijn in allerlei arbeid. 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nl-N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44" y="3933056"/>
            <a:ext cx="2063023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49" y="3940272"/>
            <a:ext cx="12684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37" y="3950018"/>
            <a:ext cx="16525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2446630" y="6165304"/>
            <a:ext cx="3888000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 schaduw van God</a:t>
            </a:r>
            <a:endParaRPr lang="nl-N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9989" y="972017"/>
            <a:ext cx="9114011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v.b. van een mens in de schaduw van God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1484784"/>
            <a:ext cx="9144000" cy="156966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Hebr.1:1 “[…] de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Zoon, die Hij gesteld heeft tot erfgenaam van alle dingen, door wie Hij ook de wereld geschapen heeft. </a:t>
            </a:r>
            <a:r>
              <a:rPr lang="nl-NL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Deze, de afstraling zijner heerlijkheid en de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afdruk 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400" b="1" dirty="0">
                <a:solidFill>
                  <a:schemeClr val="bg1"/>
                </a:solidFill>
                <a:cs typeface="+mj-cs"/>
              </a:rPr>
              <a:t>צֶלֶם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tsèlèm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zijn wezen, die alle dingen draagt door het woord zijner kracht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,[…]”</a:t>
            </a:r>
            <a:endParaRPr lang="nl-N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580111" y="3037061"/>
            <a:ext cx="3563889" cy="206210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Χαρακτὴρ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Afdruk</a:t>
            </a: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03" y="4627845"/>
            <a:ext cx="207600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6" y="4649299"/>
            <a:ext cx="2063023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Jesjoea is een schaduw van de Allerhoogste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5518"/>
          <a:stretch/>
        </p:blipFill>
        <p:spPr bwMode="auto">
          <a:xfrm>
            <a:off x="-36512" y="3037061"/>
            <a:ext cx="5656522" cy="381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4006569" y="5333107"/>
            <a:ext cx="7200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444" y="1484784"/>
            <a:ext cx="9144000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Ex.33:7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”Mozes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 nu nam een ​tent​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וּמֹשֶׁה יִקַּח </a:t>
            </a:r>
            <a:r>
              <a:rPr lang="he-I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אֶת־הָאֹהֶל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oe mosjé </a:t>
            </a:r>
            <a:r>
              <a:rPr lang="nl-N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jiqach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èt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nl-N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ohèl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spande haar voor zich uit buiten de legerplaats,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 legerplaats,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noemde haar: ​</a:t>
            </a:r>
            <a:r>
              <a:rPr lang="nl-NL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tent​ der samenkomst</a:t>
            </a:r>
            <a:r>
              <a:rPr lang="nl-NL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nl-NL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אֹהֶל מוֹעֵד</a:t>
            </a:r>
            <a:r>
              <a:rPr lang="nl-NL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ohèl</a:t>
            </a:r>
            <a:r>
              <a:rPr lang="nl-NL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moëd</a:t>
            </a:r>
            <a:r>
              <a:rPr lang="nl-NL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Ieder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die de </a:t>
            </a:r>
            <a:r>
              <a:rPr lang="nl-NL" sz="32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zocht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 naar de ​tent​ der samenkomst,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buiten de legerplaats was.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Eeuwige accentueert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fbeeldingsresultaat voor bedouin t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6307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he-I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אֹהֶל מוֹעֵד</a:t>
            </a:r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ohèl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moëd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tent der samenkomst 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052" y="1484784"/>
            <a:ext cx="9118948" cy="206210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Ex.26:7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”</a:t>
            </a:r>
            <a:r>
              <a:rPr lang="nl-NL" sz="3200" dirty="0">
                <a:solidFill>
                  <a:schemeClr val="bg1"/>
                </a:solidFill>
              </a:rPr>
              <a:t> Ook zult gij tentkleden van </a:t>
            </a:r>
            <a:r>
              <a:rPr lang="nl-NL" sz="3200" dirty="0" err="1">
                <a:solidFill>
                  <a:schemeClr val="bg1"/>
                </a:solidFill>
              </a:rPr>
              <a:t>geitehaar</a:t>
            </a:r>
            <a:r>
              <a:rPr lang="nl-NL" sz="3200" dirty="0">
                <a:solidFill>
                  <a:schemeClr val="bg1"/>
                </a:solidFill>
              </a:rPr>
              <a:t> maken tot een </a:t>
            </a:r>
            <a:r>
              <a:rPr lang="nl-NL" sz="3200" i="1" dirty="0">
                <a:solidFill>
                  <a:schemeClr val="bg1"/>
                </a:solidFill>
              </a:rPr>
              <a:t>tent</a:t>
            </a:r>
            <a:r>
              <a:rPr lang="nl-NL" sz="3200" dirty="0">
                <a:solidFill>
                  <a:schemeClr val="bg1"/>
                </a:solidFill>
              </a:rPr>
              <a:t> over de </a:t>
            </a:r>
            <a:r>
              <a:rPr lang="nl-NL" sz="3200" dirty="0" smtClean="0">
                <a:solidFill>
                  <a:schemeClr val="bg1"/>
                </a:solidFill>
              </a:rPr>
              <a:t>tabernakel [</a:t>
            </a:r>
            <a:r>
              <a:rPr lang="he-IL" sz="3200" b="1" dirty="0">
                <a:solidFill>
                  <a:schemeClr val="bg1"/>
                </a:solidFill>
                <a:cs typeface="+mj-cs"/>
              </a:rPr>
              <a:t>לְאֹהֶל </a:t>
            </a:r>
            <a:r>
              <a:rPr lang="he-IL" sz="3200" b="1" dirty="0" smtClean="0">
                <a:solidFill>
                  <a:schemeClr val="bg1"/>
                </a:solidFill>
                <a:cs typeface="+mj-cs"/>
              </a:rPr>
              <a:t>עַל־הַמִּשְׁכָּן</a:t>
            </a:r>
            <a:r>
              <a:rPr lang="nl-NL" sz="3200" dirty="0" smtClean="0">
                <a:solidFill>
                  <a:schemeClr val="bg1"/>
                </a:solidFill>
              </a:rPr>
              <a:t>],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elf </a:t>
            </a:r>
            <a:r>
              <a:rPr lang="nl-NL" sz="3200" dirty="0">
                <a:solidFill>
                  <a:schemeClr val="bg1"/>
                </a:solidFill>
              </a:rPr>
              <a:t>tentkleden zult gij maken.</a:t>
            </a:r>
            <a:r>
              <a:rPr lang="nl-NL" sz="3200" dirty="0" smtClean="0">
                <a:solidFill>
                  <a:schemeClr val="bg1"/>
                </a:solidFill>
              </a:rPr>
              <a:t>”</a:t>
            </a:r>
            <a:r>
              <a:rPr lang="nl-NL" sz="3200" dirty="0">
                <a:solidFill>
                  <a:schemeClr val="bg1"/>
                </a:solidFill>
              </a:rPr>
              <a:t> 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4365104"/>
            <a:ext cx="9144000" cy="200054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solidFill>
                  <a:schemeClr val="bg1"/>
                </a:solidFill>
                <a:cs typeface="+mj-cs"/>
              </a:rPr>
              <a:t>לְאֹהֶל </a:t>
            </a:r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עַל־הַמִּשְׁכָּן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ha 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misjkan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tent over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985427" y="4149080"/>
            <a:ext cx="1848583" cy="2492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שָׁכַן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jakan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onen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verblijven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Eeuwige accentueert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beeldingsresultaat voor taberna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r="6685"/>
          <a:stretch/>
        </p:blipFill>
        <p:spPr bwMode="auto">
          <a:xfrm>
            <a:off x="0" y="-25053"/>
            <a:ext cx="9180512" cy="68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9822" y="5786262"/>
            <a:ext cx="9144000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e-IL" sz="3200" b="1" dirty="0">
                <a:solidFill>
                  <a:schemeClr val="bg1"/>
                </a:solidFill>
                <a:cs typeface="Times New Roman"/>
              </a:rPr>
              <a:t> לְאֹהֶל עַל־הַמִּ</a:t>
            </a:r>
            <a:r>
              <a:rPr lang="he-IL" sz="3200" b="1" dirty="0">
                <a:solidFill>
                  <a:srgbClr val="FFFF00"/>
                </a:solidFill>
                <a:cs typeface="Times New Roman"/>
              </a:rPr>
              <a:t>שְׁכָּן</a:t>
            </a:r>
            <a:r>
              <a:rPr lang="he-I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ha </a:t>
            </a:r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misjkan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 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 over de woning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lkvormige toelichting 5"/>
          <p:cNvSpPr/>
          <p:nvPr/>
        </p:nvSpPr>
        <p:spPr>
          <a:xfrm>
            <a:off x="107504" y="44624"/>
            <a:ext cx="3795882" cy="3232725"/>
          </a:xfrm>
          <a:prstGeom prst="cloudCallout">
            <a:avLst>
              <a:gd name="adj1" fmla="val 50115"/>
              <a:gd name="adj2" fmla="val -1046"/>
            </a:avLst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solidFill>
                  <a:srgbClr val="FFFF00"/>
                </a:solidFill>
                <a:latin typeface="arial"/>
                <a:cs typeface="+mj-cs"/>
              </a:rPr>
              <a:t>שְׁכִ</a:t>
            </a:r>
            <a:r>
              <a:rPr lang="he-IL" sz="6000" b="1" dirty="0" smtClean="0">
                <a:solidFill>
                  <a:schemeClr val="bg1"/>
                </a:solidFill>
                <a:latin typeface="arial"/>
                <a:cs typeface="+mj-cs"/>
              </a:rPr>
              <a:t>י</a:t>
            </a:r>
            <a:r>
              <a:rPr lang="he-IL" sz="6000" b="1" dirty="0" smtClean="0">
                <a:solidFill>
                  <a:srgbClr val="FFFF00"/>
                </a:solidFill>
                <a:latin typeface="arial"/>
                <a:cs typeface="+mj-cs"/>
              </a:rPr>
              <a:t>נָ</a:t>
            </a:r>
            <a:r>
              <a:rPr lang="he-IL" sz="6000" b="1" dirty="0" smtClean="0">
                <a:solidFill>
                  <a:schemeClr val="bg1"/>
                </a:solidFill>
                <a:latin typeface="arial"/>
                <a:cs typeface="+mj-cs"/>
              </a:rPr>
              <a:t>ה</a:t>
            </a:r>
            <a:endParaRPr lang="nl-NL" sz="6000" b="1" dirty="0" smtClean="0">
              <a:solidFill>
                <a:schemeClr val="bg1"/>
              </a:solidFill>
              <a:latin typeface="arial"/>
              <a:cs typeface="+mj-cs"/>
            </a:endParaRPr>
          </a:p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Sjékinah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Goddelijke aanwezigheid</a:t>
            </a:r>
            <a:endParaRPr lang="nl-NL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295417" y="2893024"/>
            <a:ext cx="1848583" cy="2492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e-IL" sz="6000" b="1" dirty="0" smtClean="0">
                <a:solidFill>
                  <a:srgbClr val="FFFF00"/>
                </a:solidFill>
                <a:cs typeface="+mj-cs"/>
              </a:rPr>
              <a:t>שָׁכַן</a:t>
            </a:r>
            <a:endParaRPr lang="nl-NL" sz="6000" b="1" dirty="0" smtClean="0">
              <a:solidFill>
                <a:srgbClr val="FFFF00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jakan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onen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verblijven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36512" y="2194231"/>
            <a:ext cx="9216000" cy="50167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Ex.40:19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Hij breidde de ​tent​ over de ​tabernakel​ 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</a:t>
            </a: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וַיִּפְרֹשׂ אֶת־הָאֹהֶל </a:t>
            </a:r>
            <a:r>
              <a:rPr lang="he-IL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עַל־הַמִּשְׁכָּן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jifros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nl-NL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nl-NL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ohèl</a:t>
            </a:r>
            <a:r>
              <a:rPr lang="nl-NL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ha </a:t>
            </a:r>
            <a:r>
              <a:rPr lang="nl-NL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misjkan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legde het dekkleed der ​tent​ er 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overheen</a:t>
            </a: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וַיָּשֶׂם אֶת־מִכְסֵה הָאֹהֶל עָלָיו מִלְמָעְלָה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jasèm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michsèh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ohèl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alaiv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milmalah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zoals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 </a:t>
            </a:r>
            <a:r>
              <a:rPr lang="nl-NL" sz="3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​Mozes​ geboden had.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36512" y="1514260"/>
            <a:ext cx="9216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tent over de woning</a:t>
            </a:r>
            <a:endParaRPr lang="nl-N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Eeuwige accentueert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36512" y="1484784"/>
            <a:ext cx="9180000" cy="569386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Num.3:25</a:t>
            </a: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Gersonieten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hadden bij de ​tent​ der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samenkomst [</a:t>
            </a:r>
            <a:r>
              <a:rPr lang="he-I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אֹהֶל 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מוֹעֵד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moëd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zowel ​tabernakel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 [</a:t>
            </a:r>
            <a:r>
              <a:rPr lang="he-I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מּ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ִשְׁכָּן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misjkan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​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 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אֹהֶל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zorg voor de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dakbedekking 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מִכְסֵה</a:t>
            </a:r>
            <a:r>
              <a:rPr lang="he-I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miksèh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voorhangsel [</a:t>
            </a:r>
            <a:r>
              <a:rPr lang="he-I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ָסָךְ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masak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voor de ingang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פֶּתַח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petach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van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​tent​ der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samenkomst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אֹהֶל מוֹעֵד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moëd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gordijnen 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קֶלַע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qela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van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voorhof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חָצֵר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chatser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en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 voorhangsel [</a:t>
            </a:r>
            <a:r>
              <a:rPr lang="he-I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ָסָךְ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masak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voor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ingang 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פֶּתַח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petach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voorhof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חָצֵר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chatser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rondom de ​tabernakel​ [</a:t>
            </a:r>
            <a:r>
              <a:rPr lang="he-I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מּ</a:t>
            </a:r>
            <a:r>
              <a:rPr lang="he-I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ִשְׁכָּן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misjkan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 ​altaar​ was, en de daarbij behorende touwen, naar alles wat daaraan te doen was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endParaRPr lang="nl-N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36512" y="929485"/>
            <a:ext cx="9216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Eeuwige accentueert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707905" y="1196752"/>
            <a:ext cx="5436096" cy="1938992"/>
          </a:xfrm>
          <a:prstGeom prst="rect">
            <a:avLst/>
          </a:prstGeom>
          <a:solidFill>
            <a:schemeClr val="tx1"/>
          </a:solidFill>
        </p:spPr>
        <p:txBody>
          <a:bodyPr wrap="square" rIns="0" bIns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Hebr.9:2,3 “Want </a:t>
            </a:r>
            <a:r>
              <a:rPr lang="nl-N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was </a:t>
            </a:r>
            <a:r>
              <a:rPr lang="nl-N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​tent​ </a:t>
            </a:r>
            <a:r>
              <a:rPr lang="nl-N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ingericht, </a:t>
            </a:r>
            <a:r>
              <a:rPr lang="nl-N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voorste</a:t>
            </a:r>
            <a:r>
              <a:rPr lang="nl-N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waarin de ​kandelaar​ en de ​tafel​ met de ​toonbroden​ stonden; deze werd het heilige genoemd; </a:t>
            </a:r>
            <a:r>
              <a:rPr lang="nl-NL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achter het tweede voorhangsel was </a:t>
            </a:r>
            <a:r>
              <a:rPr lang="nl-N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​tent</a:t>
            </a:r>
            <a:r>
              <a:rPr lang="nl-N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genaamd het ​heilige​ der ​heiligen, </a:t>
            </a:r>
            <a:r>
              <a:rPr lang="nl-NL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een gouden ​reukofferaltaar​ en de ​ark​ des </a:t>
            </a:r>
            <a:r>
              <a:rPr lang="nl-NL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verbonds</a:t>
            </a:r>
            <a:r>
              <a:rPr lang="nl-N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endParaRPr lang="nl-N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" y="2013892"/>
            <a:ext cx="38719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41" y="2685876"/>
            <a:ext cx="52117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1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098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950"/>
          <a:stretch/>
        </p:blipFill>
        <p:spPr bwMode="auto">
          <a:xfrm>
            <a:off x="-70943" y="5445223"/>
            <a:ext cx="9354484" cy="15693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66269"/>
            <a:ext cx="2682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5997"/>
            <a:ext cx="25669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20795"/>
            <a:ext cx="26765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84" y="2435373"/>
            <a:ext cx="317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IJL-RECHTS 9"/>
          <p:cNvSpPr/>
          <p:nvPr/>
        </p:nvSpPr>
        <p:spPr>
          <a:xfrm>
            <a:off x="1907704" y="4354494"/>
            <a:ext cx="792088" cy="4677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8" name="PIJL-RECHTS 17"/>
          <p:cNvSpPr/>
          <p:nvPr/>
        </p:nvSpPr>
        <p:spPr>
          <a:xfrm>
            <a:off x="3851920" y="4349430"/>
            <a:ext cx="792088" cy="4677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9" name="PIJL-RECHTS 18"/>
          <p:cNvSpPr/>
          <p:nvPr/>
        </p:nvSpPr>
        <p:spPr>
          <a:xfrm>
            <a:off x="6084168" y="4361956"/>
            <a:ext cx="792088" cy="4677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699792" y="3356992"/>
            <a:ext cx="14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gekanteld</a:t>
            </a:r>
            <a:endParaRPr lang="nl-N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644008" y="33569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gestileerd</a:t>
            </a:r>
            <a:endParaRPr lang="nl-N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5568"/>
            <a:ext cx="16398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4172852" y="1715668"/>
            <a:ext cx="1800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tent 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woning een huis</a:t>
            </a:r>
            <a:endParaRPr lang="nl-N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11" grpId="0"/>
      <p:bldP spid="21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1017" y="1484784"/>
            <a:ext cx="9180000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15:1-3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HEERE, </a:t>
            </a:r>
            <a:r>
              <a:rPr lang="nl-NL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zal verblijven in Uw ​tent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zal wonen op Uw ​heilige​ berg?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 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oprecht wandelt en ​gerechtigheid​ beoefent,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met zijn ​hart​ de waarheid spreekt.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zijn tong niet lastert,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zijn vrienden geen kwaad doet</a:t>
            </a:r>
          </a:p>
          <a:p>
            <a:pPr algn="ctr"/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geen smaad jegens zijn naaste op de lippen neemt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36512" y="929485"/>
            <a:ext cx="9216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Eeuwige accentueert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84784"/>
            <a:ext cx="9144000" cy="35394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Ex.27:21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 ​tent​ der samenkomst​ buiten het voorhangsel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vóór de getuigenis is, zal </a:t>
            </a:r>
            <a:r>
              <a:rPr lang="nl-NL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Aäron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 zijn zonen die verzorgen, van de avond tot de morgen, voor het aangezicht des </a:t>
            </a:r>
            <a:r>
              <a:rPr lang="nl-NL" sz="3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Heren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een altoosdurende inzetting bij de Israëlieten voor hun geslachten.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4884836"/>
            <a:ext cx="9144000" cy="200054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solidFill>
                  <a:schemeClr val="bg1"/>
                </a:solidFill>
                <a:cs typeface="+mj-cs"/>
              </a:rPr>
              <a:t>לְאֹהֶל </a:t>
            </a:r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עַל־הַמִּשְׁכָּן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ha 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misjkan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 tent over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Eeuwige accentueert de woning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2082" y="1484784"/>
            <a:ext cx="92160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Lev.19:21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Hij zal zijn schuldoffer voor de </a:t>
            </a:r>
            <a:r>
              <a:rPr lang="nl-NL" sz="3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ingang van de 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der 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samenkomst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אֶל־פֶַּתח </a:t>
            </a:r>
            <a:r>
              <a:rPr lang="he-I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אֹהֶל מוֹעֵד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[el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petach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ohèl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moëd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brengen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39552" y="3573016"/>
            <a:ext cx="1828933" cy="273921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פֶַּתח</a:t>
            </a:r>
            <a:endParaRPr lang="nl-NL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petach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</a:t>
            </a: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deur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732240" y="3573016"/>
            <a:ext cx="1728192" cy="26161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פָּתַח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atach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penen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osmaken</a:t>
            </a:r>
          </a:p>
          <a:p>
            <a:pPr algn="ctr"/>
            <a:endParaRPr lang="nl-N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 woning heeft een deur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2082" y="1484784"/>
            <a:ext cx="9144000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Joh.10:9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 ben de deur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iemand door Mij binnenkomt,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 behouden worden;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 zal ingaan en uitgaan en weide vinden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hthoek 4"/>
          <p:cNvSpPr/>
          <p:nvPr/>
        </p:nvSpPr>
        <p:spPr>
          <a:xfrm>
            <a:off x="539552" y="3930149"/>
            <a:ext cx="1828933" cy="273921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פֶַּתח</a:t>
            </a:r>
            <a:endParaRPr lang="nl-NL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petach</a:t>
            </a:r>
            <a:r>
              <a:rPr lang="nl-NL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</a:t>
            </a:r>
          </a:p>
          <a:p>
            <a:pPr algn="ctr"/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deur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732240" y="3930149"/>
            <a:ext cx="1728192" cy="26161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פָּתַח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atach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penen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osmaken</a:t>
            </a:r>
          </a:p>
          <a:p>
            <a:pPr algn="ctr"/>
            <a:endParaRPr lang="nl-N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" y="929485"/>
            <a:ext cx="91440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 woning heeft een deur</a:t>
            </a:r>
            <a:endParaRPr lang="nl-NL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7036" y="4330839"/>
            <a:ext cx="9180000" cy="255454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Kron.5:14 </a:t>
            </a:r>
          </a:p>
          <a:p>
            <a:pPr lvl="0"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heerlijkheid des </a:t>
            </a:r>
            <a:r>
              <a:rPr lang="nl-NL" sz="3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Heren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 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huis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Gods 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בֵּית הָאֱלֹהִים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bet ha </a:t>
            </a:r>
            <a:r>
              <a:rPr lang="nl-N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 lvl="0"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vervuld.”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fbeeldingsresultaat voor first temple salo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64" r="14564" b="10502"/>
          <a:stretch/>
        </p:blipFill>
        <p:spPr bwMode="auto">
          <a:xfrm>
            <a:off x="-1537639" y="-21487"/>
            <a:ext cx="10664599" cy="68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7296" y="580816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he-IL" sz="3200" b="1" dirty="0" smtClean="0">
                <a:cs typeface="Times New Roman"/>
              </a:rPr>
              <a:t> </a:t>
            </a:r>
            <a:r>
              <a:rPr lang="he-I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בֵּית הָאֱלֹהִים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bet ha </a:t>
            </a:r>
            <a:r>
              <a:rPr lang="nl-N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huis van God</a:t>
            </a:r>
          </a:p>
          <a:p>
            <a:pPr lvl="0" algn="ctr"/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tempel van Salomo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36512" y="3800710"/>
            <a:ext cx="9180000" cy="304698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Ezra 5:2</a:t>
            </a:r>
          </a:p>
          <a:p>
            <a:pPr lvl="0"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Toen maakten </a:t>
            </a:r>
            <a:r>
              <a:rPr lang="nl-NL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Zerubbabel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zoon van </a:t>
            </a:r>
            <a:r>
              <a:rPr lang="nl-NL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Sealtiël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nl-NL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Jesua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zoon van </a:t>
            </a:r>
            <a:r>
              <a:rPr lang="nl-NL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Josadak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zich op en begonnen te bouwen aan het </a:t>
            </a:r>
            <a:r>
              <a:rPr lang="nl-NL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huis van God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nl-NL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ֵּית אֱלָהָא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 </a:t>
            </a:r>
            <a:r>
              <a:rPr lang="nl-N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elaha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(Aramees) </a:t>
            </a:r>
          </a:p>
          <a:p>
            <a:pPr lvl="0" algn="ctr"/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Jeruzalem woont</a:t>
            </a:r>
            <a:r>
              <a:rPr lang="nl-N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second temple ez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5" y="0"/>
            <a:ext cx="918323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7296" y="580816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e-IL" sz="3200" b="1" dirty="0" smtClean="0">
                <a:cs typeface="Times New Roman"/>
              </a:rPr>
              <a:t> </a:t>
            </a:r>
            <a:r>
              <a:rPr lang="he-I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בֵּית אֱלָהָא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bet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elaha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huis van God</a:t>
            </a:r>
          </a:p>
          <a:p>
            <a:pPr lvl="0" algn="ctr"/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tempel van Ezra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www.imj.org.il/sites/default/files/shrine-f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r="10131"/>
          <a:stretch/>
        </p:blipFill>
        <p:spPr bwMode="auto">
          <a:xfrm>
            <a:off x="-36512" y="-27375"/>
            <a:ext cx="9180512" cy="68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-36512" y="5109904"/>
            <a:ext cx="9216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nl-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Marcus 11:17 “Hij </a:t>
            </a:r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leerde en sprak tot hen: Staat er niet geschreven, dat mijn huis een bedehuis zal heten voor alle volken</a:t>
            </a:r>
            <a:r>
              <a:rPr lang="nl-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nl-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-22375" y="4402350"/>
            <a:ext cx="9216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rgbClr val="46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Joh.14:2 “In </a:t>
            </a:r>
            <a:r>
              <a:rPr lang="nl-NL" sz="2000" b="1" dirty="0">
                <a:solidFill>
                  <a:srgbClr val="46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 huis van Mijn Vader zijn veel woningen; als dat niet zo was, zou Ik het u gezegd hebben. Ik ga heen om een plaats voor u gereed te maken</a:t>
            </a:r>
            <a:r>
              <a:rPr lang="nl-NL" sz="2000" b="1" dirty="0" smtClean="0">
                <a:solidFill>
                  <a:srgbClr val="46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nl-N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-48022" y="5808166"/>
            <a:ext cx="9216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he-IL" sz="3200" b="1" dirty="0" smtClean="0">
                <a:cs typeface="Times New Roman"/>
              </a:rPr>
              <a:t> </a:t>
            </a:r>
            <a:r>
              <a:rPr lang="he-IL" sz="3200" b="1" dirty="0" smtClean="0">
                <a:cs typeface="+mj-cs"/>
              </a:rPr>
              <a:t>הֵיכָל</a:t>
            </a:r>
            <a:r>
              <a:rPr lang="nl-NL" sz="3200" dirty="0" smtClean="0"/>
              <a:t>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hechal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heiligdom, paleis</a:t>
            </a:r>
          </a:p>
          <a:p>
            <a:pPr lvl="0" algn="ctr"/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tempel ten tijde van Jesjoea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2638067"/>
            <a:ext cx="9144000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Openb.21: </a:t>
            </a:r>
            <a:r>
              <a:rPr lang="nl-NL" sz="2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ik hoorde een luide stem van de troon zeggen: </a:t>
            </a:r>
            <a:endParaRPr lang="nl-NL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</a:t>
            </a:r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​tent​ van God is bij de mensen en Hij zal bij hen wonen,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zij zullen zijn volken zijn en God zelf zal bij hen zijn, </a:t>
            </a:r>
            <a:r>
              <a:rPr lang="nl-NL" sz="2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Hij zal alle tranen van hun ogen afwissen, en de dood zal niet meer zijn, noch ​rouw, noch geklaag, noch moeite zal er meer zijn, want de eerste dingen zijn voorbijgegaan. </a:t>
            </a:r>
            <a:r>
              <a:rPr lang="nl-NL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Hij, die op de troon gezeten is, </a:t>
            </a:r>
            <a:r>
              <a:rPr lang="nl-NL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zeide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Zie, Ik maak alle dingen nieuw. En Hij </a:t>
            </a:r>
            <a:r>
              <a:rPr lang="nl-NL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zeide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Schrijf, want deze woorden zijn getrouw en waarachtig. </a:t>
            </a:r>
            <a:r>
              <a:rPr lang="nl-NL" sz="2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Hij sprak tot mij: Zij zijn geschied. Ik ben de alfa en de omega, het begin en het einde. </a:t>
            </a:r>
            <a:endParaRPr lang="nl-NL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abraham was sitting t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3"/>
          <a:stretch/>
        </p:blipFill>
        <p:spPr bwMode="auto">
          <a:xfrm>
            <a:off x="0" y="-12526"/>
            <a:ext cx="9267632" cy="68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5229200"/>
            <a:ext cx="9267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Gen.18:1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 </a:t>
            </a:r>
            <a:r>
              <a:rPr lang="nl-NL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verscheen aan hem bij de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terebinten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Mamre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nl-N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terwijl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 op het heetst van de dag </a:t>
            </a:r>
            <a:endParaRPr lang="nl-N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ingang der tent 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פֶּתַח־הָאֹהֶל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petach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ohel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3" t="31732" r="31995" b="36535"/>
          <a:stretch/>
        </p:blipFill>
        <p:spPr bwMode="auto">
          <a:xfrm>
            <a:off x="7813369" y="260648"/>
            <a:ext cx="1080112" cy="12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Openb.21: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de stad lag in het vierkant en haar lengte was even groot als haar breedte; en hij mat de stad op met de stok: twaalfduizend stadiën; haar lengte en haar breedte en haar hoogte waren gelijk. </a:t>
            </a:r>
            <a:endParaRPr lang="nl-NL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66" y="404664"/>
            <a:ext cx="38719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13" y="1076648"/>
            <a:ext cx="52117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2484179"/>
            <a:ext cx="9144000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Efeze</a:t>
            </a:r>
            <a:r>
              <a:rPr lang="nl-NL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2:17 “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 zijn komst heeft Hij ​vrede​ verkondigd aan u, die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veraf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waart, en ​vrede​ aan hen, die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dichtbij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waren; 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 Hem hebben wij beiden in één Geest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toegang tot de Vader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zijt gij dan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geen ​vreemdelingen​ en bijwoners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meer, maar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medeburgers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​heiligen​ en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huisgenoten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Gods, </a:t>
            </a:r>
            <a:r>
              <a:rPr lang="nl-NL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gebouwd op het fundament van de ​apostelen​ en profeten, terwijl ​Christus​ ​Jezus​ zelf de ​hoeksteen​ is. </a:t>
            </a:r>
            <a:r>
              <a:rPr lang="nl-NL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Hem wast elk bouwwerk, goed ineensluitend, op tot een tempel, ​heilig​ in de Here, </a:t>
            </a:r>
            <a:r>
              <a:rPr lang="nl-NL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wie ook gij mede gebouwd wordt tot een woonstede Gods in de Geest.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42535" y="2729820"/>
            <a:ext cx="5112568" cy="393954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Kor.5:1 </a:t>
            </a:r>
          </a:p>
          <a:p>
            <a:pPr algn="ctr"/>
            <a:r>
              <a:rPr lang="nl-NL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wij weten, dat,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indien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 aardse tent,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waarin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wij wonen,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afgebroken,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wij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gebouw van God hebben,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hemelen,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handen gemaakt, </a:t>
            </a:r>
            <a:endParaRPr lang="nl-N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eeuwig huis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2449"/>
            <a:ext cx="32194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" y="-60126"/>
            <a:ext cx="9144000" cy="34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43" y="4592046"/>
            <a:ext cx="9354484" cy="23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" y="2725559"/>
            <a:ext cx="9180000" cy="79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-18012" y="34290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e-I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בְּרֵאשִׁית בָּרָא אֱלֹהִים אֵת הַשָּׁמַיִם וְאֵת הָאָרֶץ</a:t>
            </a:r>
            <a:endParaRPr lang="nl-NL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Beresjiet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elohiem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nl-N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hasjamajiem</a:t>
            </a:r>
            <a:r>
              <a:rPr lang="nl-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et </a:t>
            </a:r>
            <a:r>
              <a:rPr lang="nl-N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haarets</a:t>
            </a:r>
            <a:endParaRPr lang="nl-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Proto-Canaanite - b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1404000" cy="14040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Ovaal 1"/>
          <p:cNvSpPr>
            <a:spLocks noChangeAspect="1"/>
          </p:cNvSpPr>
          <p:nvPr/>
        </p:nvSpPr>
        <p:spPr>
          <a:xfrm>
            <a:off x="1331640" y="933772"/>
            <a:ext cx="1152000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8507388" y="2852936"/>
            <a:ext cx="50400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8086989" y="417190"/>
            <a:ext cx="612000" cy="612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8409411" y="3591772"/>
            <a:ext cx="575936" cy="57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8200163" y="4822204"/>
            <a:ext cx="612000" cy="612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3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bedouin t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0" y="-25048"/>
            <a:ext cx="9180000" cy="55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1170618"/>
            <a:ext cx="6923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eerste letter van de Bijbel is een tent, </a:t>
            </a:r>
          </a:p>
          <a:p>
            <a:pPr algn="ctr"/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een woning!</a:t>
            </a:r>
            <a:endParaRPr lang="nl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098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950"/>
          <a:stretch/>
        </p:blipFill>
        <p:spPr bwMode="auto">
          <a:xfrm>
            <a:off x="-70943" y="5445223"/>
            <a:ext cx="9354484" cy="15693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31375" r="31430" b="37250"/>
          <a:stretch/>
        </p:blipFill>
        <p:spPr bwMode="auto">
          <a:xfrm>
            <a:off x="7927132" y="-85039"/>
            <a:ext cx="1253380" cy="14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251520" y="1484784"/>
            <a:ext cx="117532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בֵּית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èt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huis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501134" y="1484784"/>
            <a:ext cx="117532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בַּיִת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ajit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huis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131840" y="3372668"/>
            <a:ext cx="3233578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dirty="0">
                <a:solidFill>
                  <a:schemeClr val="bg1"/>
                </a:solidFill>
                <a:cs typeface="+mj-cs"/>
              </a:rPr>
              <a:t>בֵּית </a:t>
            </a:r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יִשְׂרָאֵל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 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jisraël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uis Israëls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563" y="-1254943"/>
            <a:ext cx="3773487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bedouin 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0" y="-25048"/>
            <a:ext cx="9180000" cy="55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60" y="1192684"/>
            <a:ext cx="8357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woning, de tent, het huis is het centrale thema van de Bijbel.</a:t>
            </a:r>
          </a:p>
          <a:p>
            <a:pPr algn="ctr"/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Alles komt er uit voort en is er op gericht.</a:t>
            </a:r>
          </a:p>
          <a:p>
            <a:pPr algn="ctr"/>
            <a:endParaRPr lang="nl-N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-747464"/>
            <a:ext cx="1844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0" dirty="0" smtClean="0">
                <a:latin typeface="Ancient Hebrew" panose="05010101010101010101" pitchFamily="2" charset="2"/>
              </a:rPr>
              <a:t>b</a:t>
            </a:r>
            <a:endParaRPr lang="nl-NL" sz="15000" dirty="0">
              <a:latin typeface="Ancient Hebrew" panose="05010101010101010101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098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950"/>
          <a:stretch/>
        </p:blipFill>
        <p:spPr bwMode="auto">
          <a:xfrm>
            <a:off x="-70943" y="5445223"/>
            <a:ext cx="9354484" cy="15693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31375" r="31430" b="37250"/>
          <a:stretch/>
        </p:blipFill>
        <p:spPr bwMode="auto">
          <a:xfrm>
            <a:off x="7927132" y="-85039"/>
            <a:ext cx="1253380" cy="14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98" y="5301560"/>
            <a:ext cx="2916000" cy="1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31840" y="3372668"/>
            <a:ext cx="3233578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dirty="0">
                <a:solidFill>
                  <a:schemeClr val="bg1"/>
                </a:solidFill>
                <a:cs typeface="+mj-cs"/>
              </a:rPr>
              <a:t>בֵּית </a:t>
            </a:r>
            <a:r>
              <a:rPr lang="he-IL" sz="6000" b="1" dirty="0" smtClean="0">
                <a:solidFill>
                  <a:schemeClr val="bg1"/>
                </a:solidFill>
                <a:cs typeface="+mj-cs"/>
              </a:rPr>
              <a:t>יִשְׂרָאֵל</a:t>
            </a:r>
            <a:endParaRPr lang="nl-NL" sz="6000" b="1" dirty="0" smtClean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 </a:t>
            </a:r>
            <a:r>
              <a:rPr lang="nl-NL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jisraël</a:t>
            </a:r>
            <a:endParaRPr lang="nl-N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l-NL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uis Israëls</a:t>
            </a:r>
            <a:endParaRPr lang="nl-NL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-468560" y="2834840"/>
            <a:ext cx="8765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  <a:cs typeface="+mj-cs"/>
              </a:rPr>
              <a:t>בְּרֵאשִׁית בָּרָא אֱלֹהִים אֵת הַשָּׁמַיִם וְאֵת הָאָרֶץ</a:t>
            </a:r>
            <a:endParaRPr lang="nl-NL" sz="4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192825" y="620688"/>
            <a:ext cx="195117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0" b="1" dirty="0" smtClean="0">
                <a:solidFill>
                  <a:prstClr val="white"/>
                </a:solidFill>
                <a:cs typeface="Times New Roman"/>
              </a:rPr>
              <a:t>ב</a:t>
            </a:r>
            <a:endParaRPr lang="nl-NL" sz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84179"/>
            <a:ext cx="93583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43982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Efeze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2:19 “Zo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zijt gij dan geen ​vreemdelingen​ en bijwoners meer, maar medeburgers der ​heiligen​ en </a:t>
            </a:r>
            <a:r>
              <a:rPr lang="nl-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huisgenoten Gods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  <a:endParaRPr lang="nl-N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7504" y="2204864"/>
            <a:ext cx="730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Torah zij  de regels van het Huis</a:t>
            </a:r>
            <a:endParaRPr lang="nl-NL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2060848"/>
            <a:ext cx="9144000" cy="267765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Joël 3:18 “Te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 dage zal het geschieden, </a:t>
            </a:r>
            <a:endParaRPr lang="nl-N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bergen van jonge ​wijn​ zullen druipen </a:t>
            </a:r>
            <a:endParaRPr lang="nl-N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heuvelen van melk zullen vloeien </a:t>
            </a:r>
            <a:endParaRPr lang="nl-N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beken van </a:t>
            </a:r>
            <a:r>
              <a:rPr lang="nl-NL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water zullen stromen; </a:t>
            </a:r>
            <a:endParaRPr lang="nl-N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lang="nl-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 </a:t>
            </a:r>
            <a:r>
              <a:rPr lang="nl-NL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ontspringen </a:t>
            </a:r>
            <a:r>
              <a:rPr lang="nl-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uit het ​huis​ des </a:t>
            </a:r>
            <a:r>
              <a:rPr lang="nl-NL" sz="2400" b="1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Heren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e-I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מָיִם וּמַעְיָן מִבֵּית יְהוָה</a:t>
            </a:r>
            <a:r>
              <a:rPr lang="nl-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-majim oe </a:t>
            </a:r>
            <a:r>
              <a:rPr lang="nl-NL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majaan</a:t>
            </a:r>
            <a:r>
              <a:rPr lang="nl-N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bét JHWH]</a:t>
            </a:r>
            <a:endParaRPr lang="nl-N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 het dal van </a:t>
            </a:r>
            <a:r>
              <a:rPr lang="nl-NL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Sittim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drenken. </a:t>
            </a:r>
            <a:r>
              <a:rPr lang="nl-N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nl-NL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192825" y="808251"/>
            <a:ext cx="195117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0" b="1" dirty="0" smtClean="0">
                <a:solidFill>
                  <a:prstClr val="white"/>
                </a:solidFill>
                <a:cs typeface="Times New Roman"/>
              </a:rPr>
              <a:t>ב</a:t>
            </a:r>
            <a:endParaRPr lang="nl-NL" sz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84179"/>
            <a:ext cx="93583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384179"/>
            <a:ext cx="93583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-1" y="4287968"/>
            <a:ext cx="9144000" cy="156966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Deut.33:26,27 “Daar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niemand als God, o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Jesurun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Hij rijdt langs de hemel als uw helper en in zijn hoogheid over de wolken. 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eeuwige God is u een 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woning [</a:t>
            </a:r>
            <a:r>
              <a:rPr lang="he-IL" sz="2400" b="1" dirty="0" smtClean="0">
                <a:solidFill>
                  <a:schemeClr val="bg1"/>
                </a:solidFill>
                <a:cs typeface="+mj-cs"/>
              </a:rPr>
              <a:t>מְעֹנָה </a:t>
            </a:r>
            <a:r>
              <a:rPr lang="he-IL" sz="2400" b="1" dirty="0">
                <a:solidFill>
                  <a:schemeClr val="bg1"/>
                </a:solidFill>
                <a:cs typeface="+mj-cs"/>
              </a:rPr>
              <a:t>אֱלֹהֵי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meonah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elohé</a:t>
            </a:r>
            <a:r>
              <a:rPr lang="nl-N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schuilplaats]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onder u zijn eeuwige armen. </a:t>
            </a:r>
          </a:p>
        </p:txBody>
      </p:sp>
      <p:sp>
        <p:nvSpPr>
          <p:cNvPr id="7" name="Rechthoek 6"/>
          <p:cNvSpPr/>
          <p:nvPr/>
        </p:nvSpPr>
        <p:spPr>
          <a:xfrm>
            <a:off x="9370" y="2232759"/>
            <a:ext cx="914400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een woning, een tent </a:t>
            </a:r>
            <a:r>
              <a:rPr lang="nl-NL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(metafoor!)</a:t>
            </a: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hthoek 3"/>
          <p:cNvSpPr/>
          <p:nvPr/>
        </p:nvSpPr>
        <p:spPr>
          <a:xfrm>
            <a:off x="9370" y="3495880"/>
            <a:ext cx="9134630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91:1 “Wie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 schuilplaats des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Allerhoogsten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gezeten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vernacht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 </a:t>
            </a:r>
            <a:r>
              <a:rPr lang="nl-NL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schaduw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des </a:t>
            </a:r>
            <a:r>
              <a:rPr lang="nl-N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Almachtigen</a:t>
            </a:r>
            <a:r>
              <a:rPr lang="nl-N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nl-NL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3984" y="2847808"/>
            <a:ext cx="914400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Messias is de deur </a:t>
            </a:r>
            <a:r>
              <a:rPr lang="nl-NL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(metafoor!)</a:t>
            </a: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0" y="5656402"/>
            <a:ext cx="9534526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1030</Words>
  <Application>Microsoft Office PowerPoint</Application>
  <PresentationFormat>Diavoorstelling (4:3)</PresentationFormat>
  <Paragraphs>190</Paragraphs>
  <Slides>33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 Wijtsma</dc:creator>
  <cp:lastModifiedBy>Gerard Wijtsma</cp:lastModifiedBy>
  <cp:revision>126</cp:revision>
  <dcterms:created xsi:type="dcterms:W3CDTF">2018-10-02T09:41:02Z</dcterms:created>
  <dcterms:modified xsi:type="dcterms:W3CDTF">2018-10-08T16:35:38Z</dcterms:modified>
</cp:coreProperties>
</file>