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70" r:id="rId2"/>
    <p:sldId id="257" r:id="rId3"/>
    <p:sldId id="259" r:id="rId4"/>
    <p:sldId id="304" r:id="rId5"/>
    <p:sldId id="303" r:id="rId6"/>
    <p:sldId id="260" r:id="rId7"/>
    <p:sldId id="261" r:id="rId8"/>
    <p:sldId id="262" r:id="rId9"/>
    <p:sldId id="263" r:id="rId10"/>
    <p:sldId id="267" r:id="rId11"/>
    <p:sldId id="281" r:id="rId12"/>
    <p:sldId id="271" r:id="rId13"/>
    <p:sldId id="279" r:id="rId14"/>
    <p:sldId id="280" r:id="rId15"/>
    <p:sldId id="299" r:id="rId16"/>
    <p:sldId id="300" r:id="rId17"/>
    <p:sldId id="272" r:id="rId18"/>
    <p:sldId id="292" r:id="rId19"/>
    <p:sldId id="273" r:id="rId20"/>
    <p:sldId id="293" r:id="rId21"/>
    <p:sldId id="274" r:id="rId22"/>
    <p:sldId id="294" r:id="rId23"/>
    <p:sldId id="306" r:id="rId24"/>
    <p:sldId id="311" r:id="rId25"/>
    <p:sldId id="275" r:id="rId26"/>
    <p:sldId id="295" r:id="rId27"/>
    <p:sldId id="310" r:id="rId28"/>
    <p:sldId id="276" r:id="rId29"/>
    <p:sldId id="296" r:id="rId30"/>
    <p:sldId id="277" r:id="rId31"/>
    <p:sldId id="297" r:id="rId32"/>
    <p:sldId id="278" r:id="rId33"/>
    <p:sldId id="298" r:id="rId34"/>
    <p:sldId id="284" r:id="rId35"/>
    <p:sldId id="308" r:id="rId36"/>
    <p:sldId id="307" r:id="rId37"/>
    <p:sldId id="309" r:id="rId3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4CE9F"/>
    <a:srgbClr val="2C1502"/>
    <a:srgbClr val="FFCC66"/>
    <a:srgbClr val="803D06"/>
    <a:srgbClr val="F9B67F"/>
    <a:srgbClr val="53D2FF"/>
    <a:srgbClr val="DDC798"/>
    <a:srgbClr val="673105"/>
    <a:srgbClr val="F48224"/>
    <a:srgbClr val="B35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tijl, licht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AA9F9-03CD-4DD1-A6BA-FA49AB033499}" type="datetimeFigureOut">
              <a:rPr lang="nl-NL" smtClean="0"/>
              <a:t>9-9-2018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A0057-04E7-45FB-A468-4B95B666E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094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Voor sabbat </a:t>
            </a:r>
            <a:r>
              <a:rPr lang="nl-NL" dirty="0" err="1" smtClean="0"/>
              <a:t>relativeerders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A0057-04E7-45FB-A468-4B95B666E85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1651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Kon.11:36 </a:t>
            </a:r>
            <a:r>
              <a:rPr lang="nl-NL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Aan zijn zoon zal Ik echter één stam geven, opdat mijn knecht David altijd een </a:t>
            </a:r>
            <a:r>
              <a:rPr lang="nl-NL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lamp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mijn aangezicht hebbe in Jeruzalem, de stad die Ik Mij verkoren heb om mijn naam daar te vestigen.</a:t>
            </a:r>
          </a:p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Kon.15:4 Doch ter wille van David gaf de </a:t>
            </a:r>
            <a:r>
              <a:rPr lang="nl-NL" sz="1200" b="0" i="0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zijn God, hem een </a:t>
            </a:r>
            <a:r>
              <a:rPr lang="nl-NL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lamp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Jeruzalem door zijn zoon na hem te doen optreden, en door Jeruzalem staande te houden,</a:t>
            </a:r>
          </a:p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Kon.8:19 </a:t>
            </a:r>
            <a:r>
              <a:rPr lang="nl-NL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Maar de </a:t>
            </a:r>
            <a:r>
              <a:rPr lang="nl-NL" sz="1200" b="0" i="0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wilde 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Juda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niet verderven ter wille van zijn knecht David, aan wie Hij immers had toegezegd hem te allen tijde een </a:t>
            </a:r>
            <a:r>
              <a:rPr lang="nl-NL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lamp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voor zijn zonen te zullen geven.</a:t>
            </a:r>
          </a:p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Kron.21:7 </a:t>
            </a:r>
            <a:r>
              <a:rPr lang="nl-NL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Maar de </a:t>
            </a:r>
            <a:r>
              <a:rPr lang="nl-NL" sz="1200" b="0" i="0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wilde het huis Davids niet verdelgen, ter wille van het verbond dat Hij met David gesloten had, en omdat Hij gezegd had, dat Hij hem en zijn zonen altijd een </a:t>
            </a:r>
            <a:r>
              <a:rPr lang="nl-NL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lamp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zou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geven.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A0057-04E7-45FB-A468-4B95B666E85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9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C8A7-0668-4329-921B-3990AB6B09A4}" type="datetimeFigureOut">
              <a:rPr lang="nl-NL" smtClean="0"/>
              <a:t>9-9-2018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AD1A-185D-4664-BA40-6827DB6080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8319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C8A7-0668-4329-921B-3990AB6B09A4}" type="datetimeFigureOut">
              <a:rPr lang="nl-NL" smtClean="0"/>
              <a:t>9-9-2018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AD1A-185D-4664-BA40-6827DB6080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87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C8A7-0668-4329-921B-3990AB6B09A4}" type="datetimeFigureOut">
              <a:rPr lang="nl-NL" smtClean="0"/>
              <a:t>9-9-2018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AD1A-185D-4664-BA40-6827DB6080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752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C8A7-0668-4329-921B-3990AB6B09A4}" type="datetimeFigureOut">
              <a:rPr lang="nl-NL" smtClean="0"/>
              <a:t>9-9-2018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AD1A-185D-4664-BA40-6827DB6080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763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C8A7-0668-4329-921B-3990AB6B09A4}" type="datetimeFigureOut">
              <a:rPr lang="nl-NL" smtClean="0"/>
              <a:t>9-9-2018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AD1A-185D-4664-BA40-6827DB6080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271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C8A7-0668-4329-921B-3990AB6B09A4}" type="datetimeFigureOut">
              <a:rPr lang="nl-NL" smtClean="0"/>
              <a:t>9-9-2018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AD1A-185D-4664-BA40-6827DB6080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168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C8A7-0668-4329-921B-3990AB6B09A4}" type="datetimeFigureOut">
              <a:rPr lang="nl-NL" smtClean="0"/>
              <a:t>9-9-2018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AD1A-185D-4664-BA40-6827DB6080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087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C8A7-0668-4329-921B-3990AB6B09A4}" type="datetimeFigureOut">
              <a:rPr lang="nl-NL" smtClean="0"/>
              <a:t>9-9-2018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AD1A-185D-4664-BA40-6827DB6080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554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C8A7-0668-4329-921B-3990AB6B09A4}" type="datetimeFigureOut">
              <a:rPr lang="nl-NL" smtClean="0"/>
              <a:t>9-9-2018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AD1A-185D-4664-BA40-6827DB6080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087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C8A7-0668-4329-921B-3990AB6B09A4}" type="datetimeFigureOut">
              <a:rPr lang="nl-NL" smtClean="0"/>
              <a:t>9-9-2018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AD1A-185D-4664-BA40-6827DB6080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48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C8A7-0668-4329-921B-3990AB6B09A4}" type="datetimeFigureOut">
              <a:rPr lang="nl-NL" smtClean="0"/>
              <a:t>9-9-2018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AD1A-185D-4664-BA40-6827DB6080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388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3C8A7-0668-4329-921B-3990AB6B09A4}" type="datetimeFigureOut">
              <a:rPr lang="nl-NL" smtClean="0"/>
              <a:t>9-9-2018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8AD1A-185D-4664-BA40-6827DB60805E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23743" r="8640" b="9782"/>
          <a:stretch/>
        </p:blipFill>
        <p:spPr bwMode="auto">
          <a:xfrm>
            <a:off x="2182144" y="44624"/>
            <a:ext cx="4622104" cy="1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7403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yaan.nl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1700808"/>
            <a:ext cx="9144000" cy="43924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>
                <a:gd name="adj" fmla="val 28570"/>
              </a:avLst>
            </a:prstTxWarp>
            <a:spAutoFit/>
          </a:bodyPr>
          <a:lstStyle/>
          <a:p>
            <a:pPr algn="ctr"/>
            <a:r>
              <a:rPr lang="nl-NL" sz="5400" b="1" dirty="0" smtClean="0">
                <a:ln w="1905"/>
                <a:solidFill>
                  <a:srgbClr val="E4CE9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DE VASTGESTELDE TIJDEN VAN </a:t>
            </a:r>
            <a:r>
              <a:rPr lang="nl-NL" sz="5400" b="1" dirty="0" smtClean="0">
                <a:ln w="1905"/>
                <a:solidFill>
                  <a:srgbClr val="E4CE9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JHWH</a:t>
            </a:r>
            <a:endParaRPr lang="nl-NL" sz="5400" b="1" dirty="0">
              <a:ln w="1905"/>
              <a:solidFill>
                <a:srgbClr val="E4CE9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05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1331640" y="1700808"/>
            <a:ext cx="6696744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nl-NL" sz="3100" i="1" dirty="0" smtClean="0">
                <a:solidFill>
                  <a:srgbClr val="FFCC66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FEEST</a:t>
            </a:r>
          </a:p>
          <a:p>
            <a:pPr algn="l">
              <a:lnSpc>
                <a:spcPct val="170000"/>
              </a:lnSpc>
            </a:pPr>
            <a:r>
              <a:rPr lang="nl-NL" sz="3100" i="1" dirty="0" smtClean="0">
                <a:solidFill>
                  <a:srgbClr val="FFCC66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KERN  = GEMEENSCHAP VERBINDING</a:t>
            </a:r>
            <a:endParaRPr lang="nl-NL" sz="3100" dirty="0" smtClean="0">
              <a:solidFill>
                <a:srgbClr val="FFCC66"/>
              </a:solidFill>
              <a:latin typeface="Arial Black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</a:pPr>
            <a:endParaRPr lang="nl-NL" sz="3100" dirty="0">
              <a:solidFill>
                <a:srgbClr val="FFCC66"/>
              </a:solidFill>
              <a:latin typeface="Arial Black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</a:pPr>
            <a:endParaRPr lang="nl-NL" sz="3100" dirty="0">
              <a:solidFill>
                <a:srgbClr val="FFCC66"/>
              </a:solidFill>
              <a:latin typeface="Arial Black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</a:pPr>
            <a:endParaRPr lang="nl-NL" sz="3100" dirty="0" smtClean="0">
              <a:solidFill>
                <a:srgbClr val="FFCC66"/>
              </a:solidFill>
              <a:latin typeface="Arial Black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l">
              <a:lnSpc>
                <a:spcPct val="170000"/>
              </a:lnSpc>
              <a:buFont typeface="Arial" pitchFamily="34" charset="0"/>
              <a:buChar char="•"/>
            </a:pPr>
            <a:endParaRPr lang="nl-NL" sz="3100" i="1" dirty="0" smtClean="0">
              <a:solidFill>
                <a:srgbClr val="FFCC66"/>
              </a:solidFill>
              <a:latin typeface="Arial Black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65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107504" y="2276872"/>
            <a:ext cx="9036496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nl-NL" sz="2400" i="1" dirty="0" smtClean="0">
                <a:solidFill>
                  <a:srgbClr val="FFCC66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Num.28:2</a:t>
            </a:r>
            <a:r>
              <a:rPr lang="nl-NL" sz="2400" i="1" baseline="30000" dirty="0" smtClean="0">
                <a:solidFill>
                  <a:srgbClr val="FFCC66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ct val="170000"/>
              </a:lnSpc>
            </a:pPr>
            <a:r>
              <a:rPr lang="nl-NL" sz="2400" i="1" dirty="0" smtClean="0">
                <a:solidFill>
                  <a:srgbClr val="FFCC66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De HERE sprak tot Mozes: Gebied de Israëlieten en zeg tot hen: Gij zult zorgdragen mijn offergave, mijn </a:t>
            </a:r>
            <a:r>
              <a:rPr lang="nl-NL" sz="2400" i="1" dirty="0" err="1" smtClean="0">
                <a:solidFill>
                  <a:srgbClr val="FFCC66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spijze</a:t>
            </a:r>
            <a:r>
              <a:rPr lang="nl-NL" sz="2400" i="1" dirty="0" smtClean="0">
                <a:solidFill>
                  <a:srgbClr val="FFCC66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, als mijn vuuroffers, een lieflijke reuk voor Mij, </a:t>
            </a:r>
            <a:endParaRPr lang="nl-NL" sz="2400" i="1" dirty="0" smtClean="0">
              <a:solidFill>
                <a:srgbClr val="FFCC66"/>
              </a:solidFill>
              <a:latin typeface="Arial Black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70000"/>
              </a:lnSpc>
            </a:pPr>
            <a:r>
              <a:rPr lang="nl-NL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op </a:t>
            </a:r>
            <a:r>
              <a:rPr lang="nl-NL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de bepaalde tijd </a:t>
            </a:r>
            <a:r>
              <a:rPr lang="nl-NL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[</a:t>
            </a:r>
            <a:r>
              <a:rPr lang="he-IL" sz="33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בְּמוֹעֲדו</a:t>
            </a:r>
            <a:r>
              <a:rPr lang="he-IL" sz="2400" dirty="0"/>
              <a:t>ֹ</a:t>
            </a:r>
            <a:r>
              <a:rPr lang="nl-NL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nl-NL" sz="24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be</a:t>
            </a:r>
            <a:r>
              <a:rPr lang="nl-NL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4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moado</a:t>
            </a:r>
            <a:r>
              <a:rPr lang="nl-NL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] aan </a:t>
            </a:r>
            <a:r>
              <a:rPr lang="nl-NL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Mij te brengen</a:t>
            </a:r>
            <a:r>
              <a:rPr lang="nl-NL" sz="2400" i="1" dirty="0" smtClean="0">
                <a:solidFill>
                  <a:srgbClr val="FFCC66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.</a:t>
            </a:r>
            <a:endParaRPr lang="nl-NL" sz="2400" dirty="0" smtClean="0">
              <a:solidFill>
                <a:srgbClr val="FFCC66"/>
              </a:solidFill>
              <a:latin typeface="Arial Black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l">
              <a:lnSpc>
                <a:spcPct val="170000"/>
              </a:lnSpc>
              <a:buFont typeface="Arial" pitchFamily="34" charset="0"/>
              <a:buChar char="•"/>
            </a:pPr>
            <a:endParaRPr lang="nl-NL" sz="2400" i="1" dirty="0" smtClean="0">
              <a:solidFill>
                <a:srgbClr val="FFCC66"/>
              </a:solidFill>
              <a:latin typeface="Arial Black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45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68018"/>
              </p:ext>
            </p:extLst>
          </p:nvPr>
        </p:nvGraphicFramePr>
        <p:xfrm>
          <a:off x="395536" y="1772816"/>
          <a:ext cx="8424936" cy="482723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212468"/>
                <a:gridCol w="4212468"/>
              </a:tblGrid>
              <a:tr h="620994">
                <a:tc gridSpan="2">
                  <a:txBody>
                    <a:bodyPr/>
                    <a:lstStyle/>
                    <a:p>
                      <a:pPr algn="ctr"/>
                      <a:r>
                        <a:rPr lang="nl-NL" sz="2800" dirty="0" smtClean="0">
                          <a:latin typeface="Arial Black" pitchFamily="34" charset="0"/>
                        </a:rPr>
                        <a:t>1. SJABBAT </a:t>
                      </a:r>
                      <a:r>
                        <a:rPr lang="nl-NL" sz="2000" i="1" dirty="0" smtClean="0">
                          <a:latin typeface="Arial Black" pitchFamily="34" charset="0"/>
                        </a:rPr>
                        <a:t>(stoppen, staken)</a:t>
                      </a:r>
                      <a:endParaRPr lang="nl-NL" sz="2000" i="1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35217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Arial Black" pitchFamily="34" charset="0"/>
                        </a:rPr>
                        <a:t>SCHADUW</a:t>
                      </a:r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Arial Black" pitchFamily="34" charset="0"/>
                        </a:rPr>
                        <a:t>TOEKOMST</a:t>
                      </a:r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38043">
                <a:tc>
                  <a:txBody>
                    <a:bodyPr/>
                    <a:lstStyle/>
                    <a:p>
                      <a:endParaRPr lang="nl-NL" dirty="0" smtClean="0">
                        <a:latin typeface="Arial Black" pitchFamily="34" charset="0"/>
                      </a:endParaRPr>
                    </a:p>
                    <a:p>
                      <a:endParaRPr lang="nl-NL" dirty="0" smtClean="0">
                        <a:latin typeface="Arial Black" pitchFamily="34" charset="0"/>
                      </a:endParaRPr>
                    </a:p>
                    <a:p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5217">
                <a:tc>
                  <a:txBody>
                    <a:bodyPr/>
                    <a:lstStyle/>
                    <a:p>
                      <a:endParaRPr lang="nl-NL" dirty="0" smtClean="0">
                        <a:latin typeface="Arial Black" pitchFamily="34" charset="0"/>
                      </a:endParaRPr>
                    </a:p>
                    <a:p>
                      <a:endParaRPr lang="nl-NL" dirty="0" smtClean="0">
                        <a:latin typeface="Arial Black" pitchFamily="34" charset="0"/>
                      </a:endParaRPr>
                    </a:p>
                    <a:p>
                      <a:endParaRPr lang="nl-NL" dirty="0" smtClean="0">
                        <a:latin typeface="Arial Black" pitchFamily="34" charset="0"/>
                      </a:endParaRPr>
                    </a:p>
                    <a:p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 smtClean="0">
                        <a:latin typeface="Arial Black" pitchFamily="34" charset="0"/>
                      </a:endParaRPr>
                    </a:p>
                    <a:p>
                      <a:endParaRPr lang="nl-NL" dirty="0" smtClean="0">
                        <a:latin typeface="Arial Black" pitchFamily="34" charset="0"/>
                      </a:endParaRPr>
                    </a:p>
                    <a:p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5217">
                <a:tc>
                  <a:txBody>
                    <a:bodyPr/>
                    <a:lstStyle/>
                    <a:p>
                      <a:endParaRPr lang="nl-NL" dirty="0" smtClean="0">
                        <a:latin typeface="Arial Black" pitchFamily="34" charset="0"/>
                      </a:endParaRPr>
                    </a:p>
                    <a:p>
                      <a:endParaRPr lang="nl-NL" dirty="0" smtClean="0">
                        <a:latin typeface="Arial Black" pitchFamily="34" charset="0"/>
                      </a:endParaRPr>
                    </a:p>
                    <a:p>
                      <a:endParaRPr lang="nl-NL" dirty="0" smtClean="0">
                        <a:latin typeface="Arial Black" pitchFamily="34" charset="0"/>
                      </a:endParaRPr>
                    </a:p>
                    <a:p>
                      <a:endParaRPr lang="nl-NL" dirty="0" smtClean="0">
                        <a:latin typeface="Arial Black" pitchFamily="34" charset="0"/>
                      </a:endParaRPr>
                    </a:p>
                    <a:p>
                      <a:endParaRPr lang="nl-NL" dirty="0" smtClean="0">
                        <a:latin typeface="Arial Black" pitchFamily="34" charset="0"/>
                      </a:endParaRPr>
                    </a:p>
                    <a:p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1450410" cy="144016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95536" y="285293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 Black" pitchFamily="34" charset="0"/>
              </a:rPr>
              <a:t>Gen.2:3 </a:t>
            </a:r>
            <a:r>
              <a:rPr lang="nl-NL" dirty="0" smtClean="0">
                <a:latin typeface="Arial Black" pitchFamily="34" charset="0"/>
              </a:rPr>
              <a:t>Hij </a:t>
            </a:r>
            <a:r>
              <a:rPr lang="nl-NL" dirty="0">
                <a:latin typeface="Arial Black" pitchFamily="34" charset="0"/>
              </a:rPr>
              <a:t>rustte op de 7</a:t>
            </a:r>
            <a:r>
              <a:rPr lang="nl-NL" baseline="30000" dirty="0">
                <a:latin typeface="Arial Black" pitchFamily="34" charset="0"/>
              </a:rPr>
              <a:t>e</a:t>
            </a:r>
            <a:r>
              <a:rPr lang="nl-NL" dirty="0">
                <a:latin typeface="Arial Black" pitchFamily="34" charset="0"/>
              </a:rPr>
              <a:t> dag en zegende en heiligde die</a:t>
            </a:r>
            <a:r>
              <a:rPr lang="nl-NL" dirty="0" smtClean="0">
                <a:latin typeface="Arial Black" pitchFamily="34" charset="0"/>
              </a:rPr>
              <a:t>.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4572000" y="279370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 Black" pitchFamily="34" charset="0"/>
              </a:rPr>
              <a:t>Hebr.4:9 </a:t>
            </a:r>
            <a:r>
              <a:rPr lang="nl-NL" dirty="0" smtClean="0">
                <a:solidFill>
                  <a:schemeClr val="bg1"/>
                </a:solidFill>
                <a:latin typeface="Arial Black" pitchFamily="34" charset="0"/>
              </a:rPr>
              <a:t>Er </a:t>
            </a:r>
            <a:r>
              <a:rPr lang="nl-NL" dirty="0">
                <a:solidFill>
                  <a:schemeClr val="bg1"/>
                </a:solidFill>
                <a:latin typeface="Arial Black" pitchFamily="34" charset="0"/>
              </a:rPr>
              <a:t>blijft dus een </a:t>
            </a:r>
            <a:r>
              <a:rPr lang="nl-NL" dirty="0" smtClean="0">
                <a:solidFill>
                  <a:schemeClr val="bg1"/>
                </a:solidFill>
                <a:latin typeface="Arial Black" pitchFamily="34" charset="0"/>
              </a:rPr>
              <a:t>sabbatsrust </a:t>
            </a:r>
            <a:r>
              <a:rPr lang="nl-NL" dirty="0">
                <a:solidFill>
                  <a:schemeClr val="bg1"/>
                </a:solidFill>
                <a:latin typeface="Arial Black" pitchFamily="34" charset="0"/>
              </a:rPr>
              <a:t>voor het volk van God</a:t>
            </a:r>
            <a:r>
              <a:rPr lang="nl-NL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67544" y="3789040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 Black" pitchFamily="34" charset="0"/>
              </a:rPr>
              <a:t>Ex.20:10,11 De </a:t>
            </a:r>
            <a:r>
              <a:rPr lang="nl-NL" dirty="0">
                <a:latin typeface="Arial Black" pitchFamily="34" charset="0"/>
              </a:rPr>
              <a:t>7</a:t>
            </a:r>
            <a:r>
              <a:rPr lang="nl-NL" baseline="30000" dirty="0">
                <a:latin typeface="Arial Black" pitchFamily="34" charset="0"/>
              </a:rPr>
              <a:t>e</a:t>
            </a:r>
            <a:r>
              <a:rPr lang="nl-NL" dirty="0">
                <a:latin typeface="Arial Black" pitchFamily="34" charset="0"/>
              </a:rPr>
              <a:t> dag is de sabbat voor de HERE – want in 6 dagen </a:t>
            </a:r>
            <a:r>
              <a:rPr lang="nl-NL" dirty="0" smtClean="0">
                <a:latin typeface="Arial Black" pitchFamily="34" charset="0"/>
              </a:rPr>
              <a:t>…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4572000" y="3801814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 Black" pitchFamily="34" charset="0"/>
              </a:rPr>
              <a:t>Jes.65:17 Want zie, Ik schep een nieuwe hemel en een nieuwe </a:t>
            </a:r>
            <a:r>
              <a:rPr lang="nl-NL" dirty="0" smtClean="0">
                <a:solidFill>
                  <a:schemeClr val="bg1"/>
                </a:solidFill>
                <a:latin typeface="Arial Black" pitchFamily="34" charset="0"/>
              </a:rPr>
              <a:t>aarde ……..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95536" y="4941168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 Black" pitchFamily="34" charset="0"/>
              </a:rPr>
              <a:t>Deut.5:14,15 maar de 7</a:t>
            </a:r>
            <a:r>
              <a:rPr lang="nl-NL" baseline="30000" dirty="0">
                <a:latin typeface="Arial Black" pitchFamily="34" charset="0"/>
              </a:rPr>
              <a:t>e</a:t>
            </a:r>
            <a:r>
              <a:rPr lang="nl-NL" dirty="0">
                <a:latin typeface="Arial Black" pitchFamily="34" charset="0"/>
              </a:rPr>
              <a:t> dag is de sabbat van de HERE – want gij zult gedenken, dat gij  dienstknechten in het land Egypte geweest </a:t>
            </a:r>
            <a:r>
              <a:rPr lang="nl-NL" dirty="0" smtClean="0">
                <a:latin typeface="Arial Black" pitchFamily="34" charset="0"/>
              </a:rPr>
              <a:t>zijt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4644008" y="494116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 Black" pitchFamily="34" charset="0"/>
              </a:rPr>
              <a:t>Rom.8:21 in de hoop dat de schepping zelf zal bevrijd worden van de slavernij van het verderf</a:t>
            </a:r>
            <a:r>
              <a:rPr lang="nl-NL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9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422541"/>
              </p:ext>
            </p:extLst>
          </p:nvPr>
        </p:nvGraphicFramePr>
        <p:xfrm>
          <a:off x="395536" y="1933566"/>
          <a:ext cx="8424936" cy="461387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8424936"/>
              </a:tblGrid>
              <a:tr h="620994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>
                          <a:latin typeface="Arial Black" pitchFamily="34" charset="0"/>
                        </a:rPr>
                        <a:t>1. SJABBAT</a:t>
                      </a:r>
                      <a:endParaRPr lang="nl-NL" sz="2800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17">
                <a:tc>
                  <a:txBody>
                    <a:bodyPr/>
                    <a:lstStyle/>
                    <a:p>
                      <a:pPr algn="ctr"/>
                      <a:endParaRPr lang="nl-NL" sz="2400" dirty="0" smtClean="0"/>
                    </a:p>
                    <a:p>
                      <a:pPr algn="ctr"/>
                      <a:endParaRPr lang="nl-NL" sz="2400" dirty="0"/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17">
                <a:tc>
                  <a:txBody>
                    <a:bodyPr/>
                    <a:lstStyle/>
                    <a:p>
                      <a:pPr algn="ctr"/>
                      <a:endParaRPr lang="nl-NL" sz="2400" b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nl-NL" sz="2400" b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nl-NL" sz="2400" b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nl-NL" sz="2400" b="0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17">
                <a:tc>
                  <a:txBody>
                    <a:bodyPr/>
                    <a:lstStyle/>
                    <a:p>
                      <a:pPr algn="ctr"/>
                      <a:endParaRPr lang="nl-NL" sz="2000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nl-NL" sz="2000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nl-NL" sz="2000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nl-NL" sz="2000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nl-NL" sz="2000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1450410" cy="144016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539552" y="2564904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 Black" pitchFamily="34" charset="0"/>
              </a:rPr>
              <a:t>Lev. 23:3  </a:t>
            </a:r>
          </a:p>
          <a:p>
            <a:pPr algn="ctr"/>
            <a:r>
              <a:rPr lang="nl-NL" sz="2400" dirty="0">
                <a:latin typeface="Arial Black" pitchFamily="34" charset="0"/>
              </a:rPr>
              <a:t>Een heilige </a:t>
            </a:r>
            <a:r>
              <a:rPr lang="nl-NL" sz="2400" dirty="0" smtClean="0">
                <a:latin typeface="Arial Black" pitchFamily="34" charset="0"/>
              </a:rPr>
              <a:t>samenkomst</a:t>
            </a:r>
            <a:endParaRPr lang="nl-NL" sz="2400" dirty="0"/>
          </a:p>
        </p:txBody>
      </p:sp>
      <p:sp>
        <p:nvSpPr>
          <p:cNvPr id="3" name="Tekstvak 2"/>
          <p:cNvSpPr txBox="1"/>
          <p:nvPr/>
        </p:nvSpPr>
        <p:spPr>
          <a:xfrm>
            <a:off x="566486" y="3372975"/>
            <a:ext cx="820891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4000" b="1" dirty="0" smtClean="0">
                <a:cs typeface="+mj-cs"/>
              </a:rPr>
              <a:t>מִקְרָא-קֹדֶשׁ</a:t>
            </a:r>
            <a:endParaRPr lang="nl-NL" sz="4000" b="1" dirty="0" smtClean="0">
              <a:cs typeface="+mj-cs"/>
            </a:endParaRPr>
          </a:p>
          <a:p>
            <a:pPr algn="ctr"/>
            <a:r>
              <a:rPr lang="nl-NL" dirty="0" smtClean="0">
                <a:latin typeface="Arial Black" pitchFamily="34" charset="0"/>
              </a:rPr>
              <a:t> </a:t>
            </a:r>
            <a:r>
              <a:rPr lang="nl-NL" dirty="0" err="1">
                <a:latin typeface="Arial Black" pitchFamily="34" charset="0"/>
              </a:rPr>
              <a:t>miqra</a:t>
            </a:r>
            <a:r>
              <a:rPr lang="nl-NL" dirty="0">
                <a:latin typeface="Arial Black" pitchFamily="34" charset="0"/>
              </a:rPr>
              <a:t> </a:t>
            </a:r>
            <a:r>
              <a:rPr lang="nl-NL" dirty="0" err="1">
                <a:latin typeface="Arial Black" pitchFamily="34" charset="0"/>
              </a:rPr>
              <a:t>kadosj</a:t>
            </a:r>
            <a:endParaRPr lang="nl-NL" dirty="0">
              <a:latin typeface="Arial Black" pitchFamily="34" charset="0"/>
            </a:endParaRPr>
          </a:p>
          <a:p>
            <a:pPr algn="ctr"/>
            <a:r>
              <a:rPr lang="nl-NL" dirty="0">
                <a:latin typeface="Arial Black" pitchFamily="34" charset="0"/>
              </a:rPr>
              <a:t>Heilige (samen)roeping</a:t>
            </a:r>
          </a:p>
          <a:p>
            <a:pPr algn="ctr"/>
            <a:r>
              <a:rPr lang="nl-NL" dirty="0">
                <a:latin typeface="Arial Black" pitchFamily="34" charset="0"/>
              </a:rPr>
              <a:t>(samen)roeping der </a:t>
            </a:r>
            <a:r>
              <a:rPr lang="nl-NL" dirty="0" smtClean="0">
                <a:latin typeface="Arial Black" pitchFamily="34" charset="0"/>
              </a:rPr>
              <a:t>heiligheid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395536" y="5011340"/>
            <a:ext cx="83798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 Black" pitchFamily="34" charset="0"/>
              </a:rPr>
              <a:t>Van Hem en voor Hem</a:t>
            </a:r>
          </a:p>
          <a:p>
            <a:pPr algn="ctr"/>
            <a:r>
              <a:rPr lang="nl-NL" dirty="0">
                <a:latin typeface="Arial Black" pitchFamily="34" charset="0"/>
              </a:rPr>
              <a:t>De Feesten worden voor Hem gevierd</a:t>
            </a:r>
          </a:p>
          <a:p>
            <a:pPr algn="ctr"/>
            <a:r>
              <a:rPr lang="nl-NL" dirty="0">
                <a:latin typeface="Arial Black" pitchFamily="34" charset="0"/>
              </a:rPr>
              <a:t>Aan Hem worden de offers gebracht</a:t>
            </a:r>
          </a:p>
          <a:p>
            <a:pPr algn="ctr"/>
            <a:r>
              <a:rPr lang="nl-NL" dirty="0">
                <a:latin typeface="Arial Black" pitchFamily="34" charset="0"/>
              </a:rPr>
              <a:t>18 x in Lev. 23 - </a:t>
            </a:r>
            <a:r>
              <a:rPr lang="nl-NL" dirty="0" err="1">
                <a:latin typeface="Arial Black" pitchFamily="34" charset="0"/>
              </a:rPr>
              <a:t>le</a:t>
            </a:r>
            <a:r>
              <a:rPr lang="nl-NL" dirty="0">
                <a:latin typeface="Arial Black" pitchFamily="34" charset="0"/>
              </a:rPr>
              <a:t> JHWH – voor de HERE</a:t>
            </a:r>
          </a:p>
          <a:p>
            <a:pPr algn="ctr"/>
            <a:r>
              <a:rPr lang="nl-NL" dirty="0">
                <a:latin typeface="Arial Black" pitchFamily="34" charset="0"/>
              </a:rPr>
              <a:t>4x </a:t>
            </a:r>
            <a:r>
              <a:rPr lang="nl-NL" dirty="0" err="1">
                <a:latin typeface="Arial Black" pitchFamily="34" charset="0"/>
              </a:rPr>
              <a:t>lifné</a:t>
            </a:r>
            <a:r>
              <a:rPr lang="nl-NL" dirty="0">
                <a:latin typeface="Arial Black" pitchFamily="34" charset="0"/>
              </a:rPr>
              <a:t> JHWH – voor het aangezicht van JHWH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08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976139"/>
            <a:ext cx="8431213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1450410" cy="144016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539552" y="422108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 Black" pitchFamily="34" charset="0"/>
              </a:rPr>
              <a:t>OSSEKOP </a:t>
            </a:r>
          </a:p>
          <a:p>
            <a:pPr algn="ctr"/>
            <a:r>
              <a:rPr lang="nl-NL" sz="2400" dirty="0" smtClean="0">
                <a:latin typeface="Arial Black" pitchFamily="34" charset="0"/>
              </a:rPr>
              <a:t>eerste </a:t>
            </a:r>
            <a:r>
              <a:rPr lang="nl-NL" sz="2400" dirty="0">
                <a:latin typeface="Arial Black" pitchFamily="34" charset="0"/>
              </a:rPr>
              <a:t>- meest prominente – </a:t>
            </a:r>
            <a:endParaRPr lang="nl-NL" sz="2400" dirty="0" smtClean="0">
              <a:latin typeface="Arial Black" pitchFamily="34" charset="0"/>
            </a:endParaRPr>
          </a:p>
          <a:p>
            <a:pPr algn="ctr"/>
            <a:r>
              <a:rPr lang="nl-NL" sz="2400" dirty="0" smtClean="0">
                <a:latin typeface="Arial Black" pitchFamily="34" charset="0"/>
              </a:rPr>
              <a:t>unieke </a:t>
            </a:r>
            <a:r>
              <a:rPr lang="nl-NL" sz="2400" dirty="0">
                <a:latin typeface="Arial Black" pitchFamily="34" charset="0"/>
              </a:rPr>
              <a:t>– krachtige – </a:t>
            </a:r>
            <a:r>
              <a:rPr lang="nl-NL" sz="2400" dirty="0" smtClean="0">
                <a:latin typeface="Arial Black" pitchFamily="34" charset="0"/>
              </a:rPr>
              <a:t>machtige</a:t>
            </a:r>
            <a:endParaRPr lang="nl-NL" sz="2400" dirty="0">
              <a:latin typeface="Arial Black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95536" y="551723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 Black" pitchFamily="34" charset="0"/>
              </a:rPr>
              <a:t>Het eerst genoemde Feest in Lev. </a:t>
            </a:r>
            <a:r>
              <a:rPr lang="nl-NL" dirty="0" smtClean="0">
                <a:latin typeface="Arial Black" pitchFamily="34" charset="0"/>
              </a:rPr>
              <a:t>23. De </a:t>
            </a:r>
            <a:r>
              <a:rPr lang="nl-NL" dirty="0">
                <a:latin typeface="Arial Black" pitchFamily="34" charset="0"/>
              </a:rPr>
              <a:t>basis van alle </a:t>
            </a:r>
            <a:r>
              <a:rPr lang="nl-NL" dirty="0" smtClean="0">
                <a:latin typeface="Arial Black" pitchFamily="34" charset="0"/>
              </a:rPr>
              <a:t>feesten.  </a:t>
            </a:r>
            <a:r>
              <a:rPr lang="nl-NL" dirty="0">
                <a:latin typeface="Arial Black" pitchFamily="34" charset="0"/>
              </a:rPr>
              <a:t>A</a:t>
            </a:r>
            <a:r>
              <a:rPr lang="nl-NL" dirty="0" smtClean="0">
                <a:latin typeface="Arial Black" pitchFamily="34" charset="0"/>
              </a:rPr>
              <a:t>l </a:t>
            </a:r>
            <a:r>
              <a:rPr lang="nl-NL" dirty="0">
                <a:latin typeface="Arial Black" pitchFamily="34" charset="0"/>
              </a:rPr>
              <a:t>ingesteld in het begin. Beeld van de Eeuwige </a:t>
            </a:r>
            <a:r>
              <a:rPr lang="nl-NL" dirty="0" err="1">
                <a:latin typeface="Arial Black" pitchFamily="34" charset="0"/>
              </a:rPr>
              <a:t>sjalom</a:t>
            </a:r>
            <a:r>
              <a:rPr lang="nl-NL" dirty="0">
                <a:latin typeface="Arial Black" pitchFamily="34" charset="0"/>
              </a:rPr>
              <a:t>. Verbondsteken</a:t>
            </a:r>
            <a:r>
              <a:rPr lang="nl-NL" dirty="0" smtClean="0">
                <a:latin typeface="Arial Black" pitchFamily="34" charset="0"/>
              </a:rPr>
              <a:t>. (Ex.31:13)</a:t>
            </a:r>
            <a:endParaRPr lang="nl-NL" dirty="0">
              <a:latin typeface="Arial Black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805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1450410" cy="144016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9" y="1773684"/>
            <a:ext cx="89804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3155231"/>
            <a:ext cx="906621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4904288"/>
            <a:ext cx="91027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9" y="5846763"/>
            <a:ext cx="89741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91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671964"/>
              </p:ext>
            </p:extLst>
          </p:nvPr>
        </p:nvGraphicFramePr>
        <p:xfrm>
          <a:off x="395536" y="1933566"/>
          <a:ext cx="8424936" cy="461387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384376"/>
                <a:gridCol w="5040560"/>
              </a:tblGrid>
              <a:tr h="620994">
                <a:tc gridSpan="2">
                  <a:txBody>
                    <a:bodyPr/>
                    <a:lstStyle/>
                    <a:p>
                      <a:pPr algn="ctr"/>
                      <a:r>
                        <a:rPr lang="nl-NL" sz="2800" dirty="0" smtClean="0">
                          <a:latin typeface="Arial Black" pitchFamily="34" charset="0"/>
                        </a:rPr>
                        <a:t>1. SJABBAT </a:t>
                      </a:r>
                      <a:r>
                        <a:rPr lang="nl-NL" sz="1800" i="0" dirty="0" smtClean="0">
                          <a:latin typeface="Arial Black" pitchFamily="34" charset="0"/>
                        </a:rPr>
                        <a:t>(</a:t>
                      </a:r>
                      <a:r>
                        <a:rPr lang="nl-NL" sz="1800" i="0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Arial Black" pitchFamily="34" charset="0"/>
                        </a:rPr>
                        <a:t>SCHEPPING</a:t>
                      </a:r>
                      <a:r>
                        <a:rPr lang="nl-NL" sz="1800" i="0" dirty="0" smtClean="0">
                          <a:latin typeface="Arial Black" pitchFamily="34" charset="0"/>
                        </a:rPr>
                        <a:t>) </a:t>
                      </a:r>
                      <a:endParaRPr lang="nl-NL" sz="1800" i="0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35217">
                <a:tc>
                  <a:txBody>
                    <a:bodyPr/>
                    <a:lstStyle/>
                    <a:p>
                      <a:pPr algn="l"/>
                      <a:endParaRPr lang="nl-NL" sz="2000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nl-NL" sz="1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217">
                <a:tc>
                  <a:txBody>
                    <a:bodyPr/>
                    <a:lstStyle/>
                    <a:p>
                      <a:pPr algn="l"/>
                      <a:endParaRPr lang="nl-NL" sz="2000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nl-NL" sz="1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217">
                <a:tc>
                  <a:txBody>
                    <a:bodyPr/>
                    <a:lstStyle/>
                    <a:p>
                      <a:pPr algn="l"/>
                      <a:endParaRPr lang="nl-NL" sz="2000" dirty="0" smtClean="0">
                        <a:latin typeface="Arial Black" pitchFamily="34" charset="0"/>
                      </a:endParaRPr>
                    </a:p>
                    <a:p>
                      <a:pPr algn="l"/>
                      <a:endParaRPr lang="nl-NL" sz="2000" dirty="0" smtClean="0">
                        <a:latin typeface="Arial Black" pitchFamily="34" charset="0"/>
                      </a:endParaRPr>
                    </a:p>
                    <a:p>
                      <a:pPr algn="l"/>
                      <a:endParaRPr lang="nl-NL" sz="2000" dirty="0" smtClean="0">
                        <a:latin typeface="Arial Black" pitchFamily="34" charset="0"/>
                      </a:endParaRPr>
                    </a:p>
                    <a:p>
                      <a:pPr algn="l"/>
                      <a:endParaRPr lang="nl-NL" sz="2000" dirty="0" smtClean="0">
                        <a:latin typeface="Arial Black" pitchFamily="34" charset="0"/>
                      </a:endParaRPr>
                    </a:p>
                    <a:p>
                      <a:pPr algn="l"/>
                      <a:endParaRPr lang="nl-NL" sz="2000" dirty="0" smtClean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180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  <a:p>
                      <a:pPr algn="l"/>
                      <a:endParaRPr lang="nl-NL" sz="180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  <a:p>
                      <a:pPr algn="l"/>
                      <a:endParaRPr lang="nl-NL" sz="180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  <a:p>
                      <a:pPr algn="l"/>
                      <a:endParaRPr lang="nl-NL" sz="180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  <a:p>
                      <a:pPr algn="l"/>
                      <a:endParaRPr lang="nl-NL" sz="1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217">
                <a:tc>
                  <a:txBody>
                    <a:bodyPr/>
                    <a:lstStyle/>
                    <a:p>
                      <a:pPr algn="l"/>
                      <a:endParaRPr lang="nl-NL" sz="2000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1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217">
                <a:tc>
                  <a:txBody>
                    <a:bodyPr/>
                    <a:lstStyle/>
                    <a:p>
                      <a:pPr algn="l"/>
                      <a:endParaRPr lang="nl-NL" sz="2000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217">
                <a:tc>
                  <a:txBody>
                    <a:bodyPr/>
                    <a:lstStyle/>
                    <a:p>
                      <a:pPr algn="l"/>
                      <a:endParaRPr lang="nl-NL" sz="2000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1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217">
                <a:tc>
                  <a:txBody>
                    <a:bodyPr/>
                    <a:lstStyle/>
                    <a:p>
                      <a:pPr algn="l"/>
                      <a:endParaRPr lang="nl-NL" sz="2000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1450410" cy="144016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95536" y="2564904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Arial Black" pitchFamily="34" charset="0"/>
              </a:rPr>
              <a:t>2. </a:t>
            </a:r>
            <a:r>
              <a:rPr lang="nl-NL" sz="2000" dirty="0" smtClean="0">
                <a:latin typeface="Arial Black" pitchFamily="34" charset="0"/>
              </a:rPr>
              <a:t>PESACH</a:t>
            </a:r>
            <a:endParaRPr lang="nl-NL" sz="2000" dirty="0"/>
          </a:p>
        </p:txBody>
      </p:sp>
      <p:sp>
        <p:nvSpPr>
          <p:cNvPr id="7" name="Tekstvak 6"/>
          <p:cNvSpPr txBox="1"/>
          <p:nvPr/>
        </p:nvSpPr>
        <p:spPr>
          <a:xfrm>
            <a:off x="395536" y="296501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 Black" pitchFamily="34" charset="0"/>
              </a:rPr>
              <a:t>3. CHAQ HA </a:t>
            </a:r>
            <a:r>
              <a:rPr lang="nl-NL" dirty="0" smtClean="0">
                <a:latin typeface="Arial Black" pitchFamily="34" charset="0"/>
              </a:rPr>
              <a:t>MATSOT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779912" y="278092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Black" pitchFamily="34" charset="0"/>
              </a:rPr>
              <a:t>VERLOSSING</a:t>
            </a:r>
            <a:r>
              <a:rPr lang="nl-NL" dirty="0" smtClean="0">
                <a:latin typeface="Arial Black" pitchFamily="34" charset="0"/>
              </a:rPr>
              <a:t> </a:t>
            </a:r>
            <a:r>
              <a:rPr lang="nl-NL" dirty="0">
                <a:latin typeface="Arial Black" pitchFamily="34" charset="0"/>
              </a:rPr>
              <a:t>- </a:t>
            </a:r>
            <a:r>
              <a:rPr lang="nl-NL" dirty="0" smtClean="0">
                <a:latin typeface="Arial Black" pitchFamily="34" charset="0"/>
              </a:rPr>
              <a:t>Deut.5:14,15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395536" y="342900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 Black" pitchFamily="34" charset="0"/>
              </a:rPr>
              <a:t>4. </a:t>
            </a:r>
            <a:r>
              <a:rPr lang="nl-NL" dirty="0" smtClean="0">
                <a:latin typeface="Arial Black" pitchFamily="34" charset="0"/>
              </a:rPr>
              <a:t>SJAVOEOT</a:t>
            </a:r>
            <a:endParaRPr lang="nl-NL" dirty="0">
              <a:latin typeface="Arial Black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779912" y="3356992"/>
            <a:ext cx="51125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Black" pitchFamily="34" charset="0"/>
              </a:rPr>
              <a:t>VERBOND</a:t>
            </a:r>
            <a:r>
              <a:rPr lang="nl-NL" sz="1700" dirty="0" smtClean="0">
                <a:latin typeface="Arial Black" pitchFamily="34" charset="0"/>
              </a:rPr>
              <a:t> </a:t>
            </a:r>
            <a:r>
              <a:rPr lang="nl-NL" sz="1700" dirty="0">
                <a:latin typeface="Arial Black" pitchFamily="34" charset="0"/>
              </a:rPr>
              <a:t>- Ex.31:16 sabbat teken van een eeuwigdurend </a:t>
            </a:r>
            <a:r>
              <a:rPr lang="nl-NL" sz="1700" dirty="0" smtClean="0">
                <a:latin typeface="Arial Black" pitchFamily="34" charset="0"/>
              </a:rPr>
              <a:t>verbond. Hand</a:t>
            </a:r>
            <a:r>
              <a:rPr lang="nl-NL" sz="1700" dirty="0">
                <a:latin typeface="Arial Black" pitchFamily="34" charset="0"/>
              </a:rPr>
              <a:t>. 15</a:t>
            </a:r>
            <a:r>
              <a:rPr lang="nl-NL" sz="1700" dirty="0" smtClean="0">
                <a:latin typeface="Arial Black" pitchFamily="34" charset="0"/>
              </a:rPr>
              <a:t>: 22 </a:t>
            </a:r>
            <a:r>
              <a:rPr lang="nl-NL" sz="1700" dirty="0">
                <a:latin typeface="Arial Black" pitchFamily="34" charset="0"/>
              </a:rPr>
              <a:t>de wet van Mozes wordt al sinds mensenheugenis verkondigd en op </a:t>
            </a:r>
            <a:r>
              <a:rPr lang="nl-NL" sz="1700" dirty="0" smtClean="0">
                <a:latin typeface="Arial Black" pitchFamily="34" charset="0"/>
              </a:rPr>
              <a:t>iedere </a:t>
            </a:r>
            <a:r>
              <a:rPr lang="nl-NL" sz="1700" dirty="0">
                <a:latin typeface="Arial Black" pitchFamily="34" charset="0"/>
              </a:rPr>
              <a:t>sabbat in de synagoge voorgelezen.</a:t>
            </a:r>
          </a:p>
          <a:p>
            <a:endParaRPr lang="nl-NL" sz="1700" dirty="0"/>
          </a:p>
        </p:txBody>
      </p:sp>
      <p:sp>
        <p:nvSpPr>
          <p:cNvPr id="12" name="Tekstvak 11"/>
          <p:cNvSpPr txBox="1"/>
          <p:nvPr/>
        </p:nvSpPr>
        <p:spPr>
          <a:xfrm>
            <a:off x="395536" y="498746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 Black" pitchFamily="34" charset="0"/>
              </a:rPr>
              <a:t>5. JOM </a:t>
            </a:r>
            <a:r>
              <a:rPr lang="nl-NL" dirty="0" smtClean="0">
                <a:latin typeface="Arial Black" pitchFamily="34" charset="0"/>
              </a:rPr>
              <a:t>TEROEA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3773453" y="498426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Black" pitchFamily="34" charset="0"/>
              </a:rPr>
              <a:t>(WEDER)KOMST </a:t>
            </a:r>
            <a:endParaRPr lang="nl-NL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95536" y="537995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 Black" pitchFamily="34" charset="0"/>
              </a:rPr>
              <a:t>6. JOM </a:t>
            </a:r>
            <a:r>
              <a:rPr lang="nl-NL" dirty="0" smtClean="0">
                <a:latin typeface="Arial Black" pitchFamily="34" charset="0"/>
              </a:rPr>
              <a:t>KIPPOER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3805620" y="5379950"/>
            <a:ext cx="5154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Black" pitchFamily="34" charset="0"/>
              </a:rPr>
              <a:t>VERZOENING</a:t>
            </a:r>
            <a:r>
              <a:rPr lang="nl-NL" dirty="0" smtClean="0">
                <a:latin typeface="Arial Black" pitchFamily="34" charset="0"/>
              </a:rPr>
              <a:t>  - Op </a:t>
            </a:r>
            <a:r>
              <a:rPr lang="nl-NL" dirty="0" err="1" smtClean="0">
                <a:latin typeface="Arial Black" pitchFamily="34" charset="0"/>
              </a:rPr>
              <a:t>Sjabbat</a:t>
            </a:r>
            <a:r>
              <a:rPr lang="nl-NL" dirty="0" smtClean="0">
                <a:latin typeface="Arial Black" pitchFamily="34" charset="0"/>
              </a:rPr>
              <a:t> 2 schapen 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395536" y="5796247"/>
            <a:ext cx="337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 Black" pitchFamily="34" charset="0"/>
              </a:rPr>
              <a:t>7. </a:t>
            </a:r>
            <a:r>
              <a:rPr lang="nl-NL" dirty="0" smtClean="0">
                <a:latin typeface="Arial Black" pitchFamily="34" charset="0"/>
              </a:rPr>
              <a:t>SOEKOT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3779912" y="577228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Black" pitchFamily="34" charset="0"/>
              </a:rPr>
              <a:t>VREDERIJK</a:t>
            </a:r>
            <a:r>
              <a:rPr lang="nl-NL" dirty="0" smtClean="0">
                <a:latin typeface="Arial Black" pitchFamily="34" charset="0"/>
              </a:rPr>
              <a:t> </a:t>
            </a:r>
            <a:r>
              <a:rPr lang="nl-NL" dirty="0">
                <a:latin typeface="Arial Black" pitchFamily="34" charset="0"/>
              </a:rPr>
              <a:t>-  </a:t>
            </a:r>
            <a:r>
              <a:rPr lang="nl-NL" dirty="0" smtClean="0">
                <a:latin typeface="Arial Black" pitchFamily="34" charset="0"/>
              </a:rPr>
              <a:t>1000 j. rust van Satan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395536" y="61910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 Black" pitchFamily="34" charset="0"/>
              </a:rPr>
              <a:t>8. SJEMINI </a:t>
            </a:r>
            <a:r>
              <a:rPr lang="nl-NL" dirty="0" smtClean="0">
                <a:latin typeface="Arial Black" pitchFamily="34" charset="0"/>
              </a:rPr>
              <a:t>ATSERET</a:t>
            </a:r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3805620" y="6191012"/>
            <a:ext cx="4942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Black" pitchFamily="34" charset="0"/>
              </a:rPr>
              <a:t>VOLEINDING</a:t>
            </a:r>
            <a:r>
              <a:rPr lang="nl-NL" dirty="0" smtClean="0">
                <a:latin typeface="Arial Black" pitchFamily="34" charset="0"/>
              </a:rPr>
              <a:t> </a:t>
            </a:r>
            <a:r>
              <a:rPr lang="nl-NL" dirty="0">
                <a:latin typeface="Arial Black" pitchFamily="34" charset="0"/>
              </a:rPr>
              <a:t>- Ex.20:10,11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46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576706"/>
              </p:ext>
            </p:extLst>
          </p:nvPr>
        </p:nvGraphicFramePr>
        <p:xfrm>
          <a:off x="395536" y="1772816"/>
          <a:ext cx="8352928" cy="491867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176464"/>
                <a:gridCol w="4176464"/>
              </a:tblGrid>
              <a:tr h="620994">
                <a:tc gridSpan="2">
                  <a:txBody>
                    <a:bodyPr/>
                    <a:lstStyle/>
                    <a:p>
                      <a:pPr algn="ctr"/>
                      <a:r>
                        <a:rPr lang="nl-NL" sz="2800" dirty="0" smtClean="0">
                          <a:latin typeface="Arial Black" pitchFamily="34" charset="0"/>
                        </a:rPr>
                        <a:t>2. PESACH</a:t>
                      </a:r>
                      <a:endParaRPr lang="nl-NL" sz="2800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35217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Arial Black" pitchFamily="34" charset="0"/>
                        </a:rPr>
                        <a:t>SCHADUW</a:t>
                      </a:r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Arial Black" pitchFamily="34" charset="0"/>
                        </a:rPr>
                        <a:t>TOEKOMST</a:t>
                      </a:r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38043">
                <a:tc>
                  <a:txBody>
                    <a:bodyPr/>
                    <a:lstStyle/>
                    <a:p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 smtClean="0">
                        <a:latin typeface="Arial Black" pitchFamily="34" charset="0"/>
                      </a:endParaRPr>
                    </a:p>
                    <a:p>
                      <a:endParaRPr lang="nl-NL" dirty="0" smtClean="0">
                        <a:latin typeface="Arial Black" pitchFamily="34" charset="0"/>
                      </a:endParaRPr>
                    </a:p>
                    <a:p>
                      <a:endParaRPr lang="nl-NL" dirty="0" smtClean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38043">
                <a:tc>
                  <a:txBody>
                    <a:bodyPr/>
                    <a:lstStyle/>
                    <a:p>
                      <a:endParaRPr lang="nl-NL" dirty="0" smtClean="0">
                        <a:latin typeface="Arial Black" pitchFamily="34" charset="0"/>
                      </a:endParaRPr>
                    </a:p>
                    <a:p>
                      <a:endParaRPr lang="nl-NL" dirty="0" smtClean="0">
                        <a:latin typeface="Arial Black" pitchFamily="34" charset="0"/>
                      </a:endParaRPr>
                    </a:p>
                    <a:p>
                      <a:endParaRPr lang="nl-NL" dirty="0" smtClean="0">
                        <a:latin typeface="Arial Black" pitchFamily="34" charset="0"/>
                      </a:endParaRPr>
                    </a:p>
                    <a:p>
                      <a:endParaRPr lang="nl-NL" dirty="0" smtClean="0">
                        <a:latin typeface="Arial Black" pitchFamily="34" charset="0"/>
                      </a:endParaRPr>
                    </a:p>
                    <a:p>
                      <a:endParaRPr lang="nl-NL" dirty="0" smtClean="0">
                        <a:latin typeface="Arial Black" pitchFamily="34" charset="0"/>
                      </a:endParaRPr>
                    </a:p>
                    <a:p>
                      <a:endParaRPr lang="nl-NL" dirty="0" smtClean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 smtClean="0">
                        <a:latin typeface="Arial Black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 smtClean="0">
                        <a:latin typeface="Arial Black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 smtClean="0">
                        <a:latin typeface="Arial Black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 smtClean="0">
                        <a:latin typeface="Arial Black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 smtClean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5217">
                <a:tc>
                  <a:txBody>
                    <a:bodyPr/>
                    <a:lstStyle/>
                    <a:p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 smtClean="0">
                        <a:latin typeface="Arial Black" pitchFamily="34" charset="0"/>
                      </a:endParaRPr>
                    </a:p>
                    <a:p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5217">
                <a:tc gridSpan="2">
                  <a:txBody>
                    <a:bodyPr/>
                    <a:lstStyle/>
                    <a:p>
                      <a:endParaRPr lang="nl-NL" dirty="0" smtClean="0">
                        <a:latin typeface="Arial Black" pitchFamily="34" charset="0"/>
                      </a:endParaRPr>
                    </a:p>
                    <a:p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216" y="44624"/>
            <a:ext cx="139065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5536" y="2780928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 Black" pitchFamily="34" charset="0"/>
              </a:rPr>
              <a:t>Lam(p) in </a:t>
            </a:r>
            <a:r>
              <a:rPr lang="nl-NL" dirty="0" smtClean="0">
                <a:latin typeface="Arial Black" pitchFamily="34" charset="0"/>
              </a:rPr>
              <a:t>huis 10</a:t>
            </a:r>
            <a:r>
              <a:rPr lang="nl-NL" baseline="30000" dirty="0" smtClean="0">
                <a:latin typeface="Arial Black" pitchFamily="34" charset="0"/>
              </a:rPr>
              <a:t>e</a:t>
            </a:r>
            <a:r>
              <a:rPr lang="nl-NL" dirty="0" smtClean="0">
                <a:latin typeface="Arial Black" pitchFamily="34" charset="0"/>
              </a:rPr>
              <a:t> </a:t>
            </a:r>
            <a:r>
              <a:rPr lang="nl-NL" dirty="0" err="1" smtClean="0">
                <a:latin typeface="Arial Black" pitchFamily="34" charset="0"/>
              </a:rPr>
              <a:t>Nisan</a:t>
            </a:r>
            <a:endParaRPr lang="nl-NL" dirty="0">
              <a:latin typeface="Arial Black" pitchFamily="34" charset="0"/>
            </a:endParaRPr>
          </a:p>
          <a:p>
            <a:r>
              <a:rPr lang="nl-NL" dirty="0">
                <a:latin typeface="Arial Black" pitchFamily="34" charset="0"/>
              </a:rPr>
              <a:t>3 dagen duisternis in Egypte</a:t>
            </a:r>
          </a:p>
          <a:p>
            <a:r>
              <a:rPr lang="nl-NL" dirty="0" smtClean="0">
                <a:latin typeface="Arial Black" pitchFamily="34" charset="0"/>
              </a:rPr>
              <a:t>3 dagen licht in </a:t>
            </a:r>
            <a:r>
              <a:rPr lang="nl-NL" dirty="0" err="1" smtClean="0">
                <a:latin typeface="Arial Black" pitchFamily="34" charset="0"/>
              </a:rPr>
              <a:t>Gosjen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95536" y="371703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 Black" pitchFamily="34" charset="0"/>
              </a:rPr>
              <a:t>Het lam werd </a:t>
            </a:r>
            <a:r>
              <a:rPr lang="nl-NL" dirty="0" smtClean="0">
                <a:latin typeface="Arial Black" pitchFamily="34" charset="0"/>
              </a:rPr>
              <a:t>geslacht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4572000" y="3717032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dirty="0">
                <a:solidFill>
                  <a:schemeClr val="bg1"/>
                </a:solidFill>
                <a:latin typeface="Arial Black" pitchFamily="34" charset="0"/>
              </a:rPr>
              <a:t>Jes.53:7 Als een lam dat ter slachting geleid wordt.</a:t>
            </a:r>
          </a:p>
          <a:p>
            <a:r>
              <a:rPr lang="nl-NL" dirty="0">
                <a:solidFill>
                  <a:schemeClr val="bg1"/>
                </a:solidFill>
                <a:latin typeface="Arial Black" pitchFamily="34" charset="0"/>
              </a:rPr>
              <a:t>Joh.1:29 Zie het Lam Gods dat de zonden der wereld </a:t>
            </a:r>
            <a:r>
              <a:rPr lang="nl-NL" dirty="0" smtClean="0">
                <a:solidFill>
                  <a:schemeClr val="bg1"/>
                </a:solidFill>
                <a:latin typeface="Arial Black" pitchFamily="34" charset="0"/>
              </a:rPr>
              <a:t>wegneemt. 1 </a:t>
            </a:r>
            <a:r>
              <a:rPr lang="nl-NL" dirty="0">
                <a:solidFill>
                  <a:schemeClr val="bg1"/>
                </a:solidFill>
                <a:latin typeface="Arial Black" pitchFamily="34" charset="0"/>
              </a:rPr>
              <a:t>Kor. 5:7 Want ook ons Pesachlam is geslacht 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5536" y="547135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 Black" pitchFamily="34" charset="0"/>
              </a:rPr>
              <a:t>De verderfengel gaat voorbij</a:t>
            </a:r>
          </a:p>
          <a:p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4574558" y="5436633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 Black" pitchFamily="34" charset="0"/>
              </a:rPr>
              <a:t>Op.12:11 overwonnen door het bloed van het </a:t>
            </a:r>
            <a:r>
              <a:rPr lang="nl-NL" dirty="0" smtClean="0">
                <a:solidFill>
                  <a:schemeClr val="bg1"/>
                </a:solidFill>
                <a:latin typeface="Arial Black" pitchFamily="34" charset="0"/>
              </a:rPr>
              <a:t>lam.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67544" y="6093296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 Black" pitchFamily="34" charset="0"/>
              </a:rPr>
              <a:t>Lev. 23:5 Pascha voor de HERE</a:t>
            </a:r>
          </a:p>
          <a:p>
            <a:r>
              <a:rPr lang="nl-NL" dirty="0">
                <a:latin typeface="Arial Black" pitchFamily="34" charset="0"/>
              </a:rPr>
              <a:t>Lev. 23: 8 offeren – </a:t>
            </a:r>
            <a:r>
              <a:rPr lang="nl-NL" dirty="0" err="1">
                <a:latin typeface="Arial Black" pitchFamily="34" charset="0"/>
              </a:rPr>
              <a:t>qarab</a:t>
            </a:r>
            <a:r>
              <a:rPr lang="nl-NL" dirty="0">
                <a:latin typeface="Arial Black" pitchFamily="34" charset="0"/>
              </a:rPr>
              <a:t> - naderen</a:t>
            </a:r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81" y="2709560"/>
            <a:ext cx="41084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8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5" y="1998401"/>
            <a:ext cx="8431213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1450410" cy="144016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95536" y="4221088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 Black" pitchFamily="34" charset="0"/>
              </a:rPr>
              <a:t>HUIS – in – binnen – deel uitmaken </a:t>
            </a:r>
            <a:r>
              <a:rPr lang="nl-NL" sz="2400" dirty="0" smtClean="0">
                <a:latin typeface="Arial Black" pitchFamily="34" charset="0"/>
              </a:rPr>
              <a:t>van</a:t>
            </a:r>
            <a:endParaRPr lang="nl-NL" sz="2400" dirty="0"/>
          </a:p>
        </p:txBody>
      </p:sp>
      <p:sp>
        <p:nvSpPr>
          <p:cNvPr id="3" name="Tekstvak 2"/>
          <p:cNvSpPr txBox="1"/>
          <p:nvPr/>
        </p:nvSpPr>
        <p:spPr>
          <a:xfrm>
            <a:off x="395536" y="4725144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 Black" pitchFamily="34" charset="0"/>
              </a:rPr>
              <a:t>In huis beschermd tegen de verderfengel, achter het bloed van het lam</a:t>
            </a:r>
            <a:r>
              <a:rPr lang="nl-NL" sz="2400" dirty="0" smtClean="0">
                <a:latin typeface="Arial Black" pitchFamily="34" charset="0"/>
              </a:rPr>
              <a:t>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26058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013176"/>
            <a:ext cx="2087880" cy="1402080"/>
          </a:xfrm>
          <a:prstGeom prst="rect">
            <a:avLst/>
          </a:prstGeom>
        </p:spPr>
      </p:pic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781807"/>
              </p:ext>
            </p:extLst>
          </p:nvPr>
        </p:nvGraphicFramePr>
        <p:xfrm>
          <a:off x="971600" y="1966515"/>
          <a:ext cx="7320136" cy="365359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660068"/>
                <a:gridCol w="3660068"/>
              </a:tblGrid>
              <a:tr h="620994">
                <a:tc gridSpan="2">
                  <a:txBody>
                    <a:bodyPr/>
                    <a:lstStyle/>
                    <a:p>
                      <a:pPr algn="ctr"/>
                      <a:r>
                        <a:rPr lang="nl-NL" sz="2800" dirty="0" smtClean="0">
                          <a:latin typeface="Arial Black" pitchFamily="34" charset="0"/>
                        </a:rPr>
                        <a:t>3. CHAQ HA</a:t>
                      </a:r>
                      <a:r>
                        <a:rPr lang="nl-NL" sz="2800" baseline="0" dirty="0" smtClean="0">
                          <a:latin typeface="Arial Black" pitchFamily="34" charset="0"/>
                        </a:rPr>
                        <a:t> MATSOT</a:t>
                      </a:r>
                      <a:endParaRPr lang="nl-NL" sz="2800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35217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Arial Black" pitchFamily="34" charset="0"/>
                        </a:rPr>
                        <a:t>SCHADUW</a:t>
                      </a:r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Arial Black" pitchFamily="34" charset="0"/>
                        </a:rPr>
                        <a:t>TOEKOMST</a:t>
                      </a:r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38043">
                <a:tc>
                  <a:txBody>
                    <a:bodyPr/>
                    <a:lstStyle/>
                    <a:p>
                      <a:endParaRPr lang="nl-NL" dirty="0" smtClean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5217">
                <a:tc>
                  <a:txBody>
                    <a:bodyPr/>
                    <a:lstStyle/>
                    <a:p>
                      <a:endParaRPr lang="nl-NL" dirty="0" smtClean="0">
                        <a:latin typeface="Arial Black" pitchFamily="34" charset="0"/>
                      </a:endParaRPr>
                    </a:p>
                    <a:p>
                      <a:endParaRPr lang="nl-NL" dirty="0" smtClean="0">
                        <a:latin typeface="Arial Black" pitchFamily="34" charset="0"/>
                      </a:endParaRPr>
                    </a:p>
                    <a:p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5217">
                <a:tc gridSpan="2">
                  <a:txBody>
                    <a:bodyPr/>
                    <a:lstStyle/>
                    <a:p>
                      <a:endParaRPr lang="nl-NL" dirty="0" smtClean="0">
                        <a:latin typeface="Arial Black" pitchFamily="34" charset="0"/>
                      </a:endParaRPr>
                    </a:p>
                    <a:p>
                      <a:endParaRPr lang="nl-NL" dirty="0" smtClean="0">
                        <a:latin typeface="Arial Black" pitchFamily="34" charset="0"/>
                      </a:endParaRPr>
                    </a:p>
                    <a:p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971600" y="299695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latin typeface="Arial Black" pitchFamily="34" charset="0"/>
              </a:rPr>
              <a:t>Gersteoogst</a:t>
            </a:r>
            <a:endParaRPr lang="nl-NL" dirty="0">
              <a:latin typeface="Arial Black" pitchFamily="34" charset="0"/>
            </a:endParaRPr>
          </a:p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4716016" y="3247816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 Black" pitchFamily="34" charset="0"/>
              </a:rPr>
              <a:t>1 Kor.5:7 Doet het oude zuurdeeg weg, opdat gij een vers deeg moogt zijn; gij zijt immers ongezuurd.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971600" y="378904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 Black" pitchFamily="34" charset="0"/>
              </a:rPr>
              <a:t>Ongezuurd brood</a:t>
            </a:r>
          </a:p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1043608" y="4870901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Arial Black" pitchFamily="34" charset="0"/>
              </a:rPr>
              <a:t>Op.14:12 Hier blijkt de volharding der heiligen, die de geboden Gods en het geloof in </a:t>
            </a:r>
            <a:r>
              <a:rPr lang="nl-NL" dirty="0" err="1" smtClean="0">
                <a:solidFill>
                  <a:schemeClr val="bg1"/>
                </a:solidFill>
                <a:latin typeface="Arial Black" pitchFamily="34" charset="0"/>
              </a:rPr>
              <a:t>Jesjoea</a:t>
            </a:r>
            <a:r>
              <a:rPr lang="nl-NL" dirty="0" smtClean="0">
                <a:solidFill>
                  <a:schemeClr val="bg1"/>
                </a:solidFill>
                <a:latin typeface="Arial Black" pitchFamily="34" charset="0"/>
              </a:rPr>
              <a:t> bewaren.</a:t>
            </a:r>
            <a:endParaRPr lang="nl-NL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5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erard\Pictures\IMG_1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62" y="476672"/>
            <a:ext cx="7322045" cy="4869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53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977751"/>
            <a:ext cx="8431213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1450410" cy="144016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423802" y="4221088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 Black" pitchFamily="34" charset="0"/>
              </a:rPr>
              <a:t>VOET: gaan – transporteren </a:t>
            </a:r>
            <a:endParaRPr lang="nl-NL" sz="2400" dirty="0"/>
          </a:p>
        </p:txBody>
      </p:sp>
      <p:sp>
        <p:nvSpPr>
          <p:cNvPr id="3" name="Tekstvak 2"/>
          <p:cNvSpPr txBox="1"/>
          <p:nvPr/>
        </p:nvSpPr>
        <p:spPr>
          <a:xfrm>
            <a:off x="443058" y="4663485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 Black" pitchFamily="34" charset="0"/>
              </a:rPr>
              <a:t>Het volk trekt uit Egypte te </a:t>
            </a:r>
            <a:r>
              <a:rPr lang="nl-NL" sz="2400" dirty="0" smtClean="0">
                <a:latin typeface="Arial Black" pitchFamily="34" charset="0"/>
              </a:rPr>
              <a:t>voet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04365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6"/>
          <a:stretch/>
        </p:blipFill>
        <p:spPr bwMode="auto">
          <a:xfrm>
            <a:off x="13428" y="0"/>
            <a:ext cx="4036731" cy="230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49178"/>
            <a:ext cx="2411762" cy="180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" y="5229164"/>
            <a:ext cx="2049524" cy="162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819862"/>
              </p:ext>
            </p:extLst>
          </p:nvPr>
        </p:nvGraphicFramePr>
        <p:xfrm>
          <a:off x="539552" y="1700808"/>
          <a:ext cx="7848872" cy="381642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924436"/>
                <a:gridCol w="3924436"/>
              </a:tblGrid>
              <a:tr h="1004928">
                <a:tc gridSpan="2">
                  <a:txBody>
                    <a:bodyPr/>
                    <a:lstStyle/>
                    <a:p>
                      <a:pPr algn="ctr"/>
                      <a:r>
                        <a:rPr lang="nl-NL" sz="2800" dirty="0" smtClean="0">
                          <a:latin typeface="Arial Black" pitchFamily="34" charset="0"/>
                        </a:rPr>
                        <a:t>4. SJAVOEOT</a:t>
                      </a:r>
                      <a:endParaRPr lang="nl-NL" sz="2800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591894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Arial Black" pitchFamily="34" charset="0"/>
                        </a:rPr>
                        <a:t>SCHADUW</a:t>
                      </a:r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Arial Black" pitchFamily="34" charset="0"/>
                        </a:rPr>
                        <a:t>TOEKOMST</a:t>
                      </a:r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035814">
                <a:tc>
                  <a:txBody>
                    <a:bodyPr/>
                    <a:lstStyle/>
                    <a:p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91894">
                <a:tc>
                  <a:txBody>
                    <a:bodyPr/>
                    <a:lstStyle/>
                    <a:p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nl-NL" dirty="0" smtClean="0">
                        <a:latin typeface="Arial Black" pitchFamily="34" charset="0"/>
                      </a:endParaRPr>
                    </a:p>
                    <a:p>
                      <a:endParaRPr lang="nl-NL" dirty="0" smtClean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91894">
                <a:tc>
                  <a:txBody>
                    <a:bodyPr/>
                    <a:lstStyle/>
                    <a:p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 dirty="0" smtClean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Tekstvak 1"/>
          <p:cNvSpPr txBox="1"/>
          <p:nvPr/>
        </p:nvSpPr>
        <p:spPr>
          <a:xfrm>
            <a:off x="539552" y="3356992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 Black" pitchFamily="34" charset="0"/>
              </a:rPr>
              <a:t>Tarweoogst</a:t>
            </a:r>
          </a:p>
          <a:p>
            <a:r>
              <a:rPr lang="nl-NL" dirty="0">
                <a:latin typeface="Arial Black" pitchFamily="34" charset="0"/>
              </a:rPr>
              <a:t>Twee beweegbroden voor </a:t>
            </a:r>
            <a:r>
              <a:rPr lang="nl-NL" dirty="0" smtClean="0">
                <a:latin typeface="Arial Black" pitchFamily="34" charset="0"/>
              </a:rPr>
              <a:t>JHWH</a:t>
            </a:r>
            <a:endParaRPr lang="nl-NL" dirty="0">
              <a:latin typeface="Arial Black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499992" y="335699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 Black" pitchFamily="34" charset="0"/>
              </a:rPr>
              <a:t>Matth. 13:39 de oogst is de voleinding der </a:t>
            </a:r>
            <a:r>
              <a:rPr lang="nl-NL" dirty="0" smtClean="0">
                <a:solidFill>
                  <a:schemeClr val="bg1"/>
                </a:solidFill>
                <a:latin typeface="Arial Black" pitchFamily="34" charset="0"/>
              </a:rPr>
              <a:t>wereld</a:t>
            </a:r>
            <a:endParaRPr lang="nl-NL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39552" y="443711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latin typeface="Arial Black" pitchFamily="34" charset="0"/>
              </a:rPr>
              <a:t>Tora</a:t>
            </a:r>
            <a:endParaRPr lang="nl-NL" dirty="0">
              <a:latin typeface="Arial Black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572000" y="444988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 Black" pitchFamily="34" charset="0"/>
              </a:rPr>
              <a:t>Jer.31:33 Ik zal mijn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nl-NL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wet </a:t>
            </a:r>
            <a:r>
              <a:rPr lang="nl-NL" dirty="0">
                <a:solidFill>
                  <a:schemeClr val="bg1"/>
                </a:solidFill>
                <a:latin typeface="Arial Black" pitchFamily="34" charset="0"/>
              </a:rPr>
              <a:t>in  hun binnenste leggen en die in hun hart schrijven</a:t>
            </a:r>
            <a:r>
              <a:rPr lang="nl-NL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nl-NL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39552" y="4905999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 Black" pitchFamily="34" charset="0"/>
              </a:rPr>
              <a:t>Uitstorting </a:t>
            </a:r>
            <a:r>
              <a:rPr lang="nl-NL" dirty="0" err="1">
                <a:latin typeface="Arial Black" pitchFamily="34" charset="0"/>
              </a:rPr>
              <a:t>Roeach</a:t>
            </a:r>
            <a:r>
              <a:rPr lang="nl-NL" dirty="0">
                <a:latin typeface="Arial Black" pitchFamily="34" charset="0"/>
              </a:rPr>
              <a:t> ha </a:t>
            </a:r>
            <a:r>
              <a:rPr lang="nl-NL" dirty="0" err="1" smtClean="0">
                <a:latin typeface="Arial Black" pitchFamily="34" charset="0"/>
              </a:rPr>
              <a:t>Kodesj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856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976139"/>
            <a:ext cx="8431213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17240" y="422108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 Black" pitchFamily="34" charset="0"/>
              </a:rPr>
              <a:t>DEUR </a:t>
            </a:r>
          </a:p>
          <a:p>
            <a:pPr algn="ctr"/>
            <a:r>
              <a:rPr lang="nl-NL" sz="2400" dirty="0" smtClean="0">
                <a:latin typeface="Arial Black" pitchFamily="34" charset="0"/>
              </a:rPr>
              <a:t>beweging </a:t>
            </a:r>
            <a:r>
              <a:rPr lang="nl-NL" sz="2400" dirty="0">
                <a:latin typeface="Arial Black" pitchFamily="34" charset="0"/>
              </a:rPr>
              <a:t>–flexibiliteit – </a:t>
            </a:r>
            <a:endParaRPr lang="nl-NL" sz="2400" dirty="0" smtClean="0">
              <a:latin typeface="Arial Black" pitchFamily="34" charset="0"/>
            </a:endParaRPr>
          </a:p>
          <a:p>
            <a:pPr algn="ctr"/>
            <a:r>
              <a:rPr lang="nl-NL" sz="2400" dirty="0" smtClean="0">
                <a:latin typeface="Arial Black" pitchFamily="34" charset="0"/>
              </a:rPr>
              <a:t>ingaan </a:t>
            </a:r>
            <a:r>
              <a:rPr lang="nl-NL" sz="2400" dirty="0">
                <a:latin typeface="Arial Black" pitchFamily="34" charset="0"/>
              </a:rPr>
              <a:t>– ingang - </a:t>
            </a:r>
            <a:r>
              <a:rPr lang="nl-NL" sz="2400" dirty="0" smtClean="0">
                <a:latin typeface="Arial Black" pitchFamily="34" charset="0"/>
              </a:rPr>
              <a:t>opening</a:t>
            </a:r>
            <a:endParaRPr lang="nl-NL" sz="2400" dirty="0">
              <a:latin typeface="Arial Black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67544" y="5517232"/>
            <a:ext cx="8302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 Black" pitchFamily="34" charset="0"/>
              </a:rPr>
              <a:t>Ingaan in het verbond.</a:t>
            </a:r>
          </a:p>
          <a:p>
            <a:pPr algn="ctr"/>
            <a:r>
              <a:rPr lang="nl-NL" sz="2400" dirty="0">
                <a:latin typeface="Arial Black" pitchFamily="34" charset="0"/>
              </a:rPr>
              <a:t>De bruid gaat binnen</a:t>
            </a:r>
            <a:r>
              <a:rPr lang="nl-NL" sz="2400" dirty="0" smtClean="0">
                <a:latin typeface="Arial Black" pitchFamily="34" charset="0"/>
              </a:rPr>
              <a:t>.</a:t>
            </a:r>
            <a:endParaRPr lang="nl-NL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1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485727" y="2111969"/>
            <a:ext cx="83026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latin typeface="Arial Black" pitchFamily="34" charset="0"/>
              </a:rPr>
              <a:t>De voorjaarsfeesten zijn voorbij</a:t>
            </a:r>
          </a:p>
          <a:p>
            <a:pPr algn="ctr"/>
            <a:endParaRPr lang="nl-NL" sz="4000" dirty="0">
              <a:latin typeface="Arial Black" pitchFamily="34" charset="0"/>
            </a:endParaRPr>
          </a:p>
          <a:p>
            <a:pPr algn="ctr"/>
            <a:r>
              <a:rPr lang="nl-NL" sz="4000" dirty="0" smtClean="0">
                <a:latin typeface="Arial Black" pitchFamily="34" charset="0"/>
              </a:rPr>
              <a:t>NIEUWE FASE</a:t>
            </a:r>
          </a:p>
          <a:p>
            <a:pPr algn="ctr"/>
            <a:endParaRPr lang="nl-NL" sz="2400" dirty="0">
              <a:latin typeface="Arial Black" pitchFamily="34" charset="0"/>
            </a:endParaRPr>
          </a:p>
          <a:p>
            <a:pPr algn="ctr"/>
            <a:endParaRPr lang="nl-NL" sz="2400" dirty="0" smtClean="0">
              <a:latin typeface="Arial Black" pitchFamily="34" charset="0"/>
            </a:endParaRPr>
          </a:p>
          <a:p>
            <a:pPr algn="ctr"/>
            <a:r>
              <a:rPr lang="nl-NL" sz="2400" dirty="0" smtClean="0">
                <a:latin typeface="Arial Black" pitchFamily="34" charset="0"/>
              </a:rPr>
              <a:t>De </a:t>
            </a:r>
            <a:r>
              <a:rPr lang="nl-NL" sz="2400" dirty="0" err="1" smtClean="0">
                <a:latin typeface="Arial Black" pitchFamily="34" charset="0"/>
              </a:rPr>
              <a:t>najaarsfeesten</a:t>
            </a:r>
            <a:r>
              <a:rPr lang="nl-NL" sz="2400" dirty="0" smtClean="0">
                <a:latin typeface="Arial Black" pitchFamily="34" charset="0"/>
              </a:rPr>
              <a:t> breken aan</a:t>
            </a:r>
            <a:endParaRPr lang="nl-NL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1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-36512" y="1484783"/>
            <a:ext cx="9180512" cy="5400000"/>
          </a:xfrm>
          <a:prstGeom prst="rect">
            <a:avLst/>
          </a:prstGeom>
          <a:solidFill>
            <a:srgbClr val="2C1502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Jesaja 9</a:t>
            </a:r>
          </a:p>
          <a:p>
            <a:r>
              <a:rPr lang="nl-NL" sz="2000" b="1" baseline="30000" dirty="0" smtClean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Het </a:t>
            </a:r>
            <a:r>
              <a:rPr lang="nl-NL" sz="2000" b="1" dirty="0">
                <a:latin typeface="Verdana" panose="020B0604030504040204" pitchFamily="34" charset="0"/>
                <a:ea typeface="Verdana" panose="020B0604030504040204" pitchFamily="34" charset="0"/>
              </a:rPr>
              <a:t>volk dat in donkerheid wandelt, ziet een groot licht; over hen die wonen in een land van diepe duisternis, straalt een licht.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nl-NL" sz="20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Gij hebt het volk vermenigvuldigd, zijn vreugde groot gemaakt; het verheugt zich voor uw aangezicht als met de vreugde bij de oogst, zoals men juicht bij het verdelen van de buit. </a:t>
            </a:r>
            <a:r>
              <a:rPr lang="nl-NL" sz="20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Want het ​juk​ dat het drukte, en de stang op zijn schouder, de roede van zijn drijver, hebt Gij verbroken als op </a:t>
            </a:r>
            <a:r>
              <a:rPr lang="nl-NL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Midjansdag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  <a:r>
              <a:rPr lang="nl-NL" sz="20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Want elke ​schoen​ die dreunend stampt, en elke ​mantel, in ​bloed​ gewenteld, zal verbrand worden, een prooi van het vuur. </a:t>
            </a:r>
            <a:r>
              <a:rPr lang="nl-NL" sz="20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Want een ​Kind​ is ons geboren, </a:t>
            </a:r>
            <a:r>
              <a:rPr lang="nl-NL" sz="2000" b="1" dirty="0">
                <a:latin typeface="Verdana" panose="020B0604030504040204" pitchFamily="34" charset="0"/>
                <a:ea typeface="Verdana" panose="020B0604030504040204" pitchFamily="34" charset="0"/>
              </a:rPr>
              <a:t>een Zoon is ons gegeven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, en de heerschappij rust op zijn schouder en men noemt hem Wonderbare Raadsman, Sterke God, Eeuwige Vader, Vredevorst. </a:t>
            </a:r>
            <a:r>
              <a:rPr lang="nl-NL" sz="2000" b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nl-NL" sz="2000" b="1" dirty="0">
                <a:latin typeface="Verdana" panose="020B0604030504040204" pitchFamily="34" charset="0"/>
                <a:ea typeface="Verdana" panose="020B0604030504040204" pitchFamily="34" charset="0"/>
              </a:rPr>
              <a:t>Groot zal de heerschappij zijn en eindeloos de ​vrede​ op de ​troon​ van ​David​ en over zijn koninkrijk, doordat hij het sticht en grondvest met recht en ​gerechtigheid, van nu aan tot in eeuwigheid.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De ijver van de </a:t>
            </a:r>
            <a:r>
              <a:rPr lang="nl-NL" sz="2000" cap="small" dirty="0">
                <a:latin typeface="Verdana" panose="020B0604030504040204" pitchFamily="34" charset="0"/>
                <a:ea typeface="Verdana" panose="020B0604030504040204" pitchFamily="34" charset="0"/>
              </a:rPr>
              <a:t>Here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 der heerscharen zal dit doen.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5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827596"/>
              </p:ext>
            </p:extLst>
          </p:nvPr>
        </p:nvGraphicFramePr>
        <p:xfrm>
          <a:off x="539552" y="1902499"/>
          <a:ext cx="8136904" cy="383647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550762"/>
                <a:gridCol w="4586142"/>
              </a:tblGrid>
              <a:tr h="620994">
                <a:tc gridSpan="2">
                  <a:txBody>
                    <a:bodyPr/>
                    <a:lstStyle/>
                    <a:p>
                      <a:pPr algn="ctr"/>
                      <a:r>
                        <a:rPr lang="nl-NL" sz="2800" dirty="0" smtClean="0">
                          <a:latin typeface="Arial Black" pitchFamily="34" charset="0"/>
                        </a:rPr>
                        <a:t>5. JOM</a:t>
                      </a:r>
                      <a:r>
                        <a:rPr lang="nl-NL" sz="2800" baseline="0" dirty="0" smtClean="0">
                          <a:latin typeface="Arial Black" pitchFamily="34" charset="0"/>
                        </a:rPr>
                        <a:t> TEROEA</a:t>
                      </a:r>
                      <a:endParaRPr lang="nl-NL" sz="2800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35217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Arial Black" pitchFamily="34" charset="0"/>
                        </a:rPr>
                        <a:t>SCHADUW</a:t>
                      </a:r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Arial Black" pitchFamily="34" charset="0"/>
                        </a:rPr>
                        <a:t>TOEKOMST</a:t>
                      </a:r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38043">
                <a:tc>
                  <a:txBody>
                    <a:bodyPr/>
                    <a:lstStyle/>
                    <a:p>
                      <a:endParaRPr lang="nl-NL" sz="2400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2400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5217">
                <a:tc>
                  <a:txBody>
                    <a:bodyPr/>
                    <a:lstStyle/>
                    <a:p>
                      <a:endParaRPr lang="nl-NL" sz="2400" dirty="0" smtClean="0">
                        <a:latin typeface="Arial Black" pitchFamily="34" charset="0"/>
                      </a:endParaRPr>
                    </a:p>
                    <a:p>
                      <a:endParaRPr lang="nl-NL" sz="2400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2400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5217">
                <a:tc gridSpan="2">
                  <a:txBody>
                    <a:bodyPr/>
                    <a:lstStyle/>
                    <a:p>
                      <a:endParaRPr lang="nl-NL" sz="2400" dirty="0" smtClean="0">
                        <a:latin typeface="Arial Black" pitchFamily="34" charset="0"/>
                      </a:endParaRPr>
                    </a:p>
                    <a:p>
                      <a:endParaRPr lang="nl-NL" sz="2400" dirty="0" smtClean="0">
                        <a:latin typeface="Arial Black" pitchFamily="34" charset="0"/>
                      </a:endParaRPr>
                    </a:p>
                    <a:p>
                      <a:endParaRPr lang="nl-NL" sz="2400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 sz="2400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62" y="-171399"/>
            <a:ext cx="3104194" cy="266429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539552" y="299695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 Black" pitchFamily="34" charset="0"/>
              </a:rPr>
              <a:t>Sjofar</a:t>
            </a:r>
            <a:endParaRPr lang="nl-NL" sz="2400" dirty="0">
              <a:latin typeface="Arial Black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067944" y="292494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Arial Black" pitchFamily="34" charset="0"/>
              </a:rPr>
              <a:t>Laatste bazuin </a:t>
            </a:r>
          </a:p>
          <a:p>
            <a:r>
              <a:rPr lang="nl-NL" sz="2400" dirty="0">
                <a:solidFill>
                  <a:schemeClr val="bg1"/>
                </a:solidFill>
                <a:latin typeface="Arial Black" pitchFamily="34" charset="0"/>
              </a:rPr>
              <a:t>1 </a:t>
            </a:r>
            <a:r>
              <a:rPr lang="nl-NL" sz="2400" dirty="0" smtClean="0">
                <a:solidFill>
                  <a:schemeClr val="bg1"/>
                </a:solidFill>
                <a:latin typeface="Arial Black" pitchFamily="34" charset="0"/>
              </a:rPr>
              <a:t>Kor.15:52</a:t>
            </a:r>
            <a:endParaRPr lang="nl-NL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11560" y="378904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 Black" pitchFamily="34" charset="0"/>
              </a:rPr>
              <a:t>Komst </a:t>
            </a:r>
            <a:r>
              <a:rPr lang="nl-NL" sz="2400" dirty="0" smtClean="0">
                <a:latin typeface="Arial Black" pitchFamily="34" charset="0"/>
              </a:rPr>
              <a:t>Messias</a:t>
            </a:r>
            <a:endParaRPr lang="nl-NL" sz="2400" dirty="0">
              <a:latin typeface="Arial Black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067944" y="378904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Arial Black" pitchFamily="34" charset="0"/>
              </a:rPr>
              <a:t>wederkomst</a:t>
            </a:r>
            <a:endParaRPr lang="nl-NL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39552" y="4581128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 Black" pitchFamily="34" charset="0"/>
              </a:rPr>
              <a:t>Hij zal zijn engelen uitzenden met luid bazuingeschal en zij zullen zijn uitverkorenen </a:t>
            </a:r>
            <a:r>
              <a:rPr lang="nl-NL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verzamelen</a:t>
            </a:r>
            <a:r>
              <a:rPr lang="nl-NL" sz="2400" dirty="0">
                <a:latin typeface="Arial Black" pitchFamily="34" charset="0"/>
              </a:rPr>
              <a:t>. </a:t>
            </a:r>
            <a:r>
              <a:rPr lang="nl-NL" sz="2400" dirty="0" smtClean="0">
                <a:latin typeface="Arial Black" pitchFamily="34" charset="0"/>
              </a:rPr>
              <a:t>Matth.24:31</a:t>
            </a:r>
            <a:endParaRPr lang="nl-NL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60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606399"/>
            <a:ext cx="8431213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67544" y="3933056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 Black" pitchFamily="34" charset="0"/>
              </a:rPr>
              <a:t>AANBIDDING: </a:t>
            </a:r>
            <a:endParaRPr lang="nl-NL" sz="2400" dirty="0" smtClean="0">
              <a:latin typeface="Arial Black" pitchFamily="34" charset="0"/>
            </a:endParaRPr>
          </a:p>
          <a:p>
            <a:pPr algn="ctr"/>
            <a:r>
              <a:rPr lang="nl-NL" sz="2000" dirty="0" smtClean="0">
                <a:latin typeface="Arial Black" pitchFamily="34" charset="0"/>
              </a:rPr>
              <a:t>ontzag </a:t>
            </a:r>
            <a:r>
              <a:rPr lang="nl-NL" sz="2000" dirty="0">
                <a:latin typeface="Arial Black" pitchFamily="34" charset="0"/>
              </a:rPr>
              <a:t>verwondering – </a:t>
            </a:r>
            <a:endParaRPr lang="nl-NL" sz="2000" dirty="0" smtClean="0">
              <a:latin typeface="Arial Black" pitchFamily="34" charset="0"/>
            </a:endParaRPr>
          </a:p>
          <a:p>
            <a:pPr algn="ctr"/>
            <a:r>
              <a:rPr lang="nl-NL" sz="2000" dirty="0" smtClean="0">
                <a:latin typeface="Arial Black" pitchFamily="34" charset="0"/>
              </a:rPr>
              <a:t>overgave- </a:t>
            </a:r>
            <a:r>
              <a:rPr lang="nl-NL" sz="2000" dirty="0">
                <a:latin typeface="Arial Black" pitchFamily="34" charset="0"/>
              </a:rPr>
              <a:t>vreugdevolle </a:t>
            </a:r>
            <a:r>
              <a:rPr lang="nl-NL" sz="2000" dirty="0" smtClean="0">
                <a:latin typeface="Arial Black" pitchFamily="34" charset="0"/>
              </a:rPr>
              <a:t>opwinding (</a:t>
            </a:r>
            <a:r>
              <a:rPr lang="nl-NL" sz="2000" dirty="0" err="1" smtClean="0">
                <a:latin typeface="Arial Black" pitchFamily="34" charset="0"/>
              </a:rPr>
              <a:t>teroea</a:t>
            </a:r>
            <a:r>
              <a:rPr lang="nl-NL" sz="2000" dirty="0" smtClean="0">
                <a:latin typeface="Arial Black" pitchFamily="34" charset="0"/>
              </a:rPr>
              <a:t>) </a:t>
            </a:r>
            <a:endParaRPr lang="nl-NL" sz="20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76853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67544" y="5085184"/>
            <a:ext cx="80648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 Black" pitchFamily="34" charset="0"/>
              </a:rPr>
              <a:t>Komst van de Messias</a:t>
            </a:r>
          </a:p>
          <a:p>
            <a:pPr algn="ctr"/>
            <a:r>
              <a:rPr lang="nl-NL" dirty="0" err="1">
                <a:latin typeface="Arial Black" pitchFamily="34" charset="0"/>
              </a:rPr>
              <a:t>Ere</a:t>
            </a:r>
            <a:r>
              <a:rPr lang="nl-NL" dirty="0">
                <a:latin typeface="Arial Black" pitchFamily="34" charset="0"/>
              </a:rPr>
              <a:t> zij God in de hoge Luc.2:14</a:t>
            </a:r>
          </a:p>
          <a:p>
            <a:pPr algn="ctr"/>
            <a:r>
              <a:rPr lang="nl-NL" dirty="0">
                <a:latin typeface="Arial Black" pitchFamily="34" charset="0"/>
              </a:rPr>
              <a:t>De zaligheid is van onze God, </a:t>
            </a:r>
            <a:r>
              <a:rPr lang="nl-NL" dirty="0" smtClean="0">
                <a:latin typeface="Arial Black" pitchFamily="34" charset="0"/>
              </a:rPr>
              <a:t>die </a:t>
            </a:r>
            <a:r>
              <a:rPr lang="nl-NL" dirty="0">
                <a:latin typeface="Arial Black" pitchFamily="34" charset="0"/>
              </a:rPr>
              <a:t>op de troon gezeten is, </a:t>
            </a:r>
            <a:endParaRPr lang="nl-NL" dirty="0" smtClean="0">
              <a:latin typeface="Arial Black" pitchFamily="34" charset="0"/>
            </a:endParaRPr>
          </a:p>
          <a:p>
            <a:pPr algn="ctr"/>
            <a:r>
              <a:rPr lang="nl-NL" dirty="0" smtClean="0">
                <a:latin typeface="Arial Black" pitchFamily="34" charset="0"/>
              </a:rPr>
              <a:t>en </a:t>
            </a:r>
            <a:r>
              <a:rPr lang="nl-NL" dirty="0">
                <a:latin typeface="Arial Black" pitchFamily="34" charset="0"/>
              </a:rPr>
              <a:t>van het Lam! </a:t>
            </a:r>
            <a:r>
              <a:rPr lang="nl-NL" dirty="0" smtClean="0">
                <a:latin typeface="Arial Black" pitchFamily="34" charset="0"/>
              </a:rPr>
              <a:t>Op.7:10b</a:t>
            </a:r>
            <a:endParaRPr lang="nl-NL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41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05066"/>
            <a:ext cx="8824347" cy="4752934"/>
          </a:xfrm>
        </p:spPr>
      </p:pic>
      <p:sp>
        <p:nvSpPr>
          <p:cNvPr id="5" name="Tekstvak 4"/>
          <p:cNvSpPr txBox="1"/>
          <p:nvPr/>
        </p:nvSpPr>
        <p:spPr>
          <a:xfrm>
            <a:off x="251520" y="148478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latin typeface="Arial Black" panose="020B0A04020102020204" pitchFamily="34" charset="0"/>
              </a:rPr>
              <a:t>Joodse Messiasverwachting met </a:t>
            </a:r>
            <a:r>
              <a:rPr lang="nl-NL" b="1" dirty="0" err="1" smtClean="0">
                <a:latin typeface="Arial Black" panose="020B0A04020102020204" pitchFamily="34" charset="0"/>
              </a:rPr>
              <a:t>Rosj</a:t>
            </a:r>
            <a:r>
              <a:rPr lang="nl-NL" b="1" dirty="0" smtClean="0">
                <a:latin typeface="Arial Black" panose="020B0A04020102020204" pitchFamily="34" charset="0"/>
              </a:rPr>
              <a:t> </a:t>
            </a:r>
            <a:r>
              <a:rPr lang="nl-NL" b="1" dirty="0" err="1" smtClean="0">
                <a:latin typeface="Arial Black" panose="020B0A04020102020204" pitchFamily="34" charset="0"/>
              </a:rPr>
              <a:t>haSjanah</a:t>
            </a:r>
            <a:r>
              <a:rPr lang="nl-NL" b="1" dirty="0" smtClean="0">
                <a:latin typeface="Arial Black" panose="020B0A04020102020204" pitchFamily="34" charset="0"/>
              </a:rPr>
              <a:t>/ </a:t>
            </a:r>
            <a:r>
              <a:rPr lang="nl-NL" b="1" dirty="0" err="1" smtClean="0">
                <a:latin typeface="Arial Black" panose="020B0A04020102020204" pitchFamily="34" charset="0"/>
              </a:rPr>
              <a:t>Jom</a:t>
            </a:r>
            <a:r>
              <a:rPr lang="nl-NL" b="1" dirty="0" smtClean="0">
                <a:latin typeface="Arial Black" panose="020B0A04020102020204" pitchFamily="34" charset="0"/>
              </a:rPr>
              <a:t> </a:t>
            </a:r>
            <a:r>
              <a:rPr lang="nl-NL" b="1" dirty="0" err="1" smtClean="0">
                <a:latin typeface="Arial Black" panose="020B0A04020102020204" pitchFamily="34" charset="0"/>
              </a:rPr>
              <a:t>Teroeah</a:t>
            </a:r>
            <a:endParaRPr lang="nl-NL" b="1" dirty="0" smtClean="0">
              <a:latin typeface="Arial Black" panose="020B0A04020102020204" pitchFamily="34" charset="0"/>
            </a:endParaRPr>
          </a:p>
          <a:p>
            <a:pPr algn="ctr"/>
            <a:r>
              <a:rPr lang="nl-NL" b="1" dirty="0" smtClean="0">
                <a:latin typeface="Arial Black" panose="020B0A04020102020204" pitchFamily="34" charset="0"/>
              </a:rPr>
              <a:t>Aankondiging van de Messias op een witte ezel</a:t>
            </a:r>
            <a:endParaRPr lang="nl-NL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720127"/>
              </p:ext>
            </p:extLst>
          </p:nvPr>
        </p:nvGraphicFramePr>
        <p:xfrm>
          <a:off x="467544" y="1916832"/>
          <a:ext cx="8136904" cy="361568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176464"/>
                <a:gridCol w="3960440"/>
              </a:tblGrid>
              <a:tr h="720080">
                <a:tc gridSpan="2">
                  <a:txBody>
                    <a:bodyPr/>
                    <a:lstStyle/>
                    <a:p>
                      <a:pPr algn="ctr"/>
                      <a:r>
                        <a:rPr lang="nl-NL" sz="2800" dirty="0" smtClean="0">
                          <a:latin typeface="Arial Black" pitchFamily="34" charset="0"/>
                        </a:rPr>
                        <a:t>   6.</a:t>
                      </a:r>
                      <a:r>
                        <a:rPr lang="nl-NL" sz="2800" baseline="0" dirty="0" smtClean="0">
                          <a:latin typeface="Arial Black" pitchFamily="34" charset="0"/>
                        </a:rPr>
                        <a:t>JOM KIPPOER          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35217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>
                          <a:latin typeface="Arial Black" pitchFamily="34" charset="0"/>
                        </a:rPr>
                        <a:t>SCHADUW</a:t>
                      </a:r>
                      <a:endParaRPr lang="nl-NL" sz="2400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>
                          <a:latin typeface="Arial Black" pitchFamily="34" charset="0"/>
                        </a:rPr>
                        <a:t>TOEKOMST</a:t>
                      </a:r>
                      <a:endParaRPr lang="nl-NL" sz="2400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38043">
                <a:tc>
                  <a:txBody>
                    <a:bodyPr/>
                    <a:lstStyle/>
                    <a:p>
                      <a:endParaRPr lang="nl-NL" sz="2000" dirty="0" smtClean="0">
                        <a:latin typeface="Arial Black" pitchFamily="34" charset="0"/>
                      </a:endParaRPr>
                    </a:p>
                    <a:p>
                      <a:endParaRPr lang="nl-NL" sz="2000" dirty="0" smtClean="0">
                        <a:latin typeface="Arial Black" pitchFamily="34" charset="0"/>
                      </a:endParaRPr>
                    </a:p>
                    <a:p>
                      <a:endParaRPr lang="nl-NL" sz="2000" dirty="0" smtClean="0">
                        <a:latin typeface="Arial Black" pitchFamily="34" charset="0"/>
                      </a:endParaRPr>
                    </a:p>
                    <a:p>
                      <a:endParaRPr lang="nl-NL" sz="2000" dirty="0" smtClean="0">
                        <a:latin typeface="Arial Black" pitchFamily="34" charset="0"/>
                      </a:endParaRPr>
                    </a:p>
                    <a:p>
                      <a:endParaRPr lang="nl-NL" sz="2000" dirty="0" smtClean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2000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5217">
                <a:tc gridSpan="2">
                  <a:txBody>
                    <a:bodyPr/>
                    <a:lstStyle/>
                    <a:p>
                      <a:endParaRPr lang="nl-NL" sz="2400" dirty="0" smtClean="0">
                        <a:latin typeface="Arial Black" pitchFamily="34" charset="0"/>
                      </a:endParaRPr>
                    </a:p>
                    <a:p>
                      <a:endParaRPr lang="nl-NL" sz="2400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 sz="2400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4716016" y="3140968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 Black" pitchFamily="34" charset="0"/>
              </a:rPr>
              <a:t>Hebr.3:1 de hogepriester onzer belijdenis, </a:t>
            </a:r>
            <a:r>
              <a:rPr lang="nl-NL" dirty="0" err="1">
                <a:solidFill>
                  <a:schemeClr val="bg1"/>
                </a:solidFill>
                <a:latin typeface="Arial Black" pitchFamily="34" charset="0"/>
              </a:rPr>
              <a:t>Jesjoea</a:t>
            </a:r>
            <a:endParaRPr lang="nl-NL" dirty="0">
              <a:solidFill>
                <a:schemeClr val="bg1"/>
              </a:solidFill>
              <a:latin typeface="Arial Black" pitchFamily="34" charset="0"/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899592" y="4911551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 Black" pitchFamily="34" charset="0"/>
              </a:rPr>
              <a:t>Verzoening leidt tot </a:t>
            </a:r>
            <a:r>
              <a:rPr lang="nl-NL" sz="2400" dirty="0" smtClean="0">
                <a:latin typeface="Arial Black" pitchFamily="34" charset="0"/>
              </a:rPr>
              <a:t>eenheid</a:t>
            </a:r>
            <a:endParaRPr lang="nl-NL" sz="2400" dirty="0"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68" y="3140968"/>
            <a:ext cx="415766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59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025475"/>
            <a:ext cx="8431213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5536" y="422108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 Black" pitchFamily="34" charset="0"/>
              </a:rPr>
              <a:t>TENTPIN: </a:t>
            </a:r>
            <a:endParaRPr lang="nl-NL" sz="2400" dirty="0" smtClean="0">
              <a:latin typeface="Arial Black" pitchFamily="34" charset="0"/>
            </a:endParaRPr>
          </a:p>
          <a:p>
            <a:pPr algn="ctr"/>
            <a:r>
              <a:rPr lang="nl-NL" sz="2400" dirty="0" smtClean="0">
                <a:latin typeface="Arial Black" pitchFamily="34" charset="0"/>
              </a:rPr>
              <a:t>zekerheid </a:t>
            </a:r>
            <a:r>
              <a:rPr lang="nl-NL" sz="2400" dirty="0">
                <a:latin typeface="Arial Black" pitchFamily="34" charset="0"/>
              </a:rPr>
              <a:t>– veiligheid – </a:t>
            </a:r>
            <a:endParaRPr lang="nl-NL" sz="2400" dirty="0" smtClean="0">
              <a:latin typeface="Arial Black" pitchFamily="34" charset="0"/>
            </a:endParaRPr>
          </a:p>
          <a:p>
            <a:pPr algn="ctr"/>
            <a:r>
              <a:rPr lang="nl-NL" sz="2400" dirty="0" smtClean="0">
                <a:latin typeface="Arial Black" pitchFamily="34" charset="0"/>
              </a:rPr>
              <a:t>verbondenheid </a:t>
            </a:r>
            <a:r>
              <a:rPr lang="nl-NL" sz="2400" dirty="0">
                <a:latin typeface="Arial Black" pitchFamily="34" charset="0"/>
              </a:rPr>
              <a:t>- </a:t>
            </a:r>
            <a:r>
              <a:rPr lang="nl-NL" sz="2400" dirty="0" smtClean="0">
                <a:latin typeface="Arial Black" pitchFamily="34" charset="0"/>
              </a:rPr>
              <a:t>verbinding</a:t>
            </a:r>
            <a:endParaRPr lang="nl-NL" sz="2400" dirty="0">
              <a:latin typeface="Arial Black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39552" y="544522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 Black" pitchFamily="34" charset="0"/>
              </a:rPr>
              <a:t>Verzoening </a:t>
            </a:r>
            <a:r>
              <a:rPr lang="nl-NL" sz="2400" dirty="0" smtClean="0">
                <a:latin typeface="Arial Black" pitchFamily="34" charset="0"/>
              </a:rPr>
              <a:t>verbindt </a:t>
            </a:r>
            <a:r>
              <a:rPr lang="nl-NL" sz="2400" dirty="0">
                <a:latin typeface="Arial Black" pitchFamily="34" charset="0"/>
              </a:rPr>
              <a:t>en herstelt de </a:t>
            </a:r>
            <a:r>
              <a:rPr lang="nl-NL" sz="2400" dirty="0" smtClean="0">
                <a:latin typeface="Arial Black" pitchFamily="34" charset="0"/>
              </a:rPr>
              <a:t>veiligheid</a:t>
            </a:r>
            <a:endParaRPr lang="nl-NL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3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2852936"/>
            <a:ext cx="9144000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CurveDown">
              <a:avLst>
                <a:gd name="adj" fmla="val 56338"/>
              </a:avLst>
            </a:prstTxWarp>
            <a:spAutoFit/>
          </a:bodyPr>
          <a:lstStyle/>
          <a:p>
            <a:r>
              <a:rPr lang="nl-NL" b="1" dirty="0" smtClean="0">
                <a:solidFill>
                  <a:srgbClr val="FFEDC9"/>
                </a:solidFill>
                <a:latin typeface="Arial Narrow" pitchFamily="34" charset="0"/>
              </a:rPr>
              <a:t>Tijdstip </a:t>
            </a:r>
            <a:r>
              <a:rPr lang="nl-NL" dirty="0" smtClean="0">
                <a:solidFill>
                  <a:srgbClr val="FFEDC9"/>
                </a:solidFill>
                <a:latin typeface="Arial Narrow" pitchFamily="34" charset="0"/>
              </a:rPr>
              <a:t>– vastgestelde  tijd – ontmoeting – feest - plaats van ontmoeting</a:t>
            </a:r>
            <a:endParaRPr lang="nl-NL" dirty="0">
              <a:solidFill>
                <a:srgbClr val="FFEDC9"/>
              </a:solidFill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057" y="-315416"/>
            <a:ext cx="293846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28266"/>
            <a:ext cx="2401887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305305" y="1131233"/>
            <a:ext cx="2558714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000" b="1" dirty="0" smtClean="0">
                <a:solidFill>
                  <a:srgbClr val="FFC000"/>
                </a:solidFill>
                <a:latin typeface="David"/>
                <a:cs typeface="+mj-cs"/>
              </a:rPr>
              <a:t>אֹהֶל מוֹעֵד</a:t>
            </a:r>
            <a:endParaRPr lang="nl-NL" sz="4000" b="1" dirty="0" smtClean="0">
              <a:solidFill>
                <a:srgbClr val="FFC000"/>
              </a:solidFill>
              <a:latin typeface="David"/>
              <a:cs typeface="+mj-cs"/>
            </a:endParaRPr>
          </a:p>
          <a:p>
            <a:pPr algn="ctr"/>
            <a:r>
              <a:rPr lang="nl-NL" sz="2000" b="1" dirty="0" err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o</a:t>
            </a:r>
            <a:r>
              <a:rPr lang="nl-NL" sz="2000" b="1" dirty="0" err="1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hèl</a:t>
            </a:r>
            <a:r>
              <a:rPr lang="nl-NL" sz="20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nl-NL" sz="2000" b="1" dirty="0" err="1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moëd</a:t>
            </a:r>
            <a:endParaRPr lang="nl-NL" sz="2000" b="1" dirty="0" smtClean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algn="ctr"/>
            <a:r>
              <a:rPr lang="nl-NL" i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</a:t>
            </a:r>
            <a:r>
              <a:rPr lang="nl-NL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ent van ontmoeting</a:t>
            </a:r>
            <a:endParaRPr lang="nl-NL" i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5868144" y="4837495"/>
            <a:ext cx="3007554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000" b="1" dirty="0" smtClean="0">
                <a:solidFill>
                  <a:srgbClr val="FFC000"/>
                </a:solidFill>
                <a:cs typeface="+mj-cs"/>
              </a:rPr>
              <a:t>הַר־מוֹעֵד</a:t>
            </a:r>
            <a:endParaRPr lang="nl-NL" sz="4000" b="1" dirty="0" smtClean="0">
              <a:solidFill>
                <a:srgbClr val="FFC000"/>
              </a:solidFill>
              <a:cs typeface="+mj-cs"/>
            </a:endParaRPr>
          </a:p>
          <a:p>
            <a:pPr algn="ctr"/>
            <a:r>
              <a:rPr lang="nl-NL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h</a:t>
            </a:r>
            <a:r>
              <a:rPr lang="nl-NL" sz="20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ar </a:t>
            </a:r>
            <a:r>
              <a:rPr lang="nl-NL" sz="2000" b="1" dirty="0" err="1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moëd</a:t>
            </a:r>
            <a:endParaRPr lang="nl-NL" sz="2000" b="1" dirty="0" smtClean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algn="ctr"/>
            <a:r>
              <a:rPr lang="nl-NL" sz="2000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berg der samenkomst</a:t>
            </a:r>
          </a:p>
          <a:p>
            <a:pPr algn="ctr"/>
            <a:r>
              <a:rPr lang="nl-NL" sz="1200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Jes.14:13</a:t>
            </a:r>
            <a:endParaRPr lang="nl-NL" sz="12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943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" y="0"/>
            <a:ext cx="2589963" cy="2780928"/>
          </a:xfrm>
          <a:prstGeom prst="rect">
            <a:avLst/>
          </a:prstGeom>
        </p:spPr>
      </p:pic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361906"/>
              </p:ext>
            </p:extLst>
          </p:nvPr>
        </p:nvGraphicFramePr>
        <p:xfrm>
          <a:off x="899592" y="1772816"/>
          <a:ext cx="7632848" cy="447655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816424"/>
                <a:gridCol w="3816424"/>
              </a:tblGrid>
              <a:tr h="620994">
                <a:tc gridSpan="2">
                  <a:txBody>
                    <a:bodyPr/>
                    <a:lstStyle/>
                    <a:p>
                      <a:pPr algn="ctr"/>
                      <a:r>
                        <a:rPr lang="nl-NL" sz="2800" dirty="0" smtClean="0">
                          <a:latin typeface="Arial Black" pitchFamily="34" charset="0"/>
                        </a:rPr>
                        <a:t>7. SOEKOT</a:t>
                      </a:r>
                      <a:endParaRPr lang="nl-NL" sz="2800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35217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Arial Black" pitchFamily="34" charset="0"/>
                        </a:rPr>
                        <a:t>SCHADUW</a:t>
                      </a:r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Arial Black" pitchFamily="34" charset="0"/>
                        </a:rPr>
                        <a:t>TOEKOMST</a:t>
                      </a:r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38043">
                <a:tc>
                  <a:txBody>
                    <a:bodyPr/>
                    <a:lstStyle/>
                    <a:p>
                      <a:endParaRPr lang="nl-NL" sz="2400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2400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5217">
                <a:tc>
                  <a:txBody>
                    <a:bodyPr/>
                    <a:lstStyle/>
                    <a:p>
                      <a:endParaRPr lang="nl-NL" sz="2400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2400" dirty="0" smtClean="0">
                        <a:latin typeface="Arial Black" pitchFamily="34" charset="0"/>
                      </a:endParaRPr>
                    </a:p>
                    <a:p>
                      <a:endParaRPr lang="nl-NL" sz="2400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5217">
                <a:tc>
                  <a:txBody>
                    <a:bodyPr/>
                    <a:lstStyle/>
                    <a:p>
                      <a:endParaRPr lang="nl-NL" sz="2400" dirty="0" smtClean="0">
                        <a:latin typeface="Arial Black" pitchFamily="34" charset="0"/>
                      </a:endParaRPr>
                    </a:p>
                    <a:p>
                      <a:endParaRPr lang="nl-NL" sz="2400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2400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5217">
                <a:tc gridSpan="2">
                  <a:txBody>
                    <a:bodyPr/>
                    <a:lstStyle/>
                    <a:p>
                      <a:endParaRPr lang="nl-NL" sz="2000" dirty="0" smtClean="0">
                        <a:latin typeface="Arial Black" pitchFamily="34" charset="0"/>
                      </a:endParaRPr>
                    </a:p>
                    <a:p>
                      <a:endParaRPr lang="nl-NL" sz="2000" dirty="0" smtClean="0">
                        <a:latin typeface="Arial Black" pitchFamily="34" charset="0"/>
                      </a:endParaRPr>
                    </a:p>
                    <a:p>
                      <a:endParaRPr lang="nl-NL" sz="2000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 sz="2400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677" y="919847"/>
            <a:ext cx="1474811" cy="135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99592" y="2780928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 Black" pitchFamily="34" charset="0"/>
              </a:rPr>
              <a:t>Fruitoogst</a:t>
            </a:r>
          </a:p>
          <a:p>
            <a:endParaRPr lang="nl-NL" sz="2400" dirty="0"/>
          </a:p>
        </p:txBody>
      </p:sp>
      <p:sp>
        <p:nvSpPr>
          <p:cNvPr id="6" name="Tekstvak 5"/>
          <p:cNvSpPr txBox="1"/>
          <p:nvPr/>
        </p:nvSpPr>
        <p:spPr>
          <a:xfrm>
            <a:off x="4716016" y="2780928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 Black" pitchFamily="34" charset="0"/>
              </a:rPr>
              <a:t>7</a:t>
            </a:r>
            <a:r>
              <a:rPr lang="nl-NL" sz="2000" baseline="30000" dirty="0">
                <a:solidFill>
                  <a:schemeClr val="bg1"/>
                </a:solidFill>
                <a:latin typeface="Arial Black" pitchFamily="34" charset="0"/>
              </a:rPr>
              <a:t>e</a:t>
            </a:r>
            <a:r>
              <a:rPr lang="nl-NL" sz="2000" dirty="0">
                <a:solidFill>
                  <a:schemeClr val="bg1"/>
                </a:solidFill>
                <a:latin typeface="Arial Black" pitchFamily="34" charset="0"/>
              </a:rPr>
              <a:t> dag </a:t>
            </a:r>
            <a:r>
              <a:rPr lang="nl-NL" sz="2000" dirty="0" err="1">
                <a:solidFill>
                  <a:schemeClr val="bg1"/>
                </a:solidFill>
                <a:latin typeface="Arial Black" pitchFamily="34" charset="0"/>
              </a:rPr>
              <a:t>hosjana</a:t>
            </a:r>
            <a:r>
              <a:rPr lang="nl-NL" sz="20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Arial Black" pitchFamily="34" charset="0"/>
              </a:rPr>
              <a:t>rabba</a:t>
            </a:r>
            <a:r>
              <a:rPr lang="nl-NL" sz="2000" dirty="0">
                <a:solidFill>
                  <a:schemeClr val="bg1"/>
                </a:solidFill>
                <a:latin typeface="Arial Black" pitchFamily="34" charset="0"/>
              </a:rPr>
              <a:t>. Laatste dag van de </a:t>
            </a:r>
            <a:r>
              <a:rPr lang="nl-NL" sz="2000" dirty="0" smtClean="0">
                <a:solidFill>
                  <a:schemeClr val="bg1"/>
                </a:solidFill>
                <a:latin typeface="Arial Black" pitchFamily="34" charset="0"/>
              </a:rPr>
              <a:t>oogst</a:t>
            </a:r>
            <a:endParaRPr lang="nl-NL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899592" y="364502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 Black" pitchFamily="34" charset="0"/>
              </a:rPr>
              <a:t>Wonen in hutten</a:t>
            </a:r>
          </a:p>
          <a:p>
            <a:endParaRPr lang="nl-NL" sz="2400" dirty="0"/>
          </a:p>
        </p:txBody>
      </p:sp>
      <p:sp>
        <p:nvSpPr>
          <p:cNvPr id="8" name="Tekstvak 7"/>
          <p:cNvSpPr txBox="1"/>
          <p:nvPr/>
        </p:nvSpPr>
        <p:spPr>
          <a:xfrm>
            <a:off x="4716016" y="3645024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 Black" pitchFamily="34" charset="0"/>
              </a:rPr>
              <a:t>Duizend jarig vrederijk</a:t>
            </a:r>
          </a:p>
          <a:p>
            <a:r>
              <a:rPr lang="nl-NL" sz="2000" dirty="0" smtClean="0">
                <a:solidFill>
                  <a:schemeClr val="bg1"/>
                </a:solidFill>
                <a:latin typeface="Arial Black" pitchFamily="34" charset="0"/>
              </a:rPr>
              <a:t>Op.20:4</a:t>
            </a:r>
            <a:r>
              <a:rPr lang="nl-NL" sz="2000" dirty="0"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nl-NL" sz="2000" dirty="0" err="1">
                <a:solidFill>
                  <a:schemeClr val="bg1"/>
                </a:solidFill>
                <a:latin typeface="Arial Black" pitchFamily="34" charset="0"/>
              </a:rPr>
              <a:t>Jes</a:t>
            </a:r>
            <a:r>
              <a:rPr lang="nl-NL" sz="20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nl-NL" sz="2000" dirty="0" smtClean="0">
                <a:solidFill>
                  <a:schemeClr val="bg1"/>
                </a:solidFill>
                <a:latin typeface="Arial Black" pitchFamily="34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899592" y="4437112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 Black" pitchFamily="34" charset="0"/>
              </a:rPr>
              <a:t>Hij woont onder zijn </a:t>
            </a:r>
            <a:r>
              <a:rPr lang="nl-NL" sz="2400" dirty="0" smtClean="0">
                <a:latin typeface="Arial Black" pitchFamily="34" charset="0"/>
              </a:rPr>
              <a:t>volk</a:t>
            </a:r>
            <a:endParaRPr lang="nl-NL" sz="2400" dirty="0">
              <a:latin typeface="Arial Black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716016" y="4437112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 Black" pitchFamily="34" charset="0"/>
              </a:rPr>
              <a:t>Op.20:6 met Hem als koningen heersen</a:t>
            </a:r>
          </a:p>
          <a:p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040487" y="527699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 Black" pitchFamily="34" charset="0"/>
              </a:rPr>
              <a:t>Op.21:3  Zie, de tent van God is bij de mensen en Hij zal bij </a:t>
            </a:r>
            <a:r>
              <a:rPr lang="nl-NL" dirty="0" smtClean="0">
                <a:latin typeface="Arial Black" pitchFamily="34" charset="0"/>
              </a:rPr>
              <a:t>hen </a:t>
            </a:r>
            <a:r>
              <a:rPr lang="nl-NL" dirty="0">
                <a:latin typeface="Arial Black" pitchFamily="34" charset="0"/>
              </a:rPr>
              <a:t>wonen en zij zullen zijn volken zijn en God zelf zal bij hen zijn</a:t>
            </a:r>
            <a:r>
              <a:rPr lang="nl-NL" dirty="0" smtClean="0">
                <a:latin typeface="Arial Black" pitchFamily="34" charset="0"/>
              </a:rPr>
              <a:t>.</a:t>
            </a:r>
            <a:endParaRPr lang="nl-NL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54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979287"/>
            <a:ext cx="8431213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39552" y="422108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 Black" pitchFamily="34" charset="0"/>
              </a:rPr>
              <a:t>ZWAARD: </a:t>
            </a:r>
            <a:endParaRPr lang="nl-NL" sz="2400" dirty="0" smtClean="0">
              <a:latin typeface="Arial Black" pitchFamily="34" charset="0"/>
            </a:endParaRPr>
          </a:p>
          <a:p>
            <a:pPr algn="ctr"/>
            <a:r>
              <a:rPr lang="nl-NL" sz="2400" dirty="0" smtClean="0">
                <a:latin typeface="Arial Black" pitchFamily="34" charset="0"/>
              </a:rPr>
              <a:t>snijden </a:t>
            </a:r>
            <a:r>
              <a:rPr lang="nl-NL" sz="2400" dirty="0">
                <a:latin typeface="Arial Black" pitchFamily="34" charset="0"/>
              </a:rPr>
              <a:t>– maaien - </a:t>
            </a:r>
            <a:r>
              <a:rPr lang="nl-NL" sz="2400" dirty="0" smtClean="0">
                <a:latin typeface="Arial Black" pitchFamily="34" charset="0"/>
              </a:rPr>
              <a:t>oogsten</a:t>
            </a:r>
            <a:endParaRPr lang="nl-NL" sz="2400" dirty="0">
              <a:latin typeface="Arial Black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11560" y="5406315"/>
            <a:ext cx="5830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dirty="0">
                <a:latin typeface="Arial Black" pitchFamily="34" charset="0"/>
              </a:rPr>
              <a:t>De grote oogst.</a:t>
            </a:r>
          </a:p>
          <a:p>
            <a:pPr algn="r"/>
            <a:r>
              <a:rPr lang="nl-NL" sz="2400" dirty="0">
                <a:latin typeface="Arial Black" pitchFamily="34" charset="0"/>
              </a:rPr>
              <a:t>Lossnijden van de </a:t>
            </a:r>
            <a:r>
              <a:rPr lang="nl-NL" sz="2400" dirty="0" smtClean="0">
                <a:latin typeface="Arial Black" pitchFamily="34" charset="0"/>
              </a:rPr>
              <a:t>aarde.</a:t>
            </a:r>
            <a:endParaRPr lang="nl-NL" sz="2400" dirty="0">
              <a:latin typeface="Arial Black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9"/>
          <a:stretch/>
        </p:blipFill>
        <p:spPr>
          <a:xfrm>
            <a:off x="6441617" y="5075532"/>
            <a:ext cx="2367145" cy="149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1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187559"/>
              </p:ext>
            </p:extLst>
          </p:nvPr>
        </p:nvGraphicFramePr>
        <p:xfrm>
          <a:off x="539552" y="2147318"/>
          <a:ext cx="8208912" cy="446147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24336"/>
                <a:gridCol w="5184576"/>
              </a:tblGrid>
              <a:tr h="620994">
                <a:tc gridSpan="2">
                  <a:txBody>
                    <a:bodyPr/>
                    <a:lstStyle/>
                    <a:p>
                      <a:pPr algn="ctr"/>
                      <a:r>
                        <a:rPr lang="nl-NL" sz="28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8. SJEMINI ATSERET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C2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35217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Arial Black" pitchFamily="34" charset="0"/>
                        </a:rPr>
                        <a:t>SCHADUW</a:t>
                      </a:r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Arial Black" pitchFamily="34" charset="0"/>
                        </a:rPr>
                        <a:t>TOEKOMST</a:t>
                      </a:r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38043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 smtClean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 smtClean="0">
                        <a:latin typeface="Arial Black" pitchFamily="34" charset="0"/>
                      </a:endParaRPr>
                    </a:p>
                    <a:p>
                      <a:endParaRPr lang="nl-NL" dirty="0" smtClean="0">
                        <a:latin typeface="Arial Black" pitchFamily="34" charset="0"/>
                      </a:endParaRPr>
                    </a:p>
                    <a:p>
                      <a:endParaRPr lang="nl-NL" dirty="0" smtClean="0">
                        <a:latin typeface="Arial Black" pitchFamily="34" charset="0"/>
                      </a:endParaRPr>
                    </a:p>
                    <a:p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5217">
                <a:tc vMerge="1">
                  <a:txBody>
                    <a:bodyPr/>
                    <a:lstStyle/>
                    <a:p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 smtClean="0">
                        <a:latin typeface="Arial Black" pitchFamily="34" charset="0"/>
                      </a:endParaRPr>
                    </a:p>
                    <a:p>
                      <a:endParaRPr lang="nl-NL" dirty="0" smtClean="0">
                        <a:latin typeface="Arial Black" pitchFamily="34" charset="0"/>
                      </a:endParaRPr>
                    </a:p>
                    <a:p>
                      <a:endParaRPr lang="nl-NL" dirty="0" smtClean="0">
                        <a:latin typeface="Arial Black" pitchFamily="34" charset="0"/>
                      </a:endParaRPr>
                    </a:p>
                    <a:p>
                      <a:endParaRPr lang="nl-NL" dirty="0" smtClean="0">
                        <a:latin typeface="Arial Black" pitchFamily="34" charset="0"/>
                      </a:endParaRPr>
                    </a:p>
                    <a:p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5217">
                <a:tc gridSpan="2">
                  <a:txBody>
                    <a:bodyPr/>
                    <a:lstStyle/>
                    <a:p>
                      <a:pPr algn="ctr"/>
                      <a:endParaRPr lang="nl-NL" sz="2400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nl-NL" sz="2400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 dirty="0"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60" y="548680"/>
            <a:ext cx="21590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563888" y="3175808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 Black" pitchFamily="34" charset="0"/>
              </a:rPr>
              <a:t>Hand.15:14 Hoe God van meet aan erop bedacht geweest is een volk voor zijn naam uit de heidenen te vergaderen</a:t>
            </a:r>
            <a:r>
              <a:rPr lang="nl-NL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nl-NL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563888" y="4365104"/>
            <a:ext cx="525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 Black" pitchFamily="34" charset="0"/>
              </a:rPr>
              <a:t>Op.22: En de troon van God en van het Lam zal daarin zijn en zijn dienstknechten zullen Hem vereren, en zij zullen zijn aangezicht zien en zijn naam zal op hun voorhoofden zijn</a:t>
            </a:r>
            <a:r>
              <a:rPr lang="nl-NL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nl-NL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331640" y="5877272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latin typeface="Arial Black" pitchFamily="34" charset="0"/>
              </a:rPr>
              <a:t>Een ingepakt </a:t>
            </a:r>
            <a:r>
              <a:rPr lang="nl-NL" sz="3200" dirty="0" err="1" smtClean="0">
                <a:latin typeface="Arial Black" pitchFamily="34" charset="0"/>
              </a:rPr>
              <a:t>kado</a:t>
            </a:r>
            <a:endParaRPr lang="nl-NL" sz="3200" dirty="0">
              <a:latin typeface="Arial Black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01" y="3473884"/>
            <a:ext cx="2859087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30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988840"/>
            <a:ext cx="8431213" cy="42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5536" y="4244895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 Black" pitchFamily="34" charset="0"/>
              </a:rPr>
              <a:t>MUUR </a:t>
            </a:r>
          </a:p>
          <a:p>
            <a:pPr algn="ctr"/>
            <a:r>
              <a:rPr lang="nl-NL" sz="2400" dirty="0" smtClean="0">
                <a:latin typeface="Arial Black" pitchFamily="34" charset="0"/>
              </a:rPr>
              <a:t>bedekking </a:t>
            </a:r>
            <a:r>
              <a:rPr lang="nl-NL" sz="2400" dirty="0">
                <a:latin typeface="Arial Black" pitchFamily="34" charset="0"/>
              </a:rPr>
              <a:t>– huid – buitenkant – </a:t>
            </a:r>
            <a:endParaRPr lang="nl-NL" sz="2400" dirty="0" smtClean="0">
              <a:latin typeface="Arial Black" pitchFamily="34" charset="0"/>
            </a:endParaRPr>
          </a:p>
          <a:p>
            <a:pPr algn="ctr"/>
            <a:r>
              <a:rPr lang="nl-NL" sz="2400" dirty="0" smtClean="0">
                <a:latin typeface="Arial Black" pitchFamily="34" charset="0"/>
              </a:rPr>
              <a:t>afscheiding </a:t>
            </a:r>
            <a:r>
              <a:rPr lang="nl-NL" sz="2400" dirty="0">
                <a:latin typeface="Arial Black" pitchFamily="34" charset="0"/>
              </a:rPr>
              <a:t>- grens 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467544" y="537321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 Black" pitchFamily="34" charset="0"/>
              </a:rPr>
              <a:t>De voleinding </a:t>
            </a:r>
            <a:endParaRPr lang="nl-NL" sz="2400" dirty="0" smtClean="0">
              <a:latin typeface="Arial Black" pitchFamily="34" charset="0"/>
            </a:endParaRPr>
          </a:p>
          <a:p>
            <a:pPr algn="ctr"/>
            <a:r>
              <a:rPr lang="nl-NL" sz="2400" dirty="0" smtClean="0">
                <a:latin typeface="Arial Black" pitchFamily="34" charset="0"/>
              </a:rPr>
              <a:t>waarvan </a:t>
            </a:r>
            <a:r>
              <a:rPr lang="nl-NL" sz="2400" dirty="0">
                <a:latin typeface="Arial Black" pitchFamily="34" charset="0"/>
              </a:rPr>
              <a:t>de we alleen de buitenkant zien.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9075"/>
            <a:ext cx="215741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19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1988840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Arial Black" pitchFamily="34" charset="0"/>
              </a:rPr>
              <a:t>“En Hij zal op deze berg de sluier vernietigen, die alle natiën omsluiert, en de bedekking, waarmede alle volken bedekt zijn. Hij zal voor eeuwig de dood vernietigen.”</a:t>
            </a:r>
          </a:p>
          <a:p>
            <a:pPr algn="r"/>
            <a:r>
              <a:rPr lang="nl-NL" sz="2000" dirty="0" smtClean="0">
                <a:latin typeface="Arial Black" pitchFamily="34" charset="0"/>
              </a:rPr>
              <a:t>Jesaja 25: 7,8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38336" y="3501008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Arial Black" pitchFamily="34" charset="0"/>
              </a:rPr>
              <a:t>“Doch van de dag en van de ure weet niemand, ook de engelen in de hemel niet, ook de Zoon niet, maar de Vader alleen.” </a:t>
            </a:r>
          </a:p>
          <a:p>
            <a:pPr algn="r"/>
            <a:r>
              <a:rPr lang="nl-NL" sz="2000" dirty="0" smtClean="0">
                <a:latin typeface="Arial Black" pitchFamily="34" charset="0"/>
              </a:rPr>
              <a:t>Matth.24:36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11769" y="5077633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Arial Black" pitchFamily="34" charset="0"/>
              </a:rPr>
              <a:t>“Want nu zien wij nog door een spiegel in raadselen, doch straks van aangezicht tot aangezicht.”</a:t>
            </a:r>
          </a:p>
          <a:p>
            <a:pPr algn="r"/>
            <a:r>
              <a:rPr lang="nl-NL" sz="2000" dirty="0" smtClean="0">
                <a:latin typeface="Arial Black" pitchFamily="34" charset="0"/>
              </a:rPr>
              <a:t> 1 Kor. 13:12</a:t>
            </a:r>
            <a:endParaRPr lang="nl-NL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78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17533"/>
            <a:ext cx="8504237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18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erard\Pictures\IMG_1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-459432"/>
            <a:ext cx="7322045" cy="4869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61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411760" y="2924944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dirty="0" smtClean="0">
                <a:latin typeface="Arial Black" pitchFamily="34" charset="0"/>
              </a:rPr>
              <a:t>10 september 2018</a:t>
            </a:r>
          </a:p>
          <a:p>
            <a:pPr algn="ctr">
              <a:lnSpc>
                <a:spcPct val="150000"/>
              </a:lnSpc>
            </a:pPr>
            <a:r>
              <a:rPr lang="nl-NL" dirty="0" smtClean="0">
                <a:latin typeface="Arial Black" pitchFamily="34" charset="0"/>
              </a:rPr>
              <a:t>Gerard </a:t>
            </a:r>
            <a:r>
              <a:rPr lang="nl-NL" dirty="0" err="1" smtClean="0">
                <a:latin typeface="Arial Black" pitchFamily="34" charset="0"/>
              </a:rPr>
              <a:t>Wijtsma</a:t>
            </a:r>
            <a:endParaRPr lang="nl-NL" dirty="0" smtClean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dirty="0" smtClean="0">
                <a:latin typeface="Arial Black" pitchFamily="34" charset="0"/>
                <a:hlinkClick r:id="rId2"/>
              </a:rPr>
              <a:t>www.mayaan.nl</a:t>
            </a:r>
            <a:endParaRPr lang="nl-NL" dirty="0" smtClean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endParaRPr lang="nl-NL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49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6372200" y="2031607"/>
            <a:ext cx="2160240" cy="1923701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100" b="1" dirty="0" err="1" smtClean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Verdana" pitchFamily="34" charset="0"/>
                <a:cs typeface="Verdana" pitchFamily="34" charset="0"/>
              </a:rPr>
              <a:t>moadiem</a:t>
            </a:r>
            <a:endParaRPr lang="nl-NL" sz="3100" b="1" dirty="0" smtClean="0">
              <a:ln w="11430"/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100" b="1" dirty="0" smtClean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Wingdings 3" pitchFamily="18" charset="2"/>
                <a:ea typeface="Verdana" pitchFamily="34" charset="0"/>
                <a:cs typeface="Verdana" pitchFamily="34" charset="0"/>
              </a:rPr>
              <a:t>s</a:t>
            </a:r>
            <a:r>
              <a:rPr lang="nl-NL" sz="3100" b="1" dirty="0" smtClean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nl-NL" sz="3100" b="1" dirty="0" smtClean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Verdana" pitchFamily="34" charset="0"/>
                <a:cs typeface="Verdana" pitchFamily="34" charset="0"/>
              </a:rPr>
              <a:t>Gods agenda</a:t>
            </a:r>
            <a:endParaRPr lang="nl-NL" sz="3100" b="1" dirty="0">
              <a:ln w="11430"/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88" b="3784"/>
          <a:stretch/>
        </p:blipFill>
        <p:spPr>
          <a:xfrm>
            <a:off x="330170" y="1955294"/>
            <a:ext cx="5544616" cy="4000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vak 2"/>
          <p:cNvSpPr txBox="1"/>
          <p:nvPr/>
        </p:nvSpPr>
        <p:spPr>
          <a:xfrm rot="20249157">
            <a:off x="3064591" y="2038007"/>
            <a:ext cx="237626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tx2">
                    <a:lumMod val="25000"/>
                  </a:schemeClr>
                </a:solidFill>
                <a:latin typeface="Vladimir Script" pitchFamily="66" charset="0"/>
              </a:rPr>
              <a:t>Met: </a:t>
            </a:r>
          </a:p>
          <a:p>
            <a:r>
              <a:rPr lang="nl-NL" sz="2400" b="1" dirty="0" smtClean="0">
                <a:solidFill>
                  <a:schemeClr val="tx2">
                    <a:lumMod val="25000"/>
                  </a:schemeClr>
                </a:solidFill>
                <a:latin typeface="Vladimir Script" pitchFamily="66" charset="0"/>
              </a:rPr>
              <a:t>Tijd: </a:t>
            </a:r>
          </a:p>
          <a:p>
            <a:r>
              <a:rPr lang="nl-NL" sz="2400" b="1" dirty="0" smtClean="0">
                <a:solidFill>
                  <a:schemeClr val="tx2">
                    <a:lumMod val="25000"/>
                  </a:schemeClr>
                </a:solidFill>
                <a:latin typeface="Vladimir Script" pitchFamily="66" charset="0"/>
              </a:rPr>
              <a:t>Plaats:</a:t>
            </a:r>
          </a:p>
        </p:txBody>
      </p:sp>
    </p:spTree>
    <p:extLst>
      <p:ext uri="{BB962C8B-B14F-4D97-AF65-F5344CB8AC3E}">
        <p14:creationId xmlns:p14="http://schemas.microsoft.com/office/powerpoint/2010/main" val="172198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679616" y="4221088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>
                <a:solidFill>
                  <a:srgbClr val="E4CE9F"/>
                </a:solidFill>
                <a:latin typeface="David"/>
              </a:rPr>
              <a:t> </a:t>
            </a:r>
            <a:endParaRPr lang="nl-NL" dirty="0">
              <a:solidFill>
                <a:srgbClr val="E4CE9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02254"/>
            <a:ext cx="4090987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868" y="1777202"/>
            <a:ext cx="4071937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92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215516" y="1772816"/>
            <a:ext cx="6516724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70000"/>
              </a:lnSpc>
              <a:buFont typeface="+mj-lt"/>
              <a:buAutoNum type="arabicPeriod"/>
            </a:pPr>
            <a:r>
              <a:rPr lang="nl-NL" sz="3100" i="1" dirty="0">
                <a:solidFill>
                  <a:srgbClr val="FFCC66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nl-NL" sz="3100" i="1" dirty="0" smtClean="0">
                <a:solidFill>
                  <a:srgbClr val="FFCC66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oor JHWH vastgestelde hoogtijden</a:t>
            </a:r>
          </a:p>
          <a:p>
            <a:pPr marL="514350" indent="-514350" algn="l">
              <a:lnSpc>
                <a:spcPct val="170000"/>
              </a:lnSpc>
              <a:buFont typeface="+mj-lt"/>
              <a:buAutoNum type="arabicPeriod"/>
            </a:pPr>
            <a:r>
              <a:rPr lang="nl-NL" sz="3100" i="1" dirty="0">
                <a:solidFill>
                  <a:srgbClr val="FFCC66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lang="nl-NL" sz="3100" i="1" dirty="0" smtClean="0">
                <a:solidFill>
                  <a:srgbClr val="FFCC66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oogtijden om te ontmoeten</a:t>
            </a:r>
          </a:p>
          <a:p>
            <a:pPr marL="514350" indent="-514350" algn="l">
              <a:lnSpc>
                <a:spcPct val="170000"/>
              </a:lnSpc>
              <a:buFont typeface="+mj-lt"/>
              <a:buAutoNum type="arabicPeriod"/>
            </a:pPr>
            <a:r>
              <a:rPr lang="nl-NL" sz="3100" i="1" dirty="0" smtClean="0">
                <a:solidFill>
                  <a:srgbClr val="FFCC66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Hoogtijden om te vieren</a:t>
            </a:r>
          </a:p>
          <a:p>
            <a:pPr marL="514350" indent="-514350" algn="l">
              <a:lnSpc>
                <a:spcPct val="170000"/>
              </a:lnSpc>
              <a:buFont typeface="+mj-lt"/>
              <a:buAutoNum type="arabicPeriod"/>
            </a:pPr>
            <a:r>
              <a:rPr lang="nl-NL" sz="3100" i="1" dirty="0" smtClean="0">
                <a:solidFill>
                  <a:srgbClr val="FFCC66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Hoogtijden als </a:t>
            </a:r>
            <a:r>
              <a:rPr lang="nl-NL" sz="3100" i="1" dirty="0" err="1" smtClean="0">
                <a:solidFill>
                  <a:srgbClr val="FFCC66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tijds</a:t>
            </a:r>
            <a:r>
              <a:rPr lang="nl-NL" sz="3100" i="1" dirty="0" smtClean="0">
                <a:solidFill>
                  <a:srgbClr val="FFCC66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indicatie</a:t>
            </a:r>
          </a:p>
          <a:p>
            <a:pPr marL="514350" indent="-514350" algn="l">
              <a:lnSpc>
                <a:spcPct val="170000"/>
              </a:lnSpc>
              <a:buFont typeface="+mj-lt"/>
              <a:buAutoNum type="arabicPeriod"/>
            </a:pPr>
            <a:r>
              <a:rPr lang="nl-NL" sz="3100" i="1" dirty="0" smtClean="0">
                <a:solidFill>
                  <a:srgbClr val="FFCC66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………………………………………….</a:t>
            </a:r>
            <a:endParaRPr lang="nl-NL" sz="3100" i="1" dirty="0">
              <a:solidFill>
                <a:srgbClr val="FFCC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10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1338209" y="1052736"/>
            <a:ext cx="6858000" cy="5082540"/>
            <a:chOff x="1338209" y="1525851"/>
            <a:chExt cx="6858000" cy="5082540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209" y="1525851"/>
              <a:ext cx="6858000" cy="508254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8" name="Titel 1"/>
            <p:cNvSpPr txBox="1">
              <a:spLocks/>
            </p:cNvSpPr>
            <p:nvPr/>
          </p:nvSpPr>
          <p:spPr>
            <a:xfrm>
              <a:off x="2987824" y="2966011"/>
              <a:ext cx="4302478" cy="20372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3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lnSpc>
                  <a:spcPct val="170000"/>
                </a:lnSpc>
              </a:pPr>
              <a:r>
                <a:rPr lang="he-IL" sz="16000" b="1" dirty="0">
                  <a:solidFill>
                    <a:srgbClr val="FFCC66"/>
                  </a:solidFill>
                </a:rPr>
                <a:t>אֹהֶל</a:t>
              </a:r>
              <a:r>
                <a:rPr lang="he-IL" sz="16000" b="1" dirty="0"/>
                <a:t> </a:t>
              </a:r>
              <a:r>
                <a:rPr lang="he-IL" sz="16000" b="1" dirty="0" smtClean="0">
                  <a:solidFill>
                    <a:srgbClr val="00B0F0"/>
                  </a:solidFill>
                </a:rPr>
                <a:t>מוֹעֵד</a:t>
              </a:r>
              <a:endParaRPr lang="nl-NL" sz="16000" b="1" i="1" dirty="0" smtClean="0">
                <a:solidFill>
                  <a:srgbClr val="00B0F0"/>
                </a:solidFill>
                <a:latin typeface="Arial Black" pitchFamily="34" charset="0"/>
                <a:ea typeface="Verdana" pitchFamily="34" charset="0"/>
              </a:endParaRPr>
            </a:p>
            <a:p>
              <a:pPr algn="l">
                <a:lnSpc>
                  <a:spcPct val="170000"/>
                </a:lnSpc>
              </a:pPr>
              <a:r>
                <a:rPr lang="nl-NL" sz="5300" i="1" dirty="0" err="1">
                  <a:solidFill>
                    <a:srgbClr val="FFCC66"/>
                  </a:solidFill>
                  <a:latin typeface="Arial Black" pitchFamily="34" charset="0"/>
                  <a:ea typeface="Verdana" pitchFamily="34" charset="0"/>
                  <a:cs typeface="Verdana" pitchFamily="34" charset="0"/>
                </a:rPr>
                <a:t>o</a:t>
              </a:r>
              <a:r>
                <a:rPr lang="nl-NL" sz="5300" i="1" dirty="0" err="1" smtClean="0">
                  <a:solidFill>
                    <a:srgbClr val="FFCC66"/>
                  </a:solidFill>
                  <a:latin typeface="Arial Black" pitchFamily="34" charset="0"/>
                  <a:ea typeface="Verdana" pitchFamily="34" charset="0"/>
                  <a:cs typeface="Verdana" pitchFamily="34" charset="0"/>
                </a:rPr>
                <a:t>hel</a:t>
              </a:r>
              <a:r>
                <a:rPr lang="nl-NL" sz="5300" i="1" dirty="0" smtClean="0">
                  <a:solidFill>
                    <a:srgbClr val="FFCC66"/>
                  </a:solidFill>
                  <a:latin typeface="Arial Black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nl-NL" sz="5300" i="1" dirty="0" err="1" smtClean="0">
                  <a:solidFill>
                    <a:schemeClr val="bg2">
                      <a:lumMod val="40000"/>
                      <a:lumOff val="60000"/>
                    </a:schemeClr>
                  </a:solidFill>
                  <a:latin typeface="Arial Black" pitchFamily="34" charset="0"/>
                  <a:ea typeface="Verdana" pitchFamily="34" charset="0"/>
                  <a:cs typeface="Verdana" pitchFamily="34" charset="0"/>
                </a:rPr>
                <a:t>moëd</a:t>
              </a:r>
              <a:endParaRPr lang="nl-NL" sz="5300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Black" pitchFamily="34" charset="0"/>
                <a:ea typeface="Verdana" pitchFamily="34" charset="0"/>
                <a:cs typeface="Verdana" pitchFamily="34" charset="0"/>
              </a:endParaRPr>
            </a:p>
            <a:p>
              <a:pPr algn="l">
                <a:lnSpc>
                  <a:spcPct val="170000"/>
                </a:lnSpc>
              </a:pPr>
              <a:r>
                <a:rPr lang="nl-NL" sz="5300" i="1" dirty="0">
                  <a:solidFill>
                    <a:srgbClr val="FFCC66"/>
                  </a:solidFill>
                  <a:latin typeface="Arial Black" pitchFamily="34" charset="0"/>
                  <a:ea typeface="Verdana" pitchFamily="34" charset="0"/>
                  <a:cs typeface="Verdana" pitchFamily="34" charset="0"/>
                </a:rPr>
                <a:t>t</a:t>
              </a:r>
              <a:r>
                <a:rPr lang="nl-NL" sz="5300" i="1" dirty="0" smtClean="0">
                  <a:solidFill>
                    <a:srgbClr val="FFCC66"/>
                  </a:solidFill>
                  <a:latin typeface="Arial Black" pitchFamily="34" charset="0"/>
                  <a:ea typeface="Verdana" pitchFamily="34" charset="0"/>
                  <a:cs typeface="Verdana" pitchFamily="34" charset="0"/>
                </a:rPr>
                <a:t>ent van </a:t>
              </a:r>
              <a:r>
                <a:rPr lang="nl-NL" sz="5300" i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  <a:latin typeface="Arial Black" pitchFamily="34" charset="0"/>
                  <a:ea typeface="Verdana" pitchFamily="34" charset="0"/>
                  <a:cs typeface="Verdana" pitchFamily="34" charset="0"/>
                </a:rPr>
                <a:t>samenkomst</a:t>
              </a:r>
              <a:endParaRPr lang="nl-NL" sz="5300" i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424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1043608" y="2060848"/>
            <a:ext cx="7128792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nl-NL" sz="3100" i="1" dirty="0" smtClean="0">
                <a:solidFill>
                  <a:srgbClr val="FFCC66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KERN:</a:t>
            </a:r>
          </a:p>
          <a:p>
            <a:pPr>
              <a:lnSpc>
                <a:spcPct val="170000"/>
              </a:lnSpc>
            </a:pPr>
            <a:r>
              <a:rPr lang="nl-NL" sz="3100" i="1" dirty="0" smtClean="0">
                <a:solidFill>
                  <a:srgbClr val="FFCC66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In de Feesten van JHWH </a:t>
            </a:r>
          </a:p>
          <a:p>
            <a:pPr>
              <a:lnSpc>
                <a:spcPct val="170000"/>
              </a:lnSpc>
            </a:pPr>
            <a:r>
              <a:rPr lang="nl-NL" sz="3100" i="1" dirty="0">
                <a:solidFill>
                  <a:srgbClr val="FFCC66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w</a:t>
            </a:r>
            <a:r>
              <a:rPr lang="nl-NL" sz="3100" i="1" dirty="0" smtClean="0">
                <a:solidFill>
                  <a:srgbClr val="FFCC66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il Hij zijn volk </a:t>
            </a:r>
            <a:r>
              <a:rPr lang="nl-NL" sz="3100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ontmoeten,</a:t>
            </a:r>
            <a:r>
              <a:rPr lang="nl-NL" sz="3100" i="1" dirty="0" smtClean="0">
                <a:solidFill>
                  <a:srgbClr val="FFCC66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lnSpc>
                <a:spcPct val="170000"/>
              </a:lnSpc>
            </a:pPr>
            <a:r>
              <a:rPr lang="nl-NL" sz="3100" i="1" dirty="0" smtClean="0">
                <a:solidFill>
                  <a:srgbClr val="FFCC66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om uiteindelijk de gebrokenheid te </a:t>
            </a:r>
            <a:r>
              <a:rPr lang="nl-NL" sz="3100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herstellen</a:t>
            </a:r>
            <a:r>
              <a:rPr lang="nl-NL" sz="3100" i="1" dirty="0" smtClean="0">
                <a:solidFill>
                  <a:srgbClr val="FFCC66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.</a:t>
            </a:r>
            <a:endParaRPr lang="nl-NL" sz="3100" i="1" dirty="0">
              <a:solidFill>
                <a:srgbClr val="FFCC66"/>
              </a:solidFill>
              <a:latin typeface="Arial Black" pitchFamily="34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4149080"/>
            <a:ext cx="9144000" cy="161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100" dirty="0">
                <a:solidFill>
                  <a:srgbClr val="FFCC66"/>
                </a:solidFill>
                <a:latin typeface="Arial Black" panose="020B0A04020102020204" pitchFamily="34" charset="0"/>
                <a:ea typeface="Verdana" pitchFamily="34" charset="0"/>
              </a:rPr>
              <a:t>t</a:t>
            </a:r>
            <a:r>
              <a:rPr lang="nl-NL" sz="2100" dirty="0" smtClean="0">
                <a:solidFill>
                  <a:srgbClr val="FFCC66"/>
                </a:solidFill>
                <a:latin typeface="Arial Black" pitchFamily="34" charset="0"/>
                <a:ea typeface="Verdana" pitchFamily="34" charset="0"/>
              </a:rPr>
              <a:t>ent van ontmoeting – tabernakel – tempel - huis van God</a:t>
            </a:r>
          </a:p>
          <a:p>
            <a:endParaRPr lang="nl-NL" sz="2400" i="1" dirty="0" smtClean="0">
              <a:solidFill>
                <a:srgbClr val="FFCC66"/>
              </a:solidFill>
              <a:latin typeface="Arial Black" pitchFamily="34" charset="0"/>
              <a:ea typeface="Verdana" pitchFamily="34" charset="0"/>
            </a:endParaRPr>
          </a:p>
          <a:p>
            <a:r>
              <a:rPr lang="nl-NL" sz="2900" i="1" dirty="0" smtClean="0">
                <a:solidFill>
                  <a:srgbClr val="FFCC66"/>
                </a:solidFill>
                <a:latin typeface="Arial Black" pitchFamily="34" charset="0"/>
                <a:ea typeface="Verdana" pitchFamily="34" charset="0"/>
              </a:rPr>
              <a:t>“</a:t>
            </a:r>
            <a:r>
              <a:rPr lang="nl-NL" sz="2900" i="1" dirty="0">
                <a:solidFill>
                  <a:srgbClr val="FFCC66"/>
                </a:solidFill>
                <a:latin typeface="Arial Black" panose="020B0A04020102020204" pitchFamily="34" charset="0"/>
              </a:rPr>
              <a:t>In het huis van Mijn Vader zijn veel </a:t>
            </a:r>
            <a:r>
              <a:rPr lang="nl-NL" sz="2900" i="1" dirty="0" smtClean="0">
                <a:solidFill>
                  <a:srgbClr val="FFCC66"/>
                </a:solidFill>
                <a:latin typeface="Arial Black" panose="020B0A04020102020204" pitchFamily="34" charset="0"/>
              </a:rPr>
              <a:t>woningen”</a:t>
            </a:r>
          </a:p>
          <a:p>
            <a:r>
              <a:rPr lang="nl-NL" sz="1200" dirty="0" smtClean="0">
                <a:solidFill>
                  <a:srgbClr val="FFCC66"/>
                </a:solidFill>
                <a:latin typeface="Arial Black" pitchFamily="34" charset="0"/>
                <a:ea typeface="Verdana" pitchFamily="34" charset="0"/>
              </a:rPr>
              <a:t>Johannes 14:2 </a:t>
            </a:r>
            <a:endParaRPr lang="nl-NL" sz="1200" dirty="0">
              <a:solidFill>
                <a:srgbClr val="FFCC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9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971600" y="1772816"/>
            <a:ext cx="6192688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nl-NL" sz="3100" i="1" dirty="0" smtClean="0">
                <a:solidFill>
                  <a:srgbClr val="FFCC66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ONTMOETING:</a:t>
            </a:r>
          </a:p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</a:pPr>
            <a:r>
              <a:rPr lang="nl-NL" sz="3100" dirty="0" smtClean="0">
                <a:solidFill>
                  <a:srgbClr val="FFCC66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Tijd</a:t>
            </a:r>
          </a:p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</a:pPr>
            <a:r>
              <a:rPr lang="nl-NL" sz="3100" dirty="0" smtClean="0">
                <a:solidFill>
                  <a:srgbClr val="FFCC66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Plaats</a:t>
            </a:r>
          </a:p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</a:pPr>
            <a:r>
              <a:rPr lang="nl-NL" sz="3100" dirty="0" smtClean="0">
                <a:solidFill>
                  <a:srgbClr val="FFCC66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Partner </a:t>
            </a:r>
          </a:p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</a:pPr>
            <a:endParaRPr lang="nl-NL" sz="3100" dirty="0">
              <a:solidFill>
                <a:srgbClr val="FFCC66"/>
              </a:solidFill>
              <a:latin typeface="Arial Black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</a:pPr>
            <a:endParaRPr lang="nl-NL" sz="3100" dirty="0" smtClean="0">
              <a:solidFill>
                <a:srgbClr val="FFCC66"/>
              </a:solidFill>
              <a:latin typeface="Arial Black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l">
              <a:lnSpc>
                <a:spcPct val="170000"/>
              </a:lnSpc>
              <a:buFont typeface="Arial" pitchFamily="34" charset="0"/>
              <a:buChar char="•"/>
            </a:pPr>
            <a:endParaRPr lang="nl-NL" sz="3100" i="1" dirty="0" smtClean="0">
              <a:solidFill>
                <a:srgbClr val="FFCC66"/>
              </a:solidFill>
              <a:latin typeface="Arial Black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240" y="2924944"/>
            <a:ext cx="2151888" cy="2151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14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8933</TotalTime>
  <Words>1123</Words>
  <Application>Microsoft Office PowerPoint</Application>
  <PresentationFormat>Diavoorstelling (4:3)</PresentationFormat>
  <Paragraphs>237</Paragraphs>
  <Slides>37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38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Hhvhy ydevm moadé JHWH</dc:title>
  <dc:creator>Gerard</dc:creator>
  <cp:lastModifiedBy>Gerard Wijtsma</cp:lastModifiedBy>
  <cp:revision>241</cp:revision>
  <dcterms:created xsi:type="dcterms:W3CDTF">2012-09-14T12:46:05Z</dcterms:created>
  <dcterms:modified xsi:type="dcterms:W3CDTF">2018-09-09T18:47:57Z</dcterms:modified>
</cp:coreProperties>
</file>