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855" r:id="rId2"/>
    <p:sldId id="888" r:id="rId3"/>
    <p:sldId id="889" r:id="rId4"/>
    <p:sldId id="846" r:id="rId5"/>
    <p:sldId id="896" r:id="rId6"/>
    <p:sldId id="894" r:id="rId7"/>
    <p:sldId id="895" r:id="rId8"/>
    <p:sldId id="898" r:id="rId9"/>
    <p:sldId id="890" r:id="rId10"/>
    <p:sldId id="845" r:id="rId11"/>
    <p:sldId id="878" r:id="rId12"/>
    <p:sldId id="858" r:id="rId13"/>
    <p:sldId id="902" r:id="rId14"/>
    <p:sldId id="897" r:id="rId15"/>
    <p:sldId id="861" r:id="rId16"/>
    <p:sldId id="860" r:id="rId17"/>
    <p:sldId id="899" r:id="rId18"/>
    <p:sldId id="863" r:id="rId19"/>
    <p:sldId id="865" r:id="rId20"/>
    <p:sldId id="866" r:id="rId21"/>
    <p:sldId id="900" r:id="rId22"/>
    <p:sldId id="892" r:id="rId23"/>
    <p:sldId id="893" r:id="rId24"/>
    <p:sldId id="854" r:id="rId25"/>
    <p:sldId id="849" r:id="rId26"/>
    <p:sldId id="868" r:id="rId27"/>
    <p:sldId id="871" r:id="rId28"/>
    <p:sldId id="901" r:id="rId29"/>
    <p:sldId id="881" r:id="rId30"/>
    <p:sldId id="869" r:id="rId31"/>
    <p:sldId id="857" r:id="rId32"/>
    <p:sldId id="872" r:id="rId33"/>
    <p:sldId id="904" r:id="rId34"/>
    <p:sldId id="853" r:id="rId35"/>
    <p:sldId id="873" r:id="rId36"/>
    <p:sldId id="870" r:id="rId37"/>
    <p:sldId id="891" r:id="rId38"/>
    <p:sldId id="874" r:id="rId39"/>
    <p:sldId id="876" r:id="rId40"/>
    <p:sldId id="875" r:id="rId41"/>
    <p:sldId id="877" r:id="rId42"/>
    <p:sldId id="879" r:id="rId43"/>
    <p:sldId id="880" r:id="rId44"/>
    <p:sldId id="850" r:id="rId45"/>
    <p:sldId id="847" r:id="rId46"/>
    <p:sldId id="882" r:id="rId47"/>
    <p:sldId id="885" r:id="rId48"/>
    <p:sldId id="905" r:id="rId4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B3"/>
    <a:srgbClr val="FFC000"/>
    <a:srgbClr val="FF3300"/>
    <a:srgbClr val="1E1C11"/>
    <a:srgbClr val="FFFFFF"/>
    <a:srgbClr val="4A452A"/>
    <a:srgbClr val="FFFF99"/>
    <a:srgbClr val="B42200"/>
    <a:srgbClr val="000000"/>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774" autoAdjust="0"/>
  </p:normalViewPr>
  <p:slideViewPr>
    <p:cSldViewPr>
      <p:cViewPr>
        <p:scale>
          <a:sx n="66" d="100"/>
          <a:sy n="66" d="100"/>
        </p:scale>
        <p:origin x="-730"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Blad1!$B$1</c:f>
              <c:strCache>
                <c:ptCount val="1"/>
                <c:pt idx="0">
                  <c:v>Verkoop</c:v>
                </c:pt>
              </c:strCache>
            </c:strRef>
          </c:tx>
          <c:explosion val="25"/>
          <c:dPt>
            <c:idx val="0"/>
            <c:bubble3D val="0"/>
            <c:spPr>
              <a:solidFill>
                <a:srgbClr val="FFFF00"/>
              </a:solidFill>
            </c:spPr>
          </c:dPt>
          <c:dPt>
            <c:idx val="1"/>
            <c:bubble3D val="0"/>
            <c:spPr>
              <a:solidFill>
                <a:srgbClr val="FF0000"/>
              </a:solidFill>
            </c:spPr>
          </c:dPt>
          <c:dPt>
            <c:idx val="2"/>
            <c:bubble3D val="0"/>
            <c:spPr>
              <a:solidFill>
                <a:schemeClr val="tx2">
                  <a:lumMod val="60000"/>
                  <a:lumOff val="40000"/>
                </a:schemeClr>
              </a:solidFill>
            </c:spPr>
          </c:dPt>
          <c:cat>
            <c:strRef>
              <c:f>Blad1!$A$2:$A$5</c:f>
              <c:strCache>
                <c:ptCount val="3"/>
                <c:pt idx="0">
                  <c:v>1e kwrt</c:v>
                </c:pt>
                <c:pt idx="1">
                  <c:v>2e kwrt</c:v>
                </c:pt>
                <c:pt idx="2">
                  <c:v>3e kwrt</c:v>
                </c:pt>
              </c:strCache>
            </c:strRef>
          </c:cat>
          <c:val>
            <c:numRef>
              <c:f>Blad1!$B$2:$B$5</c:f>
              <c:numCache>
                <c:formatCode>General</c:formatCode>
                <c:ptCount val="4"/>
                <c:pt idx="0">
                  <c:v>1</c:v>
                </c:pt>
                <c:pt idx="1">
                  <c:v>1</c:v>
                </c:pt>
                <c:pt idx="2">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nl-NL"/>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F8287-0B5F-418B-AB32-70CE9D82AA27}" type="datetimeFigureOut">
              <a:rPr lang="nl-NL" smtClean="0"/>
              <a:pPr/>
              <a:t>20-6-2018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FD278-C9A9-423E-86C2-2BA4A8D32BBF}" type="slidenum">
              <a:rPr lang="nl-NL" smtClean="0"/>
              <a:pPr/>
              <a:t>‹nr.›</a:t>
            </a:fld>
            <a:endParaRPr lang="nl-NL"/>
          </a:p>
        </p:txBody>
      </p:sp>
    </p:spTree>
    <p:extLst>
      <p:ext uri="{BB962C8B-B14F-4D97-AF65-F5344CB8AC3E}">
        <p14:creationId xmlns:p14="http://schemas.microsoft.com/office/powerpoint/2010/main" val="23381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14</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15</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16</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17</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18</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20</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21</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24</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26</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27</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28</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29</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30</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31</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32</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33</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34</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solidFill>
                  <a:prstClr val="black"/>
                </a:solidFill>
              </a:rPr>
              <a:pPr/>
              <a:t>3</a:t>
            </a:fld>
            <a:endParaRPr lang="nl-NL">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36</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37</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38</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39</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40</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41</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42</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43</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44</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45</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solidFill>
                  <a:prstClr val="black"/>
                </a:solidFill>
              </a:rPr>
              <a:pPr/>
              <a:t>5</a:t>
            </a:fld>
            <a:endParaRPr lang="nl-NL">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46</a:t>
            </a:fld>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47</a:t>
            </a:fld>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solidFill>
                  <a:prstClr val="black"/>
                </a:solidFill>
              </a:rPr>
              <a:pPr/>
              <a:t>48</a:t>
            </a:fld>
            <a:endParaRPr lang="nl-N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9</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10</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11</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12</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517FD278-C9A9-423E-86C2-2BA4A8D32BBF}" type="slidenum">
              <a:rPr lang="nl-NL" smtClean="0"/>
              <a:pPr/>
              <a:t>13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071538" y="214290"/>
            <a:ext cx="7215238" cy="1470025"/>
          </a:xfrm>
        </p:spPr>
        <p:txBody>
          <a:bodyPr/>
          <a:lstStyle>
            <a:lvl1pPr>
              <a:defRPr>
                <a:solidFill>
                  <a:schemeClr val="tx1"/>
                </a:solidFill>
                <a:latin typeface="Arial Black"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142976" y="2214554"/>
            <a:ext cx="6858048" cy="3929090"/>
          </a:xfrm>
        </p:spPr>
        <p:txBody>
          <a:bodyPr/>
          <a:lstStyle>
            <a:lvl1pPr marL="0" indent="0" algn="ctr">
              <a:buNone/>
              <a:defRPr>
                <a:solidFill>
                  <a:schemeClr val="tx1"/>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p>
            <a:fld id="{94781A1C-6A04-4118-B0FF-8CC4222139A7}" type="datetimeFigureOut">
              <a:rPr lang="nl-NL" smtClean="0"/>
              <a:pPr/>
              <a:t>20-6-2018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4781A1C-6A04-4118-B0FF-8CC4222139A7}" type="datetimeFigureOut">
              <a:rPr lang="nl-NL" smtClean="0"/>
              <a:pPr/>
              <a:t>20-6-2018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4781A1C-6A04-4118-B0FF-8CC4222139A7}" type="datetimeFigureOut">
              <a:rPr lang="nl-NL" smtClean="0"/>
              <a:pPr/>
              <a:t>20-6-2018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4781A1C-6A04-4118-B0FF-8CC4222139A7}" type="datetimeFigureOut">
              <a:rPr lang="nl-NL" smtClean="0"/>
              <a:pPr/>
              <a:t>20-6-2018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4781A1C-6A04-4118-B0FF-8CC4222139A7}" type="datetimeFigureOut">
              <a:rPr lang="nl-NL" smtClean="0"/>
              <a:pPr/>
              <a:t>20-6-2018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4781A1C-6A04-4118-B0FF-8CC4222139A7}" type="datetimeFigureOut">
              <a:rPr lang="nl-NL" smtClean="0"/>
              <a:pPr/>
              <a:t>20-6-2018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4781A1C-6A04-4118-B0FF-8CC4222139A7}" type="datetimeFigureOut">
              <a:rPr lang="nl-NL" smtClean="0"/>
              <a:pPr/>
              <a:t>20-6-2018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4781A1C-6A04-4118-B0FF-8CC4222139A7}" type="datetimeFigureOut">
              <a:rPr lang="nl-NL" smtClean="0"/>
              <a:pPr/>
              <a:t>20-6-2018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4781A1C-6A04-4118-B0FF-8CC4222139A7}" type="datetimeFigureOut">
              <a:rPr lang="nl-NL" smtClean="0"/>
              <a:pPr/>
              <a:t>20-6-2018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4781A1C-6A04-4118-B0FF-8CC4222139A7}" type="datetimeFigureOut">
              <a:rPr lang="nl-NL" smtClean="0"/>
              <a:pPr/>
              <a:t>20-6-2018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4781A1C-6A04-4118-B0FF-8CC4222139A7}" type="datetimeFigureOut">
              <a:rPr lang="nl-NL" smtClean="0"/>
              <a:pPr/>
              <a:t>20-6-2018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72A560-1DD3-4323-97C1-1403F2932577}" type="slidenum">
              <a:rPr lang="nl-NL" smtClean="0"/>
              <a:pPr/>
              <a:t>‹nr.›</a:t>
            </a:fld>
            <a:endParaRPr lang="nl-NL"/>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1A1C-6A04-4118-B0FF-8CC4222139A7}" type="datetimeFigureOut">
              <a:rPr lang="nl-NL" smtClean="0"/>
              <a:pPr/>
              <a:t>20-6-2018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2A560-1DD3-4323-97C1-1403F293257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nl/url?sa=i&amp;rct=j&amp;q=&amp;esrc=s&amp;source=images&amp;cd=&amp;cad=rja&amp;uact=8&amp;docid=BVlr-gDGs2HcBM&amp;tbnid=Y6obgLyoEsTXRM:&amp;ved=0CAUQjRw&amp;url=http://famouswonders.com/church-of-the-holy-sepulchre/&amp;ei=76etU4ebEam7ygOO14GADg&amp;bvm=bv.69837884,d.d2k&amp;psig=AFQjCNF4Iwf4MX09sKxCm9wXavc1toFfDQ&amp;ust=1403976019722416"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nl/url?sa=i&amp;rct=j&amp;q=&amp;esrc=s&amp;source=images&amp;cd=&amp;cad=rja&amp;uact=8&amp;docid=cL3lMywBvTEFvM&amp;tbnid=I-Yh0gb7YpNnXM:&amp;ved=0CAUQjRw&amp;url=http://www.soniahalliday.com/category-view3.php?pri%3DIS153-6-15.jpg&amp;ei=IKmtU4_hA6uAywOqwoLICA&amp;bvm=bv.69837884,d.d2k&amp;psig=AFQjCNHEQxFob5cB6fc4w3BGeK1_btSjjg&amp;ust=140397629552521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docid=WGgdab5907QpyM&amp;tbnid=RkFBUc5qWmuSEM:&amp;ved=0CAUQjRw&amp;url=http://www.tripadvisor.nl/LocationPhotoDirectLink-g189158-d2146659-i63414312-Lux_Invicta_Portugal_Tours-Lisbon_Estremadura.html&amp;ei=LXOtU9z2HYu_ygOm2oKgCg&amp;bvm=bv.69837884,d.d2k&amp;psig=AFQjCNG9FmS3Otxuclxp2MFO0puTktrE_A&amp;ust=1403962531307559"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docid=a_NSUqtgRS_W7M&amp;tbnid=-Pu-GYuGOdD1tM:&amp;ved=0CAUQjRw&amp;url=http://hm-holyland.blogspot.com/&amp;ei=9VuuU7m3K4a8ygP0jYDwDQ&amp;bvm=bv.69837884,d.ZGU&amp;psig=AFQjCNHO3L9BbhztEdUoebal4VxPGUUtBQ&amp;ust=1404022046381698"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gif"/></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4.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2060848"/>
            <a:ext cx="8568952" cy="4320480"/>
          </a:xfrm>
          <a:solidFill>
            <a:schemeClr val="bg2">
              <a:lumMod val="10000"/>
            </a:schemeClr>
          </a:solidFill>
        </p:spPr>
        <p:txBody>
          <a:bodyPr>
            <a:noAutofit/>
          </a:bodyPr>
          <a:lstStyle/>
          <a:p>
            <a:r>
              <a:rPr lang="en-US" sz="2400" dirty="0" err="1" smtClean="0">
                <a:solidFill>
                  <a:schemeClr val="bg1"/>
                </a:solidFill>
              </a:rPr>
              <a:t>Terwijl</a:t>
            </a:r>
            <a:r>
              <a:rPr lang="en-US" sz="2400" dirty="0" smtClean="0">
                <a:solidFill>
                  <a:schemeClr val="bg1"/>
                </a:solidFill>
              </a:rPr>
              <a:t> de </a:t>
            </a:r>
            <a:r>
              <a:rPr lang="en-US" sz="2400" dirty="0" err="1" smtClean="0">
                <a:solidFill>
                  <a:schemeClr val="bg1"/>
                </a:solidFill>
              </a:rPr>
              <a:t>priester</a:t>
            </a:r>
            <a:r>
              <a:rPr lang="en-US" sz="2400" dirty="0" smtClean="0">
                <a:solidFill>
                  <a:schemeClr val="bg1"/>
                </a:solidFill>
              </a:rPr>
              <a:t> </a:t>
            </a:r>
            <a:r>
              <a:rPr lang="en-US" sz="2400" dirty="0" err="1" smtClean="0">
                <a:solidFill>
                  <a:schemeClr val="bg1"/>
                </a:solidFill>
              </a:rPr>
              <a:t>gehoorzaam</a:t>
            </a:r>
            <a:r>
              <a:rPr lang="en-US" sz="2400" dirty="0" smtClean="0">
                <a:solidFill>
                  <a:schemeClr val="bg1"/>
                </a:solidFill>
              </a:rPr>
              <a:t> het offer </a:t>
            </a:r>
            <a:r>
              <a:rPr lang="en-US" sz="2400" dirty="0" err="1" smtClean="0">
                <a:solidFill>
                  <a:schemeClr val="bg1"/>
                </a:solidFill>
              </a:rPr>
              <a:t>bracht</a:t>
            </a:r>
            <a:r>
              <a:rPr lang="en-US" sz="2400" dirty="0" smtClean="0">
                <a:solidFill>
                  <a:schemeClr val="bg1"/>
                </a:solidFill>
              </a:rPr>
              <a:t> </a:t>
            </a:r>
            <a:br>
              <a:rPr lang="en-US" sz="2400" dirty="0" smtClean="0">
                <a:solidFill>
                  <a:schemeClr val="bg1"/>
                </a:solidFill>
              </a:rPr>
            </a:br>
            <a:r>
              <a:rPr lang="en-US" sz="2400" dirty="0" err="1" smtClean="0">
                <a:solidFill>
                  <a:schemeClr val="bg1"/>
                </a:solidFill>
              </a:rPr>
              <a:t>werd</a:t>
            </a:r>
            <a:r>
              <a:rPr lang="en-US" sz="2400" dirty="0" smtClean="0">
                <a:solidFill>
                  <a:schemeClr val="bg1"/>
                </a:solidFill>
              </a:rPr>
              <a:t> </a:t>
            </a:r>
            <a:r>
              <a:rPr lang="en-US" sz="2400" dirty="0" err="1" smtClean="0">
                <a:solidFill>
                  <a:schemeClr val="bg1"/>
                </a:solidFill>
              </a:rPr>
              <a:t>hij</a:t>
            </a:r>
            <a:r>
              <a:rPr lang="en-US" sz="2400" dirty="0" smtClean="0">
                <a:solidFill>
                  <a:schemeClr val="bg1"/>
                </a:solidFill>
              </a:rPr>
              <a:t> </a:t>
            </a:r>
            <a:r>
              <a:rPr lang="en-US" sz="2400" dirty="0" err="1" smtClean="0">
                <a:solidFill>
                  <a:schemeClr val="bg1"/>
                </a:solidFill>
              </a:rPr>
              <a:t>onrein</a:t>
            </a:r>
            <a:r>
              <a:rPr lang="en-US" sz="2400" dirty="0" smtClean="0">
                <a:solidFill>
                  <a:schemeClr val="bg1"/>
                </a:solidFill>
              </a:rPr>
              <a:t> tot de </a:t>
            </a:r>
            <a:r>
              <a:rPr lang="en-US" sz="2400" dirty="0" err="1" smtClean="0">
                <a:solidFill>
                  <a:schemeClr val="bg1"/>
                </a:solidFill>
              </a:rPr>
              <a:t>avond</a:t>
            </a:r>
            <a:r>
              <a:rPr lang="en-US" sz="2400" dirty="0" smtClean="0">
                <a:solidFill>
                  <a:schemeClr val="bg1"/>
                </a:solidFill>
              </a:rPr>
              <a:t>.</a:t>
            </a: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r>
              <a:rPr lang="en-US" sz="2400" dirty="0" smtClean="0">
                <a:solidFill>
                  <a:schemeClr val="bg1"/>
                </a:solidFill>
                <a:latin typeface="Verdana" pitchFamily="34" charset="0"/>
              </a:rPr>
              <a:t/>
            </a:r>
            <a:br>
              <a:rPr lang="en-US" sz="2400" dirty="0" smtClean="0">
                <a:solidFill>
                  <a:schemeClr val="bg1"/>
                </a:solidFill>
                <a:latin typeface="Verdana" pitchFamily="34" charset="0"/>
              </a:rPr>
            </a:br>
            <a:endParaRPr lang="nl-NL" sz="2400" dirty="0">
              <a:solidFill>
                <a:schemeClr val="bg1"/>
              </a:solidFill>
              <a:latin typeface="Verdana" pitchFamily="34" charset="0"/>
            </a:endParaRPr>
          </a:p>
        </p:txBody>
      </p:sp>
      <p:sp>
        <p:nvSpPr>
          <p:cNvPr id="7" name="Titel 1"/>
          <p:cNvSpPr txBox="1">
            <a:spLocks/>
          </p:cNvSpPr>
          <p:nvPr/>
        </p:nvSpPr>
        <p:spPr>
          <a:xfrm>
            <a:off x="0" y="-27384"/>
            <a:ext cx="9144000" cy="1470025"/>
          </a:xfrm>
          <a:prstGeom prst="rect">
            <a:avLst/>
          </a:prstGeom>
          <a:solidFill>
            <a:schemeClr val="bg2">
              <a:lumMod val="1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smtClean="0">
                <a:ln>
                  <a:noFill/>
                </a:ln>
                <a:solidFill>
                  <a:schemeClr val="bg1"/>
                </a:solidFill>
                <a:effectLst/>
                <a:uLnTx/>
                <a:uFillTx/>
                <a:latin typeface="Arial Black" pitchFamily="34" charset="0"/>
                <a:ea typeface="+mj-ea"/>
                <a:cs typeface="+mj-cs"/>
              </a:rPr>
              <a:t>ONBEGRIP</a:t>
            </a:r>
          </a:p>
        </p:txBody>
      </p:sp>
      <p:pic>
        <p:nvPicPr>
          <p:cNvPr id="1026" name="Picture 2"/>
          <p:cNvPicPr>
            <a:picLocks noChangeAspect="1" noChangeArrowheads="1"/>
          </p:cNvPicPr>
          <p:nvPr/>
        </p:nvPicPr>
        <p:blipFill>
          <a:blip r:embed="rId3" cstate="print"/>
          <a:srcRect/>
          <a:stretch>
            <a:fillRect/>
          </a:stretch>
        </p:blipFill>
        <p:spPr bwMode="auto">
          <a:xfrm>
            <a:off x="3491880" y="3356992"/>
            <a:ext cx="2143125" cy="2143125"/>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361288"/>
            <a:ext cx="8388000" cy="2571768"/>
          </a:xfrm>
        </p:spPr>
        <p:txBody>
          <a:bodyPr>
            <a:normAutofit/>
          </a:bodyPr>
          <a:lstStyle/>
          <a:p>
            <a:r>
              <a:rPr lang="he-IL" sz="7200" b="1" dirty="0">
                <a:solidFill>
                  <a:schemeClr val="bg1"/>
                </a:solidFill>
                <a:latin typeface="Ain Yiddishe Font-Modern" pitchFamily="34" charset="0"/>
              </a:rPr>
              <a:t>זֹאת חֻקַּת הַתּוֹרָה</a:t>
            </a:r>
            <a:r>
              <a:rPr lang="nl-NL" dirty="0" smtClean="0">
                <a:solidFill>
                  <a:schemeClr val="bg1"/>
                </a:solidFill>
              </a:rPr>
              <a:t/>
            </a:r>
            <a:br>
              <a:rPr lang="nl-NL" dirty="0" smtClean="0">
                <a:solidFill>
                  <a:schemeClr val="bg1"/>
                </a:solidFill>
              </a:rPr>
            </a:br>
            <a:r>
              <a:rPr lang="nl-NL" sz="2800" dirty="0" smtClean="0">
                <a:solidFill>
                  <a:schemeClr val="bg1"/>
                </a:solidFill>
              </a:rPr>
              <a:t>Zot </a:t>
            </a:r>
            <a:r>
              <a:rPr lang="nl-NL" sz="2800" dirty="0" err="1" smtClean="0">
                <a:solidFill>
                  <a:schemeClr val="bg1"/>
                </a:solidFill>
              </a:rPr>
              <a:t>Choekat</a:t>
            </a:r>
            <a:r>
              <a:rPr lang="nl-NL" sz="2800" dirty="0" smtClean="0">
                <a:solidFill>
                  <a:schemeClr val="bg1"/>
                </a:solidFill>
              </a:rPr>
              <a:t>  </a:t>
            </a:r>
            <a:r>
              <a:rPr lang="nl-NL" sz="2800" dirty="0" err="1" smtClean="0">
                <a:solidFill>
                  <a:schemeClr val="bg1"/>
                </a:solidFill>
              </a:rPr>
              <a:t>haTorah</a:t>
            </a:r>
            <a:r>
              <a:rPr lang="nl-NL" sz="2800" dirty="0" smtClean="0">
                <a:solidFill>
                  <a:schemeClr val="bg1"/>
                </a:solidFill>
              </a:rPr>
              <a:t/>
            </a:r>
            <a:br>
              <a:rPr lang="nl-NL" sz="2800" dirty="0" smtClean="0">
                <a:solidFill>
                  <a:schemeClr val="bg1"/>
                </a:solidFill>
              </a:rPr>
            </a:br>
            <a:r>
              <a:rPr lang="nl-NL" sz="2800" dirty="0" smtClean="0">
                <a:solidFill>
                  <a:schemeClr val="bg1"/>
                </a:solidFill>
              </a:rPr>
              <a:t>Num.19:2 </a:t>
            </a:r>
            <a:r>
              <a:rPr lang="nl-NL" sz="2800" i="1" dirty="0" smtClean="0">
                <a:solidFill>
                  <a:schemeClr val="bg1"/>
                </a:solidFill>
              </a:rPr>
              <a:t>deze verordeningen van de Tora</a:t>
            </a:r>
            <a:br>
              <a:rPr lang="nl-NL" sz="2800" i="1" dirty="0" smtClean="0">
                <a:solidFill>
                  <a:schemeClr val="bg1"/>
                </a:solidFill>
              </a:rPr>
            </a:br>
            <a:endParaRPr lang="nl-NL" sz="2700" i="1" dirty="0">
              <a:solidFill>
                <a:schemeClr val="bg1"/>
              </a:solidFill>
            </a:endParaRPr>
          </a:p>
        </p:txBody>
      </p:sp>
      <p:pic>
        <p:nvPicPr>
          <p:cNvPr id="5" name="Picture285" descr="Numbers 19:1-2 (BHS)"/>
          <p:cNvPicPr/>
          <p:nvPr/>
        </p:nvPicPr>
        <p:blipFill>
          <a:blip r:embed="rId3" cstate="print"/>
          <a:srcRect/>
          <a:stretch>
            <a:fillRect/>
          </a:stretch>
        </p:blipFill>
        <p:spPr bwMode="auto">
          <a:xfrm>
            <a:off x="323528" y="3861048"/>
            <a:ext cx="8496944" cy="2736304"/>
          </a:xfrm>
          <a:prstGeom prst="rect">
            <a:avLst/>
          </a:prstGeom>
          <a:ln>
            <a:noFill/>
          </a:ln>
          <a:effectLst>
            <a:outerShdw blurRad="292100" dist="139700" dir="2700000" algn="tl" rotWithShape="0">
              <a:srgbClr val="333333">
                <a:alpha val="65000"/>
              </a:srgbClr>
            </a:outerShdw>
          </a:effectLst>
        </p:spPr>
      </p:pic>
      <p:sp>
        <p:nvSpPr>
          <p:cNvPr id="7" name="Titel 1"/>
          <p:cNvSpPr txBox="1">
            <a:spLocks/>
          </p:cNvSpPr>
          <p:nvPr/>
        </p:nvSpPr>
        <p:spPr>
          <a:xfrm>
            <a:off x="683568" y="26064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err="1" smtClean="0">
                <a:ln>
                  <a:noFill/>
                </a:ln>
                <a:solidFill>
                  <a:schemeClr val="bg1"/>
                </a:solidFill>
                <a:effectLst/>
                <a:uLnTx/>
                <a:uFillTx/>
                <a:latin typeface="Arial Black" pitchFamily="34" charset="0"/>
                <a:ea typeface="+mj-ea"/>
                <a:cs typeface="+mj-cs"/>
              </a:rPr>
              <a:t>Choekat</a:t>
            </a:r>
            <a:endParaRPr kumimoji="0" lang="nl-NL" sz="48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a:p>
            <a:pPr algn="ctr">
              <a:spcBef>
                <a:spcPct val="0"/>
              </a:spcBef>
            </a:pPr>
            <a:r>
              <a:rPr lang="nl-NL" sz="2400" i="1" dirty="0" smtClean="0">
                <a:solidFill>
                  <a:schemeClr val="bg1"/>
                </a:solidFill>
              </a:rPr>
              <a:t>voorschrift</a:t>
            </a:r>
            <a:endParaRPr kumimoji="0" lang="nl-NL" sz="2400" b="0" i="0" u="none" strike="noStrike" kern="1200" cap="none" spc="0" normalizeH="0" baseline="0" noProof="0" dirty="0">
              <a:ln>
                <a:noFill/>
              </a:ln>
              <a:solidFill>
                <a:schemeClr val="bg1"/>
              </a:solidFill>
              <a:effectLst/>
              <a:uLnTx/>
              <a:uFillTx/>
              <a:latin typeface="Arial Black" pitchFamily="34" charset="0"/>
              <a:ea typeface="+mj-ea"/>
              <a:cs typeface="+mj-cs"/>
            </a:endParaRPr>
          </a:p>
        </p:txBody>
      </p:sp>
      <p:sp>
        <p:nvSpPr>
          <p:cNvPr id="6" name="Ovaal 5"/>
          <p:cNvSpPr/>
          <p:nvPr/>
        </p:nvSpPr>
        <p:spPr>
          <a:xfrm>
            <a:off x="1331640" y="4941168"/>
            <a:ext cx="223224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5940152" y="4365104"/>
            <a:ext cx="3024336" cy="864096"/>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5"/>
          <p:cNvSpPr txBox="1"/>
          <p:nvPr/>
        </p:nvSpPr>
        <p:spPr>
          <a:xfrm>
            <a:off x="2699296" y="3356992"/>
            <a:ext cx="4392984" cy="584775"/>
          </a:xfrm>
          <a:prstGeom prst="rect">
            <a:avLst/>
          </a:prstGeom>
          <a:noFill/>
          <a:ln>
            <a:solidFill>
              <a:sysClr val="windowText" lastClr="000000"/>
            </a:solidFill>
          </a:ln>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he-IL" sz="3200" b="1" dirty="0">
                <a:solidFill>
                  <a:schemeClr val="bg1"/>
                </a:solidFill>
                <a:latin typeface="Verdana" pitchFamily="34" charset="0"/>
                <a:ea typeface="Verdana" pitchFamily="34" charset="0"/>
                <a:cs typeface="+mj-cs"/>
              </a:rPr>
              <a:t>פָּרָה</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 </a:t>
            </a:r>
            <a:r>
              <a:rPr kumimoji="0" lang="nl-NL" sz="2000" b="1" i="0" u="none" strike="noStrike" kern="1200" cap="none" spc="0" normalizeH="0" baseline="0" noProof="0" dirty="0" err="1" smtClean="0">
                <a:ln>
                  <a:noFill/>
                </a:ln>
                <a:solidFill>
                  <a:schemeClr val="bg1"/>
                </a:solidFill>
                <a:effectLst/>
                <a:uLnTx/>
                <a:uFillTx/>
                <a:latin typeface="Verdana" pitchFamily="34" charset="0"/>
                <a:ea typeface="Verdana" pitchFamily="34" charset="0"/>
                <a:cs typeface="Verdana" pitchFamily="34" charset="0"/>
              </a:rPr>
              <a:t>parah</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 vrucht dragen</a:t>
            </a:r>
            <a:endParaRPr kumimoji="0" lang="nl-NL" sz="20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37" b="9267"/>
          <a:stretch/>
        </p:blipFill>
        <p:spPr bwMode="auto">
          <a:xfrm>
            <a:off x="-496" y="0"/>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5"/>
          <p:cNvSpPr txBox="1"/>
          <p:nvPr/>
        </p:nvSpPr>
        <p:spPr>
          <a:xfrm>
            <a:off x="2699792" y="2708920"/>
            <a:ext cx="5832648" cy="584775"/>
          </a:xfrm>
          <a:prstGeom prst="rect">
            <a:avLst/>
          </a:prstGeom>
          <a:noFill/>
          <a:ln>
            <a:solidFill>
              <a:sysClr val="windowText" lastClr="000000"/>
            </a:solidFill>
          </a:ln>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he-IL" sz="3200" b="1" dirty="0">
                <a:solidFill>
                  <a:schemeClr val="bg1"/>
                </a:solidFill>
                <a:latin typeface="Verdana" pitchFamily="34" charset="0"/>
                <a:ea typeface="Verdana" pitchFamily="34" charset="0"/>
                <a:cs typeface="+mj-cs"/>
              </a:rPr>
              <a:t>פָּרָה</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 </a:t>
            </a:r>
            <a:r>
              <a:rPr kumimoji="0" lang="nl-NL" sz="2000" b="1" i="0" u="none" strike="noStrike" kern="1200" cap="none" spc="0" normalizeH="0" baseline="0" noProof="0" dirty="0" err="1" smtClean="0">
                <a:ln>
                  <a:noFill/>
                </a:ln>
                <a:solidFill>
                  <a:schemeClr val="bg1"/>
                </a:solidFill>
                <a:effectLst/>
                <a:uLnTx/>
                <a:uFillTx/>
                <a:latin typeface="Verdana" pitchFamily="34" charset="0"/>
                <a:ea typeface="Verdana" pitchFamily="34" charset="0"/>
                <a:cs typeface="Verdana" pitchFamily="34" charset="0"/>
              </a:rPr>
              <a:t>parah</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van </a:t>
            </a:r>
            <a:r>
              <a:rPr lang="he-IL" sz="3200" b="1" dirty="0" smtClean="0">
                <a:solidFill>
                  <a:schemeClr val="bg1"/>
                </a:solidFill>
                <a:latin typeface="Verdana" pitchFamily="34" charset="0"/>
                <a:ea typeface="Verdana" pitchFamily="34" charset="0"/>
                <a:cs typeface="+mj-cs"/>
              </a:rPr>
              <a:t>פַּר</a:t>
            </a:r>
            <a:r>
              <a:rPr lang="nl-NL" sz="3200" b="1" dirty="0" smtClean="0">
                <a:solidFill>
                  <a:schemeClr val="bg1"/>
                </a:solidFill>
                <a:latin typeface="Verdana" pitchFamily="34" charset="0"/>
                <a:ea typeface="Verdana" pitchFamily="34" charset="0"/>
                <a:cs typeface="+mj-cs"/>
              </a:rPr>
              <a:t> </a:t>
            </a:r>
            <a:r>
              <a:rPr lang="nl-NL" sz="2000" b="1" dirty="0" smtClean="0">
                <a:solidFill>
                  <a:schemeClr val="bg1"/>
                </a:solidFill>
                <a:latin typeface="Verdana" pitchFamily="34" charset="0"/>
                <a:ea typeface="Verdana" pitchFamily="34" charset="0"/>
                <a:cs typeface="+mj-cs"/>
              </a:rPr>
              <a:t>– par: jonge stier</a:t>
            </a:r>
            <a:endParaRPr kumimoji="0" lang="nl-NL" sz="2000" b="1"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632133" y="2401937"/>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pic>
        <p:nvPicPr>
          <p:cNvPr id="6" name="Picture 2"/>
          <p:cNvPicPr>
            <a:picLocks noChangeAspect="1" noChangeArrowheads="1"/>
          </p:cNvPicPr>
          <p:nvPr/>
        </p:nvPicPr>
        <p:blipFill>
          <a:blip r:embed="rId3" cstate="print"/>
          <a:srcRect/>
          <a:stretch>
            <a:fillRect/>
          </a:stretch>
        </p:blipFill>
        <p:spPr bwMode="auto">
          <a:xfrm>
            <a:off x="3368437" y="2257921"/>
            <a:ext cx="2427699" cy="2683247"/>
          </a:xfrm>
          <a:prstGeom prst="ellipse">
            <a:avLst/>
          </a:prstGeom>
          <a:ln>
            <a:noFill/>
          </a:ln>
          <a:effectLst>
            <a:softEdge rad="112500"/>
          </a:effectLst>
        </p:spPr>
      </p:pic>
      <p:sp>
        <p:nvSpPr>
          <p:cNvPr id="7" name="Tekstvak 5"/>
          <p:cNvSpPr txBox="1"/>
          <p:nvPr/>
        </p:nvSpPr>
        <p:spPr>
          <a:xfrm>
            <a:off x="4571504" y="5301208"/>
            <a:ext cx="4392984" cy="1323439"/>
          </a:xfrm>
          <a:prstGeom prst="rect">
            <a:avLst/>
          </a:prstGeom>
          <a:noFill/>
          <a:ln>
            <a:solidFill>
              <a:sysClr val="windowText" lastClr="000000"/>
            </a:solidFill>
          </a:ln>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Hebr. 	</a:t>
            </a:r>
            <a:r>
              <a:rPr kumimoji="0" lang="nl-NL" sz="2000" b="1" i="1" u="none" strike="noStrike" kern="1200" cap="none" spc="0" normalizeH="0" baseline="0" noProof="0" dirty="0" err="1" smtClean="0">
                <a:ln>
                  <a:noFill/>
                </a:ln>
                <a:solidFill>
                  <a:schemeClr val="bg1"/>
                </a:solidFill>
                <a:effectLst/>
                <a:uLnTx/>
                <a:uFillTx/>
                <a:latin typeface="Verdana" pitchFamily="34" charset="0"/>
                <a:ea typeface="Verdana" pitchFamily="34" charset="0"/>
                <a:cs typeface="Verdana" pitchFamily="34" charset="0"/>
              </a:rPr>
              <a:t>adom</a:t>
            </a:r>
            <a:r>
              <a:rPr kumimoji="0" lang="nl-NL" sz="2000" b="1" i="1"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(roodbruin)</a:t>
            </a:r>
            <a:endPar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rPr>
              <a:t>	</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t>
            </a:r>
            <a:r>
              <a:rPr kumimoji="0" lang="nl-NL" sz="2000" b="1" i="1" u="none" strike="noStrike" kern="1200" cap="none" spc="0" normalizeH="0" baseline="0" noProof="0" dirty="0" err="1" smtClean="0">
                <a:ln>
                  <a:noFill/>
                </a:ln>
                <a:solidFill>
                  <a:schemeClr val="bg1"/>
                </a:solidFill>
                <a:effectLst/>
                <a:uLnTx/>
                <a:uFillTx/>
                <a:latin typeface="Verdana" pitchFamily="34" charset="0"/>
                <a:ea typeface="Verdana" pitchFamily="34" charset="0"/>
                <a:cs typeface="Verdana" pitchFamily="34" charset="0"/>
              </a:rPr>
              <a:t>adamah</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(aarde)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rPr>
              <a:t>	</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t>
            </a:r>
            <a:r>
              <a:rPr kumimoji="0" lang="nl-NL" sz="2000" b="1" i="1"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dam</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(bloed)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adam</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t>
            </a:r>
            <a:r>
              <a:rPr kumimoji="0" lang="nl-NL" sz="20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rPr>
              <a:t>(mens</a:t>
            </a:r>
            <a:r>
              <a:rPr kumimoji="0" lang="nl-NL" sz="20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a:t>
            </a:r>
            <a:endParaRPr kumimoji="0" lang="nl-NL" sz="20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37" b="9267"/>
          <a:stretch/>
        </p:blipFill>
        <p:spPr bwMode="auto">
          <a:xfrm>
            <a:off x="-496" y="0"/>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arden Red Soil in  Waliv-Vasai (E) "/>
          <p:cNvPicPr>
            <a:picLocks noChangeAspect="1" noChangeArrowheads="1"/>
          </p:cNvPicPr>
          <p:nvPr/>
        </p:nvPicPr>
        <p:blipFill>
          <a:blip r:embed="rId5">
            <a:clrChange>
              <a:clrFrom>
                <a:srgbClr val="F3F2F0"/>
              </a:clrFrom>
              <a:clrTo>
                <a:srgbClr val="F3F2F0">
                  <a:alpha val="0"/>
                </a:srgbClr>
              </a:clrTo>
            </a:clrChange>
            <a:extLst>
              <a:ext uri="{BEBA8EAE-BF5A-486C-A8C5-ECC9F3942E4B}">
                <a14:imgProps xmlns:a14="http://schemas.microsoft.com/office/drawing/2010/main">
                  <a14:imgLayer r:embed="rId6">
                    <a14:imgEffect>
                      <a14:backgroundRemoval t="0" b="100000" l="0" r="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60843" y="4509120"/>
            <a:ext cx="3407053" cy="22029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blood"/>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627"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90965" y="1196752"/>
            <a:ext cx="3573523" cy="287668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5"/>
          <p:cNvSpPr txBox="1"/>
          <p:nvPr/>
        </p:nvSpPr>
        <p:spPr>
          <a:xfrm>
            <a:off x="107504" y="3606115"/>
            <a:ext cx="3613581" cy="830997"/>
          </a:xfrm>
          <a:prstGeom prst="rect">
            <a:avLst/>
          </a:prstGeom>
          <a:noFill/>
          <a:ln>
            <a:solidFill>
              <a:sysClr val="windowText" lastClr="000000"/>
            </a:solidFill>
          </a:ln>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Rood: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kleur van de mens</a:t>
            </a:r>
            <a:endParaRPr kumimoji="0" lang="nl-NL" sz="24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324235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395536" y="2185913"/>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004048" y="2041897"/>
            <a:ext cx="403244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pic>
        <p:nvPicPr>
          <p:cNvPr id="6" name="Picture 2"/>
          <p:cNvPicPr>
            <a:picLocks noChangeAspect="1" noChangeArrowheads="1"/>
          </p:cNvPicPr>
          <p:nvPr/>
        </p:nvPicPr>
        <p:blipFill>
          <a:blip r:embed="rId3" cstate="print"/>
          <a:srcRect/>
          <a:stretch>
            <a:fillRect/>
          </a:stretch>
        </p:blipFill>
        <p:spPr bwMode="auto">
          <a:xfrm>
            <a:off x="3131840" y="2041897"/>
            <a:ext cx="2427699" cy="2683247"/>
          </a:xfrm>
          <a:prstGeom prst="ellipse">
            <a:avLst/>
          </a:prstGeom>
          <a:ln>
            <a:noFill/>
          </a:ln>
          <a:effectLst>
            <a:softEdge rad="112500"/>
          </a:effectLst>
        </p:spPr>
      </p:pic>
      <p:sp>
        <p:nvSpPr>
          <p:cNvPr id="7" name="Rechthoek 6"/>
          <p:cNvSpPr/>
          <p:nvPr/>
        </p:nvSpPr>
        <p:spPr>
          <a:xfrm>
            <a:off x="26479" y="4653136"/>
            <a:ext cx="9108000" cy="792088"/>
          </a:xfrm>
          <a:prstGeom prst="rect">
            <a:avLst/>
          </a:prstGeom>
          <a:solidFill>
            <a:schemeClr val="tx1"/>
          </a:solidFill>
        </p:spPr>
        <p:style>
          <a:lnRef idx="0">
            <a:schemeClr val="accent6"/>
          </a:lnRef>
          <a:fillRef idx="3">
            <a:schemeClr val="accent6"/>
          </a:fillRef>
          <a:effectRef idx="3">
            <a:schemeClr val="accent6"/>
          </a:effectRef>
          <a:fontRef idx="minor">
            <a:schemeClr val="lt1"/>
          </a:fontRef>
        </p:style>
        <p:txBody>
          <a:bodyPr rtlCol="0" anchor="ctr"/>
          <a:lstStyle/>
          <a:p>
            <a:r>
              <a:rPr lang="he-IL" sz="4000" b="1" dirty="0" smtClean="0">
                <a:solidFill>
                  <a:schemeClr val="bg1"/>
                </a:solidFill>
                <a:latin typeface="Ain Yiddishe Font-Modern" panose="020B0500000000000000" pitchFamily="34" charset="0"/>
                <a:cs typeface="+mj-cs"/>
              </a:rPr>
              <a:t>תָּמִים</a:t>
            </a:r>
            <a:r>
              <a:rPr lang="nl-NL" sz="2400" dirty="0" smtClean="0">
                <a:solidFill>
                  <a:schemeClr val="bg1"/>
                </a:solidFill>
                <a:latin typeface="Arial Black" pitchFamily="34" charset="0"/>
              </a:rPr>
              <a:t>-</a:t>
            </a:r>
            <a:r>
              <a:rPr lang="nl-NL" sz="2400" dirty="0" err="1" smtClean="0">
                <a:solidFill>
                  <a:schemeClr val="bg1"/>
                </a:solidFill>
                <a:latin typeface="Arial Black" pitchFamily="34" charset="0"/>
              </a:rPr>
              <a:t>tamiem</a:t>
            </a:r>
            <a:r>
              <a:rPr lang="nl-NL" sz="2400" dirty="0" smtClean="0">
                <a:solidFill>
                  <a:schemeClr val="bg1"/>
                </a:solidFill>
                <a:latin typeface="Arial Black" pitchFamily="34" charset="0"/>
              </a:rPr>
              <a:t>: </a:t>
            </a:r>
            <a:r>
              <a:rPr lang="nl-NL"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compleet, gaaf, geheel, onberispelijk</a:t>
            </a:r>
          </a:p>
        </p:txBody>
      </p:sp>
      <p:sp>
        <p:nvSpPr>
          <p:cNvPr id="2" name="Rechthoek 1"/>
          <p:cNvSpPr/>
          <p:nvPr/>
        </p:nvSpPr>
        <p:spPr>
          <a:xfrm>
            <a:off x="12346" y="5445224"/>
            <a:ext cx="9144000" cy="400110"/>
          </a:xfrm>
          <a:prstGeom prst="rect">
            <a:avLst/>
          </a:prstGeom>
          <a:solidFill>
            <a:schemeClr val="tx1"/>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i="1" dirty="0" smtClean="0">
                <a:latin typeface="Verdana" panose="020B0604030504040204" pitchFamily="34" charset="0"/>
                <a:ea typeface="Verdana" panose="020B0604030504040204" pitchFamily="34" charset="0"/>
                <a:cs typeface="Verdana" panose="020B0604030504040204" pitchFamily="34" charset="0"/>
              </a:rPr>
              <a:t>1 Petrus 1:19 </a:t>
            </a:r>
            <a:r>
              <a:rPr lang="nl-NL" sz="2000" i="1" dirty="0" smtClean="0">
                <a:latin typeface="Verdana" panose="020B0604030504040204" pitchFamily="34" charset="0"/>
                <a:ea typeface="Verdana" panose="020B0604030504040204" pitchFamily="34" charset="0"/>
                <a:cs typeface="Verdana" panose="020B0604030504040204" pitchFamily="34" charset="0"/>
              </a:rPr>
              <a:t>“Messias, </a:t>
            </a:r>
            <a:r>
              <a:rPr lang="nl-NL" sz="2000" i="1" dirty="0">
                <a:latin typeface="Verdana" panose="020B0604030504040204" pitchFamily="34" charset="0"/>
                <a:ea typeface="Verdana" panose="020B0604030504040204" pitchFamily="34" charset="0"/>
                <a:cs typeface="Verdana" panose="020B0604030504040204" pitchFamily="34" charset="0"/>
              </a:rPr>
              <a:t>als van een onberispelijk en vlekkeloos lam</a:t>
            </a:r>
            <a:r>
              <a:rPr lang="nl-NL" sz="2000" i="1" dirty="0" smtClean="0">
                <a:latin typeface="Verdana" panose="020B0604030504040204" pitchFamily="34" charset="0"/>
                <a:ea typeface="Verdana" panose="020B0604030504040204" pitchFamily="34" charset="0"/>
                <a:cs typeface="Verdana" panose="020B0604030504040204" pitchFamily="34" charset="0"/>
              </a:rPr>
              <a:t>.”</a:t>
            </a: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37" b="9267"/>
          <a:stretch/>
        </p:blipFill>
        <p:spPr bwMode="auto">
          <a:xfrm>
            <a:off x="-496" y="0"/>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5"/>
          <p:cNvSpPr txBox="1"/>
          <p:nvPr/>
        </p:nvSpPr>
        <p:spPr>
          <a:xfrm>
            <a:off x="5422915" y="2852936"/>
            <a:ext cx="3613581" cy="584775"/>
          </a:xfrm>
          <a:prstGeom prst="rect">
            <a:avLst/>
          </a:prstGeom>
          <a:noFill/>
          <a:ln>
            <a:solidFill>
              <a:sysClr val="windowText" lastClr="000000"/>
            </a:solidFill>
          </a:ln>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Adam was dit!</a:t>
            </a:r>
            <a:endParaRPr kumimoji="0" lang="nl-NL" sz="32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3" name="Rechthoek 2"/>
          <p:cNvSpPr/>
          <p:nvPr/>
        </p:nvSpPr>
        <p:spPr>
          <a:xfrm>
            <a:off x="-496" y="5869721"/>
            <a:ext cx="9144000" cy="101566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Rom.5:15 “Door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de ​overtreding​ van één mens moesten alle mensen sterven, maar de ​genade​ die God aan alle mensen schenkt door die ene mens,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de Messias,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is veel overvloediger</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11" name="Tekstvak 5"/>
          <p:cNvSpPr txBox="1"/>
          <p:nvPr/>
        </p:nvSpPr>
        <p:spPr>
          <a:xfrm>
            <a:off x="5575315" y="3758515"/>
            <a:ext cx="3613581" cy="830997"/>
          </a:xfrm>
          <a:prstGeom prst="rect">
            <a:avLst/>
          </a:prstGeom>
          <a:noFill/>
          <a:ln>
            <a:solidFill>
              <a:sysClr val="windowText" lastClr="000000"/>
            </a:solidFill>
          </a:ln>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err="1" smtClean="0">
                <a:ln>
                  <a:noFill/>
                </a:ln>
                <a:solidFill>
                  <a:schemeClr val="bg1"/>
                </a:solidFill>
                <a:effectLst/>
                <a:uLnTx/>
                <a:uFillTx/>
                <a:latin typeface="Verdana" pitchFamily="34" charset="0"/>
                <a:ea typeface="Verdana" pitchFamily="34" charset="0"/>
                <a:cs typeface="Verdana" pitchFamily="34" charset="0"/>
              </a:rPr>
              <a:t>Tamiem</a:t>
            </a:r>
            <a:r>
              <a:rPr kumimoji="0" lang="nl-NL" sz="24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schemeClr val="bg1"/>
                </a:solidFill>
                <a:latin typeface="Verdana" pitchFamily="34" charset="0"/>
                <a:ea typeface="Verdana" pitchFamily="34" charset="0"/>
                <a:cs typeface="Verdana" pitchFamily="34" charset="0"/>
              </a:rPr>
              <a:t>e</a:t>
            </a:r>
            <a:r>
              <a:rPr kumimoji="0" lang="nl-NL" sz="2400" b="1" i="0" u="none" strike="noStrike" kern="1200" cap="none" spc="0" normalizeH="0" baseline="0" noProof="0" dirty="0" err="1" smtClean="0">
                <a:ln>
                  <a:noFill/>
                </a:ln>
                <a:solidFill>
                  <a:schemeClr val="bg1"/>
                </a:solidFill>
                <a:effectLst/>
                <a:uLnTx/>
                <a:uFillTx/>
                <a:latin typeface="Verdana" pitchFamily="34" charset="0"/>
                <a:ea typeface="Verdana" pitchFamily="34" charset="0"/>
                <a:cs typeface="Verdana" pitchFamily="34" charset="0"/>
              </a:rPr>
              <a:t>igenschap</a:t>
            </a:r>
            <a:r>
              <a:rPr kumimoji="0" lang="nl-NL" sz="2400" b="1" i="0" u="none" strike="noStrike" kern="1200" cap="none" spc="0" normalizeH="0" baseline="0" noProof="0" dirty="0" smtClean="0">
                <a:ln>
                  <a:noFill/>
                </a:ln>
                <a:solidFill>
                  <a:schemeClr val="bg1"/>
                </a:solidFill>
                <a:effectLst/>
                <a:uLnTx/>
                <a:uFillTx/>
                <a:latin typeface="Verdana" pitchFamily="34" charset="0"/>
                <a:ea typeface="Verdana" pitchFamily="34" charset="0"/>
                <a:cs typeface="Verdana" pitchFamily="34" charset="0"/>
              </a:rPr>
              <a:t> Messias</a:t>
            </a:r>
            <a:endParaRPr kumimoji="0" lang="nl-NL" sz="24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439709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decel="100000"/>
                                        <p:tgtEl>
                                          <p:spTgt spid="24"/>
                                        </p:tgtEl>
                                      </p:cBhvr>
                                    </p:animEffect>
                                    <p:anim calcmode="lin" valueType="num">
                                      <p:cBhvr>
                                        <p:cTn id="8" dur="800" decel="100000" fill="hold"/>
                                        <p:tgtEl>
                                          <p:spTgt spid="24"/>
                                        </p:tgtEl>
                                        <p:attrNameLst>
                                          <p:attrName>style.rotation</p:attrName>
                                        </p:attrNameLst>
                                      </p:cBhvr>
                                      <p:tavLst>
                                        <p:tav tm="0">
                                          <p:val>
                                            <p:fltVal val="-90"/>
                                          </p:val>
                                        </p:tav>
                                        <p:tav tm="100000">
                                          <p:val>
                                            <p:fltVal val="0"/>
                                          </p:val>
                                        </p:tav>
                                      </p:tavLst>
                                    </p:anim>
                                    <p:anim calcmode="lin" valueType="num">
                                      <p:cBhvr>
                                        <p:cTn id="9" dur="800" decel="100000" fill="hold"/>
                                        <p:tgtEl>
                                          <p:spTgt spid="24"/>
                                        </p:tgtEl>
                                        <p:attrNameLst>
                                          <p:attrName>ppt_x</p:attrName>
                                        </p:attrNameLst>
                                      </p:cBhvr>
                                      <p:tavLst>
                                        <p:tav tm="0">
                                          <p:val>
                                            <p:strVal val="#ppt_x+0.4"/>
                                          </p:val>
                                        </p:tav>
                                        <p:tav tm="100000">
                                          <p:val>
                                            <p:strVal val="#ppt_x-0.05"/>
                                          </p:val>
                                        </p:tav>
                                      </p:tavLst>
                                    </p:anim>
                                    <p:anim calcmode="lin" valueType="num">
                                      <p:cBhvr>
                                        <p:cTn id="10" dur="800" decel="100000" fill="hold"/>
                                        <p:tgtEl>
                                          <p:spTgt spid="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 grpId="0" animBg="1"/>
      <p:bldP spid="10" grpId="0" animBg="1"/>
      <p:bldP spid="3"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oomdiagram: Alternatief proces 7"/>
          <p:cNvSpPr/>
          <p:nvPr/>
        </p:nvSpPr>
        <p:spPr>
          <a:xfrm>
            <a:off x="971600" y="2060848"/>
            <a:ext cx="7488832" cy="4032448"/>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2000" dirty="0" smtClean="0">
                <a:latin typeface="Verdana" pitchFamily="34" charset="0"/>
              </a:rPr>
              <a:t>Hebr.9</a:t>
            </a:r>
          </a:p>
          <a:p>
            <a:pPr algn="ctr"/>
            <a:r>
              <a:rPr lang="nl-NL" sz="2000" dirty="0" smtClean="0">
                <a:latin typeface="Verdana" pitchFamily="34" charset="0"/>
              </a:rPr>
              <a:t>Zo heeft hij een eeuwige verlossing verworven. 13 Want als het lichaam van wie onrein is al wordt gereinigd en geheiligd wanneer het besprenkeld wordt met het bloed van bokken en stieren of </a:t>
            </a:r>
            <a:r>
              <a:rPr lang="nl-NL" sz="2400" b="1" dirty="0" smtClean="0">
                <a:solidFill>
                  <a:srgbClr val="FFC1B3"/>
                </a:solidFill>
                <a:latin typeface="Verdana" pitchFamily="34" charset="0"/>
              </a:rPr>
              <a:t>bestrooid met de as van een jonge koe</a:t>
            </a:r>
            <a:r>
              <a:rPr lang="nl-NL" sz="2000" dirty="0" smtClean="0">
                <a:latin typeface="Verdana" pitchFamily="34" charset="0"/>
              </a:rPr>
              <a:t>, 14 hoeveel te meer zal dan niet het bloed van </a:t>
            </a:r>
            <a:r>
              <a:rPr lang="nl-NL" sz="2000" dirty="0" smtClean="0">
                <a:latin typeface="Verdana" pitchFamily="34" charset="0"/>
              </a:rPr>
              <a:t>de Messias, </a:t>
            </a:r>
            <a:r>
              <a:rPr lang="nl-NL" sz="2000" dirty="0" smtClean="0">
                <a:latin typeface="Verdana" pitchFamily="34" charset="0"/>
              </a:rPr>
              <a:t>die dankzij de eeuwige Geest zichzelf heeft kunnen opdragen als offer zonder smet, ons geweten reinigen van daden die tot de dood leiden, en het heiligen voor de dienst aan de levende God? </a:t>
            </a:r>
            <a:endParaRPr lang="nl-NL" sz="2000" dirty="0">
              <a:latin typeface="Verdan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395536" y="2365933"/>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004048" y="2221917"/>
            <a:ext cx="403244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sp>
        <p:nvSpPr>
          <p:cNvPr id="26" name="Stroomdiagram: Alternatief proces 25"/>
          <p:cNvSpPr/>
          <p:nvPr/>
        </p:nvSpPr>
        <p:spPr>
          <a:xfrm>
            <a:off x="1043608" y="4581128"/>
            <a:ext cx="3096344"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3. Drie jaar oud</a:t>
            </a:r>
          </a:p>
        </p:txBody>
      </p:sp>
      <p:pic>
        <p:nvPicPr>
          <p:cNvPr id="6" name="Picture 2"/>
          <p:cNvPicPr>
            <a:picLocks noChangeAspect="1" noChangeArrowheads="1"/>
          </p:cNvPicPr>
          <p:nvPr/>
        </p:nvPicPr>
        <p:blipFill>
          <a:blip r:embed="rId3" cstate="print"/>
          <a:srcRect/>
          <a:stretch>
            <a:fillRect/>
          </a:stretch>
        </p:blipFill>
        <p:spPr bwMode="auto">
          <a:xfrm>
            <a:off x="3131840" y="2221917"/>
            <a:ext cx="2427699" cy="2683247"/>
          </a:xfrm>
          <a:prstGeom prst="ellipse">
            <a:avLst/>
          </a:prstGeom>
          <a:ln>
            <a:noFill/>
          </a:ln>
          <a:effectLst>
            <a:softEdge rad="112500"/>
          </a:effectLst>
        </p:spPr>
      </p:pic>
      <p:sp>
        <p:nvSpPr>
          <p:cNvPr id="7" name="Rechthoek 6"/>
          <p:cNvSpPr/>
          <p:nvPr/>
        </p:nvSpPr>
        <p:spPr>
          <a:xfrm>
            <a:off x="107504" y="5373216"/>
            <a:ext cx="8928992" cy="648072"/>
          </a:xfrm>
          <a:prstGeom prst="rect">
            <a:avLst/>
          </a:prstGeom>
          <a:solidFill>
            <a:schemeClr val="tx1"/>
          </a:solidFill>
        </p:spPr>
        <p:style>
          <a:lnRef idx="0">
            <a:schemeClr val="accent6"/>
          </a:lnRef>
          <a:fillRef idx="3">
            <a:schemeClr val="accent6"/>
          </a:fillRef>
          <a:effectRef idx="3">
            <a:schemeClr val="accent6"/>
          </a:effectRef>
          <a:fontRef idx="minor">
            <a:schemeClr val="lt1"/>
          </a:fontRef>
        </p:style>
        <p:txBody>
          <a:bodyPr rtlCol="0" anchor="ctr"/>
          <a:lstStyle/>
          <a:p>
            <a:pPr lvl="0" algn="ctr">
              <a:spcBef>
                <a:spcPct val="20000"/>
              </a:spcBef>
              <a:defRPr/>
            </a:pPr>
            <a:r>
              <a:rPr lang="nl-NL" sz="2000" dirty="0" smtClean="0">
                <a:solidFill>
                  <a:schemeClr val="bg1"/>
                </a:solidFill>
                <a:latin typeface="Arial Black" pitchFamily="34" charset="0"/>
              </a:rPr>
              <a:t>Van zijn </a:t>
            </a:r>
            <a:r>
              <a:rPr lang="nl-NL" sz="2000" dirty="0" smtClean="0">
                <a:solidFill>
                  <a:schemeClr val="bg1"/>
                </a:solidFill>
                <a:latin typeface="Arial Black" pitchFamily="34" charset="0"/>
              </a:rPr>
              <a:t>30</a:t>
            </a:r>
            <a:r>
              <a:rPr lang="nl-NL" sz="2000" baseline="30000" dirty="0" smtClean="0">
                <a:solidFill>
                  <a:schemeClr val="bg1"/>
                </a:solidFill>
                <a:latin typeface="Arial Black" pitchFamily="34" charset="0"/>
              </a:rPr>
              <a:t>e</a:t>
            </a:r>
            <a:r>
              <a:rPr lang="nl-NL" sz="2000" dirty="0" smtClean="0">
                <a:solidFill>
                  <a:schemeClr val="bg1"/>
                </a:solidFill>
                <a:latin typeface="Arial Black" pitchFamily="34" charset="0"/>
              </a:rPr>
              <a:t> – 33</a:t>
            </a:r>
            <a:r>
              <a:rPr lang="nl-NL" sz="2000" baseline="30000" dirty="0" smtClean="0">
                <a:solidFill>
                  <a:schemeClr val="bg1"/>
                </a:solidFill>
                <a:latin typeface="Arial Black" pitchFamily="34" charset="0"/>
              </a:rPr>
              <a:t>e</a:t>
            </a:r>
            <a:r>
              <a:rPr lang="nl-NL" sz="2000" dirty="0" smtClean="0">
                <a:solidFill>
                  <a:schemeClr val="bg1"/>
                </a:solidFill>
                <a:latin typeface="Arial Black" pitchFamily="34" charset="0"/>
              </a:rPr>
              <a:t> jaar onderwees de Messias de gemeente.</a:t>
            </a:r>
            <a:endParaRPr lang="nl-NL" sz="2000" dirty="0" smtClean="0">
              <a:solidFill>
                <a:schemeClr val="bg1"/>
              </a:solidFill>
              <a:latin typeface="Arial Black" pitchFamily="34" charset="0"/>
            </a:endParaRPr>
          </a:p>
        </p:txBody>
      </p:sp>
      <p:sp>
        <p:nvSpPr>
          <p:cNvPr id="2" name="Titel 1"/>
          <p:cNvSpPr>
            <a:spLocks noGrp="1"/>
          </p:cNvSpPr>
          <p:nvPr>
            <p:ph type="ctrTitle"/>
          </p:nvPr>
        </p:nvSpPr>
        <p:spPr/>
        <p:txBody>
          <a:bodyPr/>
          <a:lstStyle/>
          <a:p>
            <a:endParaRPr lang="nl-NL"/>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37" b="9267"/>
          <a:stretch/>
        </p:blipFill>
        <p:spPr bwMode="auto">
          <a:xfrm>
            <a:off x="-496" y="0"/>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5516488" y="4157464"/>
            <a:ext cx="3592016" cy="1143744"/>
          </a:xfrm>
          <a:prstGeom prst="rect">
            <a:avLst/>
          </a:prstGeom>
          <a:solidFill>
            <a:schemeClr val="tx1"/>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000" dirty="0" smtClean="0">
                <a:solidFill>
                  <a:schemeClr val="bg1"/>
                </a:solidFill>
                <a:latin typeface="Arial Black" pitchFamily="34" charset="0"/>
              </a:rPr>
              <a:t>1: eenheid</a:t>
            </a:r>
          </a:p>
          <a:p>
            <a:pPr lvl="0">
              <a:spcBef>
                <a:spcPct val="20000"/>
              </a:spcBef>
              <a:defRPr/>
            </a:pPr>
            <a:r>
              <a:rPr lang="nl-NL" sz="2000" dirty="0" smtClean="0">
                <a:solidFill>
                  <a:schemeClr val="bg1"/>
                </a:solidFill>
                <a:latin typeface="Arial Black" pitchFamily="34" charset="0"/>
              </a:rPr>
              <a:t>2. Dualiteit en conflict</a:t>
            </a:r>
          </a:p>
          <a:p>
            <a:pPr lvl="0">
              <a:spcBef>
                <a:spcPct val="20000"/>
              </a:spcBef>
              <a:defRPr/>
            </a:pPr>
            <a:r>
              <a:rPr lang="nl-NL" sz="2000" dirty="0" smtClean="0">
                <a:solidFill>
                  <a:schemeClr val="bg1"/>
                </a:solidFill>
                <a:latin typeface="Arial Black" pitchFamily="34" charset="0"/>
              </a:rPr>
              <a:t>3. Harmonie - waarheid</a:t>
            </a:r>
            <a:endParaRPr lang="nl-NL" sz="2000" dirty="0" smtClean="0">
              <a:solidFill>
                <a:schemeClr val="bg1"/>
              </a:solidFill>
              <a:latin typeface="Arial Black"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800" decel="100000"/>
                                        <p:tgtEl>
                                          <p:spTgt spid="26"/>
                                        </p:tgtEl>
                                      </p:cBhvr>
                                    </p:animEffect>
                                    <p:anim calcmode="lin" valueType="num">
                                      <p:cBhvr>
                                        <p:cTn id="8" dur="800" decel="100000" fill="hold"/>
                                        <p:tgtEl>
                                          <p:spTgt spid="26"/>
                                        </p:tgtEl>
                                        <p:attrNameLst>
                                          <p:attrName>style.rotation</p:attrName>
                                        </p:attrNameLst>
                                      </p:cBhvr>
                                      <p:tavLst>
                                        <p:tav tm="0">
                                          <p:val>
                                            <p:fltVal val="-90"/>
                                          </p:val>
                                        </p:tav>
                                        <p:tav tm="100000">
                                          <p:val>
                                            <p:fltVal val="0"/>
                                          </p:val>
                                        </p:tav>
                                      </p:tavLst>
                                    </p:anim>
                                    <p:anim calcmode="lin" valueType="num">
                                      <p:cBhvr>
                                        <p:cTn id="9" dur="800" decel="100000" fill="hold"/>
                                        <p:tgtEl>
                                          <p:spTgt spid="26"/>
                                        </p:tgtEl>
                                        <p:attrNameLst>
                                          <p:attrName>ppt_x</p:attrName>
                                        </p:attrNameLst>
                                      </p:cBhvr>
                                      <p:tavLst>
                                        <p:tav tm="0">
                                          <p:val>
                                            <p:strVal val="#ppt_x+0.4"/>
                                          </p:val>
                                        </p:tav>
                                        <p:tav tm="100000">
                                          <p:val>
                                            <p:strVal val="#ppt_x-0.05"/>
                                          </p:val>
                                        </p:tav>
                                      </p:tavLst>
                                    </p:anim>
                                    <p:anim calcmode="lin" valueType="num">
                                      <p:cBhvr>
                                        <p:cTn id="10" dur="800" decel="100000" fill="hold"/>
                                        <p:tgtEl>
                                          <p:spTgt spid="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425018" y="2378674"/>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033530" y="2234658"/>
            <a:ext cx="403244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sp>
        <p:nvSpPr>
          <p:cNvPr id="26" name="Stroomdiagram: Alternatief proces 25"/>
          <p:cNvSpPr/>
          <p:nvPr/>
        </p:nvSpPr>
        <p:spPr>
          <a:xfrm>
            <a:off x="281002" y="5517232"/>
            <a:ext cx="4760912"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a:solidFill>
                  <a:schemeClr val="bg1"/>
                </a:solidFill>
                <a:latin typeface="Arial Black" pitchFamily="34" charset="0"/>
              </a:rPr>
              <a:t>4</a:t>
            </a:r>
            <a:r>
              <a:rPr lang="nl-NL" sz="2400" dirty="0" smtClean="0">
                <a:solidFill>
                  <a:schemeClr val="bg1"/>
                </a:solidFill>
                <a:latin typeface="Arial Black" pitchFamily="34" charset="0"/>
              </a:rPr>
              <a:t>. Nooit een juk gedragen!</a:t>
            </a:r>
          </a:p>
        </p:txBody>
      </p:sp>
      <p:pic>
        <p:nvPicPr>
          <p:cNvPr id="6" name="Picture 2"/>
          <p:cNvPicPr>
            <a:picLocks noChangeAspect="1" noChangeArrowheads="1"/>
          </p:cNvPicPr>
          <p:nvPr/>
        </p:nvPicPr>
        <p:blipFill>
          <a:blip r:embed="rId3" cstate="print"/>
          <a:srcRect/>
          <a:stretch>
            <a:fillRect/>
          </a:stretch>
        </p:blipFill>
        <p:spPr bwMode="auto">
          <a:xfrm>
            <a:off x="3161322" y="2234658"/>
            <a:ext cx="2427699" cy="2683247"/>
          </a:xfrm>
          <a:prstGeom prst="ellipse">
            <a:avLst/>
          </a:prstGeom>
          <a:ln>
            <a:noFill/>
          </a:ln>
          <a:effectLst>
            <a:softEdge rad="112500"/>
          </a:effectLst>
        </p:spPr>
      </p:pic>
      <p:sp>
        <p:nvSpPr>
          <p:cNvPr id="7" name="Stroomdiagram: Alternatief proces 6"/>
          <p:cNvSpPr/>
          <p:nvPr/>
        </p:nvSpPr>
        <p:spPr>
          <a:xfrm>
            <a:off x="1073090" y="4593869"/>
            <a:ext cx="3096344"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3. Drie jaar oud</a:t>
            </a:r>
          </a:p>
        </p:txBody>
      </p:sp>
      <p:sp>
        <p:nvSpPr>
          <p:cNvPr id="2" name="Titel 1"/>
          <p:cNvSpPr>
            <a:spLocks noGrp="1"/>
          </p:cNvSpPr>
          <p:nvPr>
            <p:ph type="ctrTitle"/>
          </p:nvPr>
        </p:nvSpPr>
        <p:spPr/>
        <p:txBody>
          <a:bodyPr/>
          <a:lstStyle/>
          <a:p>
            <a:endParaRPr lang="nl-NL"/>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37" b="9267"/>
          <a:stretch/>
        </p:blipFill>
        <p:spPr bwMode="auto">
          <a:xfrm>
            <a:off x="-496" y="0"/>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910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800" decel="100000"/>
                                        <p:tgtEl>
                                          <p:spTgt spid="26"/>
                                        </p:tgtEl>
                                      </p:cBhvr>
                                    </p:animEffect>
                                    <p:anim calcmode="lin" valueType="num">
                                      <p:cBhvr>
                                        <p:cTn id="8" dur="800" decel="100000" fill="hold"/>
                                        <p:tgtEl>
                                          <p:spTgt spid="26"/>
                                        </p:tgtEl>
                                        <p:attrNameLst>
                                          <p:attrName>style.rotation</p:attrName>
                                        </p:attrNameLst>
                                      </p:cBhvr>
                                      <p:tavLst>
                                        <p:tav tm="0">
                                          <p:val>
                                            <p:fltVal val="-90"/>
                                          </p:val>
                                        </p:tav>
                                        <p:tav tm="100000">
                                          <p:val>
                                            <p:fltVal val="0"/>
                                          </p:val>
                                        </p:tav>
                                      </p:tavLst>
                                    </p:anim>
                                    <p:anim calcmode="lin" valueType="num">
                                      <p:cBhvr>
                                        <p:cTn id="9" dur="800" decel="100000" fill="hold"/>
                                        <p:tgtEl>
                                          <p:spTgt spid="26"/>
                                        </p:tgtEl>
                                        <p:attrNameLst>
                                          <p:attrName>ppt_x</p:attrName>
                                        </p:attrNameLst>
                                      </p:cBhvr>
                                      <p:tavLst>
                                        <p:tav tm="0">
                                          <p:val>
                                            <p:strVal val="#ppt_x+0.4"/>
                                          </p:val>
                                        </p:tav>
                                        <p:tav tm="100000">
                                          <p:val>
                                            <p:strVal val="#ppt_x-0.05"/>
                                          </p:val>
                                        </p:tav>
                                      </p:tavLst>
                                    </p:anim>
                                    <p:anim calcmode="lin" valueType="num">
                                      <p:cBhvr>
                                        <p:cTn id="10" dur="800" decel="100000" fill="hold"/>
                                        <p:tgtEl>
                                          <p:spTgt spid="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oomdiagram: Alternatief proces 7"/>
          <p:cNvSpPr/>
          <p:nvPr/>
        </p:nvSpPr>
        <p:spPr>
          <a:xfrm>
            <a:off x="971600" y="2060848"/>
            <a:ext cx="7488832" cy="4032448"/>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2000" dirty="0" smtClean="0">
                <a:latin typeface="Arial Black" pitchFamily="34" charset="0"/>
              </a:rPr>
              <a:t>JUK</a:t>
            </a:r>
          </a:p>
          <a:p>
            <a:pPr algn="ctr"/>
            <a:r>
              <a:rPr lang="he-IL" sz="4800" b="1" dirty="0" smtClean="0">
                <a:latin typeface="Ain Yiddishe Font-Modern" pitchFamily="34" charset="0"/>
                <a:cs typeface="+mj-cs"/>
              </a:rPr>
              <a:t>עֹל</a:t>
            </a:r>
            <a:r>
              <a:rPr lang="nl-NL" sz="4000" dirty="0" smtClean="0">
                <a:latin typeface="Ain Yiddishe Font-Modern" pitchFamily="34" charset="0"/>
              </a:rPr>
              <a:t> </a:t>
            </a:r>
            <a:endParaRPr lang="nl-NL" sz="4000" b="1" dirty="0" smtClean="0">
              <a:latin typeface="Ain Yiddishe Font-Modern" pitchFamily="34" charset="0"/>
            </a:endParaRPr>
          </a:p>
          <a:p>
            <a:pPr algn="ctr"/>
            <a:r>
              <a:rPr lang="nl-NL" sz="2400" dirty="0" err="1" smtClean="0">
                <a:latin typeface="Arial Black" pitchFamily="34" charset="0"/>
              </a:rPr>
              <a:t>ol</a:t>
            </a:r>
            <a:endParaRPr lang="nl-NL" sz="2400" dirty="0" smtClean="0">
              <a:latin typeface="Arial Black" pitchFamily="34" charset="0"/>
            </a:endParaRPr>
          </a:p>
          <a:p>
            <a:pPr algn="ctr"/>
            <a:endParaRPr lang="nl-NL" sz="2400" dirty="0" smtClean="0">
              <a:latin typeface="Arial Black" pitchFamily="34" charset="0"/>
            </a:endParaRPr>
          </a:p>
          <a:p>
            <a:pPr algn="ctr"/>
            <a:endParaRPr lang="nl-NL" sz="2400" dirty="0" smtClean="0">
              <a:latin typeface="Arial Black" pitchFamily="34" charset="0"/>
            </a:endParaRPr>
          </a:p>
          <a:p>
            <a:pPr algn="ctr"/>
            <a:r>
              <a:rPr lang="nl-NL" sz="2400" dirty="0" smtClean="0">
                <a:latin typeface="Arial Black" pitchFamily="34" charset="0"/>
              </a:rPr>
              <a:t>Psalm 2:3</a:t>
            </a:r>
            <a:r>
              <a:rPr lang="nl-NL" sz="2400" dirty="0" smtClean="0">
                <a:latin typeface="Arial Black" pitchFamily="34" charset="0"/>
              </a:rPr>
              <a:t> </a:t>
            </a:r>
          </a:p>
          <a:p>
            <a:pPr algn="ctr"/>
            <a:r>
              <a:rPr lang="nl-NL" sz="2400" i="1" dirty="0" smtClean="0">
                <a:latin typeface="Arial Black" pitchFamily="34" charset="0"/>
              </a:rPr>
              <a:t>‘Wij moeten hun juk afwerpen, </a:t>
            </a:r>
          </a:p>
          <a:p>
            <a:pPr algn="ctr"/>
            <a:r>
              <a:rPr lang="nl-NL" sz="2400" i="1" dirty="0" smtClean="0">
                <a:latin typeface="Arial Black" pitchFamily="34" charset="0"/>
              </a:rPr>
              <a:t>ons van hun boeien bevrijden.’</a:t>
            </a:r>
            <a:endParaRPr lang="nl-NL" sz="4000" i="1" dirty="0" smtClean="0">
              <a:latin typeface="Ain Yiddishe Font-Modern"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6228184" y="1772816"/>
            <a:ext cx="2699792" cy="1918273"/>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00"/>
            <a:ext cx="91440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oomdiagram: Alternatief proces 7"/>
          <p:cNvSpPr/>
          <p:nvPr/>
        </p:nvSpPr>
        <p:spPr>
          <a:xfrm>
            <a:off x="899592" y="1988840"/>
            <a:ext cx="7488832" cy="936104"/>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2400" dirty="0" smtClean="0">
                <a:latin typeface="Arial Black" pitchFamily="34" charset="0"/>
              </a:rPr>
              <a:t>Wanneer je nooit een juk hebt gedragen, </a:t>
            </a:r>
          </a:p>
          <a:p>
            <a:pPr algn="ctr"/>
            <a:r>
              <a:rPr lang="nl-NL" sz="2400" dirty="0" smtClean="0">
                <a:latin typeface="Arial Black" pitchFamily="34" charset="0"/>
              </a:rPr>
              <a:t>wat ben je dan?</a:t>
            </a:r>
            <a:endParaRPr lang="nl-NL" sz="2400" dirty="0" smtClean="0">
              <a:latin typeface="Ain Yiddishe Font-Modern" pitchFamily="34" charset="0"/>
            </a:endParaRPr>
          </a:p>
        </p:txBody>
      </p:sp>
      <p:sp>
        <p:nvSpPr>
          <p:cNvPr id="7" name="Stroomdiagram: Alternatief proces 6"/>
          <p:cNvSpPr/>
          <p:nvPr/>
        </p:nvSpPr>
        <p:spPr>
          <a:xfrm>
            <a:off x="5940152" y="3068960"/>
            <a:ext cx="2448272" cy="1440160"/>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2400" dirty="0" smtClean="0">
                <a:latin typeface="Arial Black" pitchFamily="34" charset="0"/>
              </a:rPr>
              <a:t>Heerser</a:t>
            </a:r>
          </a:p>
          <a:p>
            <a:pPr algn="ctr"/>
            <a:r>
              <a:rPr lang="nl-NL" sz="2400" dirty="0" smtClean="0">
                <a:latin typeface="Arial Black" pitchFamily="34" charset="0"/>
              </a:rPr>
              <a:t>Koning</a:t>
            </a:r>
          </a:p>
          <a:p>
            <a:pPr algn="ctr"/>
            <a:r>
              <a:rPr lang="nl-NL" sz="2400" dirty="0" err="1" smtClean="0">
                <a:latin typeface="Arial Black" pitchFamily="34" charset="0"/>
              </a:rPr>
              <a:t>Melech</a:t>
            </a:r>
            <a:endParaRPr lang="nl-NL" sz="2400" dirty="0" smtClean="0">
              <a:latin typeface="Arial Black" pitchFamily="34" charset="0"/>
            </a:endParaRPr>
          </a:p>
        </p:txBody>
      </p:sp>
      <p:sp>
        <p:nvSpPr>
          <p:cNvPr id="17" name="Stroomdiagram: Alternatief proces 16"/>
          <p:cNvSpPr/>
          <p:nvPr/>
        </p:nvSpPr>
        <p:spPr>
          <a:xfrm>
            <a:off x="899592" y="3068960"/>
            <a:ext cx="2448272" cy="1440160"/>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2400" dirty="0" smtClean="0">
                <a:latin typeface="Arial Black" pitchFamily="34" charset="0"/>
              </a:rPr>
              <a:t>Te jong</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215665" y="2096904"/>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JHWH openbaarde zich op Sinaï</a:t>
            </a: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Ondertitel 2"/>
          <p:cNvSpPr txBox="1">
            <a:spLocks/>
          </p:cNvSpPr>
          <p:nvPr/>
        </p:nvSpPr>
        <p:spPr>
          <a:xfrm>
            <a:off x="215665" y="2672968"/>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Hij gaf zij  onderwijs (Torah)</a:t>
            </a: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Ondertitel 2"/>
          <p:cNvSpPr txBox="1">
            <a:spLocks/>
          </p:cNvSpPr>
          <p:nvPr/>
        </p:nvSpPr>
        <p:spPr>
          <a:xfrm>
            <a:off x="215665" y="3249032"/>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De weerbare mannen zijn geteld</a:t>
            </a:r>
          </a:p>
        </p:txBody>
      </p:sp>
      <p:sp>
        <p:nvSpPr>
          <p:cNvPr id="8" name="Ondertitel 2"/>
          <p:cNvSpPr txBox="1">
            <a:spLocks/>
          </p:cNvSpPr>
          <p:nvPr/>
        </p:nvSpPr>
        <p:spPr>
          <a:xfrm>
            <a:off x="215665" y="3825096"/>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Het kamp is georganiseerd</a:t>
            </a:r>
          </a:p>
        </p:txBody>
      </p:sp>
      <p:sp>
        <p:nvSpPr>
          <p:cNvPr id="9" name="Ondertitel 2"/>
          <p:cNvSpPr txBox="1">
            <a:spLocks/>
          </p:cNvSpPr>
          <p:nvPr/>
        </p:nvSpPr>
        <p:spPr>
          <a:xfrm>
            <a:off x="215665" y="4401160"/>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De marsorde is bepaald</a:t>
            </a: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Ondertitel 2"/>
          <p:cNvSpPr txBox="1">
            <a:spLocks/>
          </p:cNvSpPr>
          <p:nvPr/>
        </p:nvSpPr>
        <p:spPr>
          <a:xfrm>
            <a:off x="216488" y="4977224"/>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De tabernakel is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opgericht</a:t>
            </a: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Ondertitel 2"/>
          <p:cNvSpPr txBox="1">
            <a:spLocks/>
          </p:cNvSpPr>
          <p:nvPr/>
        </p:nvSpPr>
        <p:spPr>
          <a:xfrm>
            <a:off x="216488" y="1376824"/>
            <a:ext cx="8748000" cy="612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4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Wat is er gebeurd tot nu toe?</a:t>
            </a: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ndertitel 2"/>
          <p:cNvSpPr txBox="1">
            <a:spLocks/>
          </p:cNvSpPr>
          <p:nvPr/>
        </p:nvSpPr>
        <p:spPr>
          <a:xfrm>
            <a:off x="215665" y="6201360"/>
            <a:ext cx="8748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Korach</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Datan</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en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Abiram</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in opstand</a:t>
            </a: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Ondertitel 2"/>
          <p:cNvSpPr txBox="1">
            <a:spLocks/>
          </p:cNvSpPr>
          <p:nvPr/>
        </p:nvSpPr>
        <p:spPr>
          <a:xfrm>
            <a:off x="251101" y="5589240"/>
            <a:ext cx="8712563"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De </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Levietendienst </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omschreven</a:t>
            </a: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4752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500"/>
                                        <p:tgtEl>
                                          <p:spTgt spid="4">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7" grpId="0" animBg="1"/>
      <p:bldP spid="8"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395536" y="2221917"/>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004048" y="2077901"/>
            <a:ext cx="403244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sp>
        <p:nvSpPr>
          <p:cNvPr id="26" name="Stroomdiagram: Alternatief proces 25"/>
          <p:cNvSpPr/>
          <p:nvPr/>
        </p:nvSpPr>
        <p:spPr>
          <a:xfrm>
            <a:off x="251520" y="5157192"/>
            <a:ext cx="4760912"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a:solidFill>
                  <a:schemeClr val="bg1"/>
                </a:solidFill>
                <a:latin typeface="Arial Black" pitchFamily="34" charset="0"/>
              </a:rPr>
              <a:t>4</a:t>
            </a:r>
            <a:r>
              <a:rPr lang="nl-NL" sz="2400" dirty="0" smtClean="0">
                <a:solidFill>
                  <a:schemeClr val="bg1"/>
                </a:solidFill>
                <a:latin typeface="Arial Black" pitchFamily="34" charset="0"/>
              </a:rPr>
              <a:t>. Nooit een juk gedragen!</a:t>
            </a:r>
          </a:p>
        </p:txBody>
      </p:sp>
      <p:sp>
        <p:nvSpPr>
          <p:cNvPr id="27" name="Stroomdiagram: Alternatief proces 26"/>
          <p:cNvSpPr/>
          <p:nvPr/>
        </p:nvSpPr>
        <p:spPr>
          <a:xfrm>
            <a:off x="3707904" y="5877272"/>
            <a:ext cx="5292080"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5. Geslacht buiten het kamp!</a:t>
            </a:r>
          </a:p>
        </p:txBody>
      </p:sp>
      <p:pic>
        <p:nvPicPr>
          <p:cNvPr id="6" name="Picture 2"/>
          <p:cNvPicPr>
            <a:picLocks noChangeAspect="1" noChangeArrowheads="1"/>
          </p:cNvPicPr>
          <p:nvPr/>
        </p:nvPicPr>
        <p:blipFill>
          <a:blip r:embed="rId3" cstate="print"/>
          <a:srcRect/>
          <a:stretch>
            <a:fillRect/>
          </a:stretch>
        </p:blipFill>
        <p:spPr bwMode="auto">
          <a:xfrm>
            <a:off x="3131840" y="2077901"/>
            <a:ext cx="2427699" cy="2683247"/>
          </a:xfrm>
          <a:prstGeom prst="ellipse">
            <a:avLst/>
          </a:prstGeom>
          <a:ln>
            <a:noFill/>
          </a:ln>
          <a:effectLst>
            <a:softEdge rad="112500"/>
          </a:effectLst>
        </p:spPr>
      </p:pic>
      <p:sp>
        <p:nvSpPr>
          <p:cNvPr id="9" name="Stroomdiagram: Alternatief proces 8"/>
          <p:cNvSpPr/>
          <p:nvPr/>
        </p:nvSpPr>
        <p:spPr>
          <a:xfrm>
            <a:off x="1043608" y="4437112"/>
            <a:ext cx="3096344"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3. Drie jaar oud</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37" b="9267"/>
          <a:stretch/>
        </p:blipFill>
        <p:spPr bwMode="auto">
          <a:xfrm>
            <a:off x="-496" y="-27384"/>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srcRect/>
          <a:stretch>
            <a:fillRect/>
          </a:stretch>
        </p:blipFill>
        <p:spPr bwMode="auto">
          <a:xfrm>
            <a:off x="467544" y="421717"/>
            <a:ext cx="1042401" cy="1152128"/>
          </a:xfrm>
          <a:prstGeom prst="ellipse">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Jerusalem in the Time of Jesus, Around A.D.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6632"/>
            <a:ext cx="5292000" cy="67226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red question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757778"/>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fbeeldingsresultaat voor red question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5777" y="211809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fbeeldingsresultaat voor red question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351938"/>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red question 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132600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652120" y="1628800"/>
            <a:ext cx="3491880" cy="3539430"/>
          </a:xfrm>
          <a:prstGeom prst="rect">
            <a:avLst/>
          </a:prstGeom>
          <a:noFill/>
        </p:spPr>
        <p:txBody>
          <a:bodyPr wrap="square" rtlCol="0">
            <a:spAutoFit/>
          </a:bodyPr>
          <a:lstStyle/>
          <a:p>
            <a:r>
              <a:rPr lang="nl-NL" sz="3200" dirty="0" err="1" smtClean="0">
                <a:solidFill>
                  <a:srgbClr val="FF0000"/>
                </a:solidFill>
                <a:latin typeface="Arial Black" panose="020B0A04020102020204" pitchFamily="34" charset="0"/>
              </a:rPr>
              <a:t>Golgotha</a:t>
            </a:r>
            <a:endParaRPr lang="nl-NL" sz="3200" dirty="0" smtClean="0">
              <a:solidFill>
                <a:srgbClr val="FF0000"/>
              </a:solidFill>
              <a:latin typeface="Arial Black" panose="020B0A04020102020204" pitchFamily="34" charset="0"/>
            </a:endParaRPr>
          </a:p>
          <a:p>
            <a:pPr marL="342900" indent="-342900">
              <a:buFont typeface="Arial" panose="020B0604020202020204" pitchFamily="34" charset="0"/>
              <a:buChar char="•"/>
            </a:pPr>
            <a:r>
              <a:rPr lang="nl-NL" sz="2400" dirty="0">
                <a:solidFill>
                  <a:schemeClr val="bg1"/>
                </a:solidFill>
                <a:latin typeface="Arial Black" panose="020B0A04020102020204" pitchFamily="34" charset="0"/>
              </a:rPr>
              <a:t>b</a:t>
            </a:r>
            <a:r>
              <a:rPr lang="nl-NL" sz="2400" dirty="0" smtClean="0">
                <a:solidFill>
                  <a:schemeClr val="bg1"/>
                </a:solidFill>
                <a:latin typeface="Arial Black" panose="020B0A04020102020204" pitchFamily="34" charset="0"/>
              </a:rPr>
              <a:t>uiten de muren</a:t>
            </a:r>
          </a:p>
          <a:p>
            <a:pPr marL="342900" indent="-342900">
              <a:buFont typeface="Arial" panose="020B0604020202020204" pitchFamily="34" charset="0"/>
              <a:buChar char="•"/>
            </a:pPr>
            <a:r>
              <a:rPr lang="nl-NL" sz="2400" dirty="0">
                <a:solidFill>
                  <a:schemeClr val="bg1"/>
                </a:solidFill>
                <a:latin typeface="Arial Black" panose="020B0A04020102020204" pitchFamily="34" charset="0"/>
              </a:rPr>
              <a:t>b</a:t>
            </a:r>
            <a:r>
              <a:rPr lang="nl-NL" sz="2400" dirty="0" smtClean="0">
                <a:solidFill>
                  <a:schemeClr val="bg1"/>
                </a:solidFill>
                <a:latin typeface="Arial Black" panose="020B0A04020102020204" pitchFamily="34" charset="0"/>
              </a:rPr>
              <a:t>ij de stad</a:t>
            </a:r>
          </a:p>
          <a:p>
            <a:pPr marL="342900" indent="-342900">
              <a:buFont typeface="Arial" panose="020B0604020202020204" pitchFamily="34" charset="0"/>
              <a:buChar char="•"/>
            </a:pPr>
            <a:r>
              <a:rPr lang="nl-NL" sz="2400" dirty="0">
                <a:solidFill>
                  <a:schemeClr val="bg1"/>
                </a:solidFill>
                <a:latin typeface="Arial Black" panose="020B0A04020102020204" pitchFamily="34" charset="0"/>
              </a:rPr>
              <a:t>z</a:t>
            </a:r>
            <a:r>
              <a:rPr lang="nl-NL" sz="2400" dirty="0" smtClean="0">
                <a:solidFill>
                  <a:schemeClr val="bg1"/>
                </a:solidFill>
                <a:latin typeface="Arial Black" panose="020B0A04020102020204" pitchFamily="34" charset="0"/>
              </a:rPr>
              <a:t>ichtbaar voor voorbijgangers</a:t>
            </a:r>
          </a:p>
          <a:p>
            <a:pPr marL="342900" indent="-342900">
              <a:buFont typeface="Arial" panose="020B0604020202020204" pitchFamily="34" charset="0"/>
              <a:buChar char="•"/>
            </a:pPr>
            <a:r>
              <a:rPr lang="nl-NL" sz="2400" dirty="0">
                <a:solidFill>
                  <a:schemeClr val="bg1"/>
                </a:solidFill>
                <a:latin typeface="Arial Black" panose="020B0A04020102020204" pitchFamily="34" charset="0"/>
              </a:rPr>
              <a:t>e</a:t>
            </a:r>
            <a:r>
              <a:rPr lang="nl-NL" sz="2400" dirty="0" smtClean="0">
                <a:solidFill>
                  <a:schemeClr val="bg1"/>
                </a:solidFill>
                <a:latin typeface="Arial Black" panose="020B0A04020102020204" pitchFamily="34" charset="0"/>
              </a:rPr>
              <a:t>en soldaat zag het gescheurde tempelgordijn</a:t>
            </a:r>
          </a:p>
          <a:p>
            <a:pPr marL="342900" indent="-342900">
              <a:buFont typeface="Arial" panose="020B0604020202020204" pitchFamily="34" charset="0"/>
              <a:buChar char="•"/>
            </a:pPr>
            <a:r>
              <a:rPr lang="nl-NL" sz="2400" dirty="0" err="1">
                <a:solidFill>
                  <a:schemeClr val="bg1"/>
                </a:solidFill>
                <a:latin typeface="Arial Black" panose="020B0A04020102020204" pitchFamily="34" charset="0"/>
              </a:rPr>
              <a:t>d</a:t>
            </a:r>
            <a:r>
              <a:rPr lang="nl-NL" sz="2400" dirty="0" err="1" smtClean="0">
                <a:solidFill>
                  <a:schemeClr val="bg1"/>
                </a:solidFill>
                <a:latin typeface="Arial Black" panose="020B0A04020102020204" pitchFamily="34" charset="0"/>
              </a:rPr>
              <a:t>ichtij</a:t>
            </a:r>
            <a:r>
              <a:rPr lang="nl-NL" sz="2400" dirty="0" smtClean="0">
                <a:solidFill>
                  <a:schemeClr val="bg1"/>
                </a:solidFill>
                <a:latin typeface="Arial Black" panose="020B0A04020102020204" pitchFamily="34" charset="0"/>
              </a:rPr>
              <a:t> olijfgaard</a:t>
            </a:r>
            <a:endParaRPr lang="nl-NL" sz="2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730678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800" decel="100000"/>
                                        <p:tgtEl>
                                          <p:spTgt spid="4102"/>
                                        </p:tgtEl>
                                      </p:cBhvr>
                                    </p:animEffect>
                                    <p:anim calcmode="lin" valueType="num">
                                      <p:cBhvr>
                                        <p:cTn id="8" dur="800" decel="100000" fill="hold"/>
                                        <p:tgtEl>
                                          <p:spTgt spid="4102"/>
                                        </p:tgtEl>
                                        <p:attrNameLst>
                                          <p:attrName>style.rotation</p:attrName>
                                        </p:attrNameLst>
                                      </p:cBhvr>
                                      <p:tavLst>
                                        <p:tav tm="0">
                                          <p:val>
                                            <p:fltVal val="-90"/>
                                          </p:val>
                                        </p:tav>
                                        <p:tav tm="100000">
                                          <p:val>
                                            <p:fltVal val="0"/>
                                          </p:val>
                                        </p:tav>
                                      </p:tavLst>
                                    </p:anim>
                                    <p:anim calcmode="lin" valueType="num">
                                      <p:cBhvr>
                                        <p:cTn id="9" dur="800" decel="100000" fill="hold"/>
                                        <p:tgtEl>
                                          <p:spTgt spid="4102"/>
                                        </p:tgtEl>
                                        <p:attrNameLst>
                                          <p:attrName>ppt_x</p:attrName>
                                        </p:attrNameLst>
                                      </p:cBhvr>
                                      <p:tavLst>
                                        <p:tav tm="0">
                                          <p:val>
                                            <p:strVal val="#ppt_x+0.4"/>
                                          </p:val>
                                        </p:tav>
                                        <p:tav tm="100000">
                                          <p:val>
                                            <p:strVal val="#ppt_x-0.05"/>
                                          </p:val>
                                        </p:tav>
                                      </p:tavLst>
                                    </p:anim>
                                    <p:anim calcmode="lin" valueType="num">
                                      <p:cBhvr>
                                        <p:cTn id="10" dur="800" decel="100000" fill="hold"/>
                                        <p:tgtEl>
                                          <p:spTgt spid="41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800" decel="100000"/>
                                        <p:tgtEl>
                                          <p:spTgt spid="9"/>
                                        </p:tgtEl>
                                      </p:cBhvr>
                                    </p:animEffect>
                                    <p:anim calcmode="lin" valueType="num">
                                      <p:cBhvr>
                                        <p:cTn id="38" dur="800" decel="100000" fill="hold"/>
                                        <p:tgtEl>
                                          <p:spTgt spid="9"/>
                                        </p:tgtEl>
                                        <p:attrNameLst>
                                          <p:attrName>style.rotation</p:attrName>
                                        </p:attrNameLst>
                                      </p:cBhvr>
                                      <p:tavLst>
                                        <p:tav tm="0">
                                          <p:val>
                                            <p:fltVal val="-90"/>
                                          </p:val>
                                        </p:tav>
                                        <p:tav tm="100000">
                                          <p:val>
                                            <p:fltVal val="0"/>
                                          </p:val>
                                        </p:tav>
                                      </p:tavLst>
                                    </p:anim>
                                    <p:anim calcmode="lin" valueType="num">
                                      <p:cBhvr>
                                        <p:cTn id="39" dur="800" decel="100000" fill="hold"/>
                                        <p:tgtEl>
                                          <p:spTgt spid="9"/>
                                        </p:tgtEl>
                                        <p:attrNameLst>
                                          <p:attrName>ppt_x</p:attrName>
                                        </p:attrNameLst>
                                      </p:cBhvr>
                                      <p:tavLst>
                                        <p:tav tm="0">
                                          <p:val>
                                            <p:strVal val="#ppt_x+0.4"/>
                                          </p:val>
                                        </p:tav>
                                        <p:tav tm="100000">
                                          <p:val>
                                            <p:strVal val="#ppt_x-0.05"/>
                                          </p:val>
                                        </p:tav>
                                      </p:tavLst>
                                    </p:anim>
                                    <p:anim calcmode="lin" valueType="num">
                                      <p:cBhvr>
                                        <p:cTn id="40" dur="800" decel="100000" fill="hold"/>
                                        <p:tgtEl>
                                          <p:spTgt spid="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3" fill="hold">
                            <p:stCondLst>
                              <p:cond delay="1000"/>
                            </p:stCondLst>
                            <p:childTnLst>
                              <p:par>
                                <p:cTn id="44" presetID="2" presetClass="entr" presetSubtype="4"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famouswonders.com/wp-content/uploads/2009/10/Church-of-the-Holy-Sepulchr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16"/>
          <a:stretch/>
        </p:blipFill>
        <p:spPr bwMode="auto">
          <a:xfrm>
            <a:off x="0" y="0"/>
            <a:ext cx="92817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thumb/e/e2/Golgotha_cross-section.svg/548px-Golgotha_cross-se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820" y="2852936"/>
            <a:ext cx="52197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707421" y="161345"/>
            <a:ext cx="4401083" cy="1231106"/>
          </a:xfrm>
          <a:prstGeom prst="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Heilige </a:t>
            </a:r>
            <a:r>
              <a:rPr lang="nl-NL" sz="20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Grafkerk</a:t>
            </a:r>
            <a:r>
              <a:rPr lang="nl-NL" sz="20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tx1"/>
                </a:solidFill>
                <a:latin typeface="Verdana" panose="020B0604030504040204" pitchFamily="34" charset="0"/>
                <a:ea typeface="Verdana" panose="020B0604030504040204" pitchFamily="34" charset="0"/>
                <a:cs typeface="Verdana" panose="020B0604030504040204" pitchFamily="34" charset="0"/>
              </a:rPr>
              <a:t>(4</a:t>
            </a:r>
            <a:r>
              <a:rPr lang="nl-NL"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a:t>
            </a:r>
            <a:r>
              <a:rPr lang="nl-NL" dirty="0" smtClean="0">
                <a:solidFill>
                  <a:schemeClr val="tx1"/>
                </a:solidFill>
                <a:latin typeface="Verdana" panose="020B0604030504040204" pitchFamily="34" charset="0"/>
                <a:ea typeface="Verdana" panose="020B0604030504040204" pitchFamily="34" charset="0"/>
                <a:cs typeface="Verdana" panose="020B0604030504040204" pitchFamily="34" charset="0"/>
              </a:rPr>
              <a:t> eeuw)</a:t>
            </a:r>
          </a:p>
          <a:p>
            <a:r>
              <a:rPr lang="nl-NL" dirty="0" smtClean="0">
                <a:solidFill>
                  <a:schemeClr val="tx1"/>
                </a:solidFill>
                <a:latin typeface="Verdana" panose="020B0604030504040204" pitchFamily="34" charset="0"/>
                <a:ea typeface="Verdana" panose="020B0604030504040204" pitchFamily="34" charset="0"/>
                <a:cs typeface="Verdana" panose="020B0604030504040204" pitchFamily="34" charset="0"/>
              </a:rPr>
              <a:t>Rooms Katholieken, Grieks Orthodoxen, Armeniërs, en Koptische Christenen</a:t>
            </a:r>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735645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oniahalliday.com/images/IS153-6-15.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63"/>
          <a:stretch/>
        </p:blipFill>
        <p:spPr bwMode="auto">
          <a:xfrm>
            <a:off x="-30720" y="7120"/>
            <a:ext cx="9397459" cy="685088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5508104" y="161345"/>
            <a:ext cx="3600400" cy="1015663"/>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Gordon’s</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Golgotha</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bij de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graftuin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Protestanten,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evangelicalen</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372464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Temple_Mount_from_Tomb_of_Pharaohs_Daughter_97-19tb.jpg"/>
          <p:cNvPicPr>
            <a:picLocks noChangeAspect="1"/>
          </p:cNvPicPr>
          <p:nvPr/>
        </p:nvPicPr>
        <p:blipFill>
          <a:blip r:embed="rId3" cstate="print"/>
          <a:stretch>
            <a:fillRect/>
          </a:stretch>
        </p:blipFill>
        <p:spPr>
          <a:xfrm>
            <a:off x="144016" y="162014"/>
            <a:ext cx="3491881" cy="2618914"/>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pic>
        <p:nvPicPr>
          <p:cNvPr id="11" name="Afbeelding 10" descr="MountofOlivesfromCityofDavidtb051907772.jpg"/>
          <p:cNvPicPr>
            <a:picLocks noChangeAspect="1"/>
          </p:cNvPicPr>
          <p:nvPr/>
        </p:nvPicPr>
        <p:blipFill>
          <a:blip r:embed="rId4" cstate="print"/>
          <a:stretch>
            <a:fillRect/>
          </a:stretch>
        </p:blipFill>
        <p:spPr>
          <a:xfrm>
            <a:off x="5148064" y="260648"/>
            <a:ext cx="3819227" cy="2554854"/>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pic>
        <p:nvPicPr>
          <p:cNvPr id="2" name="Picture 3"/>
          <p:cNvPicPr>
            <a:picLocks noChangeAspect="1" noChangeArrowheads="1"/>
          </p:cNvPicPr>
          <p:nvPr/>
        </p:nvPicPr>
        <p:blipFill>
          <a:blip r:embed="rId5" cstate="print"/>
          <a:srcRect/>
          <a:stretch>
            <a:fillRect/>
          </a:stretch>
        </p:blipFill>
        <p:spPr bwMode="auto">
          <a:xfrm>
            <a:off x="2624244" y="2542910"/>
            <a:ext cx="3603939" cy="2398258"/>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sp>
        <p:nvSpPr>
          <p:cNvPr id="15" name="Tekstvak 14"/>
          <p:cNvSpPr txBox="1"/>
          <p:nvPr/>
        </p:nvSpPr>
        <p:spPr>
          <a:xfrm rot="20320683">
            <a:off x="256592" y="2463971"/>
            <a:ext cx="2304256" cy="461665"/>
          </a:xfrm>
          <a:prstGeom prst="rect">
            <a:avLst/>
          </a:prstGeom>
          <a:noFill/>
        </p:spPr>
        <p:txBody>
          <a:bodyPr wrap="square" rtlCol="0">
            <a:spAutoFit/>
          </a:bodyPr>
          <a:lstStyle/>
          <a:p>
            <a:r>
              <a:rPr lang="nl-NL" sz="2400" dirty="0" smtClean="0">
                <a:solidFill>
                  <a:schemeClr val="bg1"/>
                </a:solidFill>
                <a:latin typeface="Arial Black" pitchFamily="34" charset="0"/>
                <a:cs typeface="Arial" pitchFamily="34" charset="0"/>
              </a:rPr>
              <a:t>Tempelberg</a:t>
            </a:r>
            <a:endParaRPr lang="nl-NL" sz="2400" dirty="0">
              <a:solidFill>
                <a:schemeClr val="bg1"/>
              </a:solidFill>
              <a:latin typeface="Arial Black" pitchFamily="34" charset="0"/>
              <a:cs typeface="Arial" pitchFamily="34" charset="0"/>
            </a:endParaRPr>
          </a:p>
        </p:txBody>
      </p:sp>
      <p:sp>
        <p:nvSpPr>
          <p:cNvPr id="16" name="Tekstvak 15"/>
          <p:cNvSpPr txBox="1"/>
          <p:nvPr/>
        </p:nvSpPr>
        <p:spPr>
          <a:xfrm rot="20211179">
            <a:off x="6823957" y="2533127"/>
            <a:ext cx="1764704" cy="461665"/>
          </a:xfrm>
          <a:prstGeom prst="rect">
            <a:avLst/>
          </a:prstGeom>
          <a:noFill/>
        </p:spPr>
        <p:txBody>
          <a:bodyPr wrap="square" rtlCol="0">
            <a:spAutoFit/>
          </a:bodyPr>
          <a:lstStyle/>
          <a:p>
            <a:r>
              <a:rPr lang="nl-NL" sz="2400" dirty="0" smtClean="0">
                <a:solidFill>
                  <a:schemeClr val="bg1"/>
                </a:solidFill>
                <a:latin typeface="Arial Black" pitchFamily="34" charset="0"/>
                <a:cs typeface="Arial" pitchFamily="34" charset="0"/>
              </a:rPr>
              <a:t>Olijfberg</a:t>
            </a:r>
            <a:endParaRPr lang="nl-NL" sz="2400" dirty="0">
              <a:solidFill>
                <a:schemeClr val="bg1"/>
              </a:solidFill>
              <a:latin typeface="Arial Black" pitchFamily="34" charset="0"/>
              <a:cs typeface="Arial" pitchFamily="34" charset="0"/>
            </a:endParaRPr>
          </a:p>
        </p:txBody>
      </p:sp>
      <p:sp>
        <p:nvSpPr>
          <p:cNvPr id="20" name="Vrije vorm 19"/>
          <p:cNvSpPr/>
          <p:nvPr/>
        </p:nvSpPr>
        <p:spPr>
          <a:xfrm>
            <a:off x="251520" y="5157192"/>
            <a:ext cx="8640960" cy="1224136"/>
          </a:xfrm>
          <a:custGeom>
            <a:avLst/>
            <a:gdLst>
              <a:gd name="connsiteX0" fmla="*/ 0 w 3381829"/>
              <a:gd name="connsiteY0" fmla="*/ 1149047 h 1228876"/>
              <a:gd name="connsiteX1" fmla="*/ 899886 w 3381829"/>
              <a:gd name="connsiteY1" fmla="*/ 2419 h 1228876"/>
              <a:gd name="connsiteX2" fmla="*/ 1756229 w 3381829"/>
              <a:gd name="connsiteY2" fmla="*/ 1163561 h 1228876"/>
              <a:gd name="connsiteX3" fmla="*/ 2554514 w 3381829"/>
              <a:gd name="connsiteY3" fmla="*/ 321733 h 1228876"/>
              <a:gd name="connsiteX4" fmla="*/ 3251200 w 3381829"/>
              <a:gd name="connsiteY4" fmla="*/ 1090990 h 1228876"/>
              <a:gd name="connsiteX5" fmla="*/ 3338286 w 3381829"/>
              <a:gd name="connsiteY5" fmla="*/ 1149047 h 122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1228876">
                <a:moveTo>
                  <a:pt x="0" y="1149047"/>
                </a:moveTo>
                <a:cubicBezTo>
                  <a:pt x="303590" y="574523"/>
                  <a:pt x="607181" y="0"/>
                  <a:pt x="899886" y="2419"/>
                </a:cubicBezTo>
                <a:cubicBezTo>
                  <a:pt x="1192591" y="4838"/>
                  <a:pt x="1480458" y="1110342"/>
                  <a:pt x="1756229" y="1163561"/>
                </a:cubicBezTo>
                <a:cubicBezTo>
                  <a:pt x="2032000" y="1216780"/>
                  <a:pt x="2305352" y="333828"/>
                  <a:pt x="2554514" y="321733"/>
                </a:cubicBezTo>
                <a:cubicBezTo>
                  <a:pt x="2803676" y="309638"/>
                  <a:pt x="3120571" y="953104"/>
                  <a:pt x="3251200" y="1090990"/>
                </a:cubicBezTo>
                <a:cubicBezTo>
                  <a:pt x="3381829" y="1228876"/>
                  <a:pt x="3360057" y="1188961"/>
                  <a:pt x="3338286" y="1149047"/>
                </a:cubicBezTo>
              </a:path>
            </a:pathLst>
          </a:custGeom>
          <a:ln w="76200">
            <a:solidFill>
              <a:srgbClr val="FFFF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nl-NL"/>
          </a:p>
        </p:txBody>
      </p:sp>
      <p:cxnSp>
        <p:nvCxnSpPr>
          <p:cNvPr id="22" name="Rechte verbindingslijn met pijl 21"/>
          <p:cNvCxnSpPr/>
          <p:nvPr/>
        </p:nvCxnSpPr>
        <p:spPr>
          <a:xfrm>
            <a:off x="3779912" y="5445224"/>
            <a:ext cx="1368152" cy="1588"/>
          </a:xfrm>
          <a:prstGeom prst="straightConnector1">
            <a:avLst/>
          </a:prstGeom>
          <a:ln>
            <a:solidFill>
              <a:srgbClr val="FF000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3" name="Tekstvak 22"/>
          <p:cNvSpPr txBox="1"/>
          <p:nvPr/>
        </p:nvSpPr>
        <p:spPr>
          <a:xfrm rot="20320683">
            <a:off x="829846" y="5892893"/>
            <a:ext cx="2386373" cy="461665"/>
          </a:xfrm>
          <a:prstGeom prst="rect">
            <a:avLst/>
          </a:prstGeom>
          <a:noFill/>
        </p:spPr>
        <p:txBody>
          <a:bodyPr wrap="square" rtlCol="0">
            <a:spAutoFit/>
          </a:bodyPr>
          <a:lstStyle/>
          <a:p>
            <a:r>
              <a:rPr lang="nl-NL" sz="2400" dirty="0" smtClean="0">
                <a:solidFill>
                  <a:schemeClr val="bg1"/>
                </a:solidFill>
                <a:latin typeface="Arial Black" pitchFamily="34" charset="0"/>
                <a:cs typeface="Arial" pitchFamily="34" charset="0"/>
              </a:rPr>
              <a:t>Tempelberg</a:t>
            </a:r>
            <a:endParaRPr lang="nl-NL" sz="2400" dirty="0">
              <a:solidFill>
                <a:schemeClr val="bg1"/>
              </a:solidFill>
              <a:latin typeface="Arial Black" pitchFamily="34" charset="0"/>
              <a:cs typeface="Arial" pitchFamily="34" charset="0"/>
            </a:endParaRPr>
          </a:p>
        </p:txBody>
      </p:sp>
      <p:sp>
        <p:nvSpPr>
          <p:cNvPr id="24" name="Tekstvak 23"/>
          <p:cNvSpPr txBox="1"/>
          <p:nvPr/>
        </p:nvSpPr>
        <p:spPr>
          <a:xfrm rot="20211179">
            <a:off x="5953117" y="6079936"/>
            <a:ext cx="1675226" cy="461665"/>
          </a:xfrm>
          <a:prstGeom prst="rect">
            <a:avLst/>
          </a:prstGeom>
          <a:noFill/>
        </p:spPr>
        <p:txBody>
          <a:bodyPr wrap="square" rtlCol="0">
            <a:spAutoFit/>
          </a:bodyPr>
          <a:lstStyle/>
          <a:p>
            <a:r>
              <a:rPr lang="nl-NL" sz="2400" dirty="0" smtClean="0">
                <a:solidFill>
                  <a:schemeClr val="bg1"/>
                </a:solidFill>
                <a:latin typeface="Arial Black" pitchFamily="34" charset="0"/>
                <a:cs typeface="Arial" pitchFamily="34" charset="0"/>
              </a:rPr>
              <a:t>Olijfberg</a:t>
            </a:r>
            <a:endParaRPr lang="nl-NL" sz="2400" dirty="0">
              <a:solidFill>
                <a:schemeClr val="bg1"/>
              </a:solidFill>
              <a:latin typeface="Arial Black" pitchFamily="34" charset="0"/>
              <a:cs typeface="Arial" pitchFamily="34" charset="0"/>
            </a:endParaRPr>
          </a:p>
        </p:txBody>
      </p:sp>
      <p:sp>
        <p:nvSpPr>
          <p:cNvPr id="25" name="Tekstvak 24"/>
          <p:cNvSpPr txBox="1"/>
          <p:nvPr/>
        </p:nvSpPr>
        <p:spPr>
          <a:xfrm>
            <a:off x="3347864" y="5013176"/>
            <a:ext cx="2581943" cy="461665"/>
          </a:xfrm>
          <a:prstGeom prst="rect">
            <a:avLst/>
          </a:prstGeom>
          <a:noFill/>
        </p:spPr>
        <p:txBody>
          <a:bodyPr wrap="square" rtlCol="0">
            <a:spAutoFit/>
          </a:bodyPr>
          <a:lstStyle/>
          <a:p>
            <a:r>
              <a:rPr lang="nl-NL" sz="2400" dirty="0" err="1" smtClean="0">
                <a:solidFill>
                  <a:schemeClr val="bg1"/>
                </a:solidFill>
                <a:latin typeface="Arial Black" pitchFamily="34" charset="0"/>
                <a:cs typeface="Arial" pitchFamily="34" charset="0"/>
              </a:rPr>
              <a:t>Kidron</a:t>
            </a:r>
            <a:r>
              <a:rPr lang="nl-NL" sz="2400" dirty="0" smtClean="0">
                <a:solidFill>
                  <a:schemeClr val="bg1"/>
                </a:solidFill>
                <a:latin typeface="Arial Black" pitchFamily="34" charset="0"/>
                <a:cs typeface="Arial" pitchFamily="34" charset="0"/>
              </a:rPr>
              <a:t> vallei</a:t>
            </a:r>
            <a:endParaRPr lang="nl-NL" sz="2400" dirty="0">
              <a:solidFill>
                <a:schemeClr val="bg1"/>
              </a:solidFill>
              <a:latin typeface="Arial Black" pitchFamily="34" charset="0"/>
              <a:cs typeface="Arial"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Gerard Wijtsma\Mijn documenten\Mijn afbeeldingen\Israel 2010\tempel-van-Herodus.jpg"/>
          <p:cNvPicPr>
            <a:picLocks noChangeAspect="1" noChangeArrowheads="1"/>
          </p:cNvPicPr>
          <p:nvPr/>
        </p:nvPicPr>
        <p:blipFill>
          <a:blip r:embed="rId3" cstate="print"/>
          <a:srcRect l="15055" r="16198"/>
          <a:stretch>
            <a:fillRect/>
          </a:stretch>
        </p:blipFill>
        <p:spPr bwMode="auto">
          <a:xfrm>
            <a:off x="0" y="-76373"/>
            <a:ext cx="9144000" cy="6961757"/>
          </a:xfrm>
          <a:prstGeom prst="rect">
            <a:avLst/>
          </a:prstGeom>
          <a:noFill/>
        </p:spPr>
      </p:pic>
      <p:sp>
        <p:nvSpPr>
          <p:cNvPr id="8" name="Ondertitel 2"/>
          <p:cNvSpPr>
            <a:spLocks noGrp="1"/>
          </p:cNvSpPr>
          <p:nvPr>
            <p:ph type="subTitle" idx="1"/>
          </p:nvPr>
        </p:nvSpPr>
        <p:spPr>
          <a:xfrm>
            <a:off x="3275856" y="4374794"/>
            <a:ext cx="5616624" cy="2294566"/>
          </a:xfrm>
          <a:solidFill>
            <a:srgbClr val="FFFFFF">
              <a:alpha val="60000"/>
            </a:srgbClr>
          </a:solidFill>
        </p:spPr>
        <p:txBody>
          <a:bodyPr>
            <a:normAutofit fontScale="92500"/>
          </a:bodyPr>
          <a:lstStyle/>
          <a:p>
            <a:pPr algn="l"/>
            <a:r>
              <a:rPr lang="nl-NL" sz="2400" b="1" dirty="0" smtClean="0">
                <a:solidFill>
                  <a:srgbClr val="B42200"/>
                </a:solidFill>
                <a:latin typeface="Arial Black" pitchFamily="34" charset="0"/>
              </a:rPr>
              <a:t>ZICHTLIJN </a:t>
            </a:r>
          </a:p>
          <a:p>
            <a:pPr algn="l">
              <a:buFont typeface="Arial" pitchFamily="34" charset="0"/>
              <a:buChar char="•"/>
            </a:pPr>
            <a:r>
              <a:rPr lang="nl-NL" sz="2400" b="1" dirty="0" smtClean="0">
                <a:solidFill>
                  <a:srgbClr val="B42200"/>
                </a:solidFill>
                <a:latin typeface="Arial Black" pitchFamily="34" charset="0"/>
              </a:rPr>
              <a:t>Olijfberg</a:t>
            </a:r>
          </a:p>
          <a:p>
            <a:pPr algn="l">
              <a:buFont typeface="Arial" pitchFamily="34" charset="0"/>
              <a:buChar char="•"/>
            </a:pPr>
            <a:r>
              <a:rPr lang="nl-NL" sz="2400" b="1" dirty="0" err="1" smtClean="0">
                <a:solidFill>
                  <a:srgbClr val="B42200"/>
                </a:solidFill>
                <a:latin typeface="Arial Black" pitchFamily="34" charset="0"/>
              </a:rPr>
              <a:t>Kidrondal</a:t>
            </a:r>
            <a:r>
              <a:rPr lang="nl-NL" sz="2400" b="1" dirty="0" smtClean="0">
                <a:solidFill>
                  <a:srgbClr val="B42200"/>
                </a:solidFill>
                <a:latin typeface="Arial Black" pitchFamily="34" charset="0"/>
              </a:rPr>
              <a:t>  (verhoogde weg)</a:t>
            </a:r>
          </a:p>
          <a:p>
            <a:pPr algn="l">
              <a:buFont typeface="Arial" pitchFamily="34" charset="0"/>
              <a:buChar char="•"/>
            </a:pPr>
            <a:r>
              <a:rPr lang="nl-NL" sz="2400" b="1" dirty="0" smtClean="0">
                <a:solidFill>
                  <a:srgbClr val="B42200"/>
                </a:solidFill>
                <a:latin typeface="Arial Black" pitchFamily="34" charset="0"/>
              </a:rPr>
              <a:t>Over de verlaagde Oostelijke muur</a:t>
            </a:r>
          </a:p>
          <a:p>
            <a:pPr algn="l">
              <a:buFont typeface="Arial" pitchFamily="34" charset="0"/>
              <a:buChar char="•"/>
            </a:pPr>
            <a:r>
              <a:rPr lang="nl-NL" sz="2400" b="1" dirty="0" smtClean="0">
                <a:solidFill>
                  <a:srgbClr val="B42200"/>
                </a:solidFill>
                <a:latin typeface="Arial Black" pitchFamily="34" charset="0"/>
              </a:rPr>
              <a:t>Tempel</a:t>
            </a:r>
            <a:endParaRPr lang="nl-NL" sz="2400" dirty="0">
              <a:solidFill>
                <a:srgbClr val="B42200"/>
              </a:solidFill>
              <a:latin typeface="Arial Black"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cxnSp>
        <p:nvCxnSpPr>
          <p:cNvPr id="11" name="Rechte verbindingslijn met pijl 10"/>
          <p:cNvCxnSpPr/>
          <p:nvPr/>
        </p:nvCxnSpPr>
        <p:spPr>
          <a:xfrm rot="10800000">
            <a:off x="4788024" y="2348880"/>
            <a:ext cx="4032448" cy="936104"/>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 y="-171400"/>
            <a:ext cx="9144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dn.tripadvisor.com/media/photo-s/03/c7/a0/28/lux-invicta-portuga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392"/>
            <a:ext cx="7056784" cy="459332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508104" y="2955716"/>
            <a:ext cx="3672408" cy="3924000"/>
          </a:xfrm>
          <a:prstGeom prst="rect">
            <a:avLst/>
          </a:prstGeom>
          <a:solidFill>
            <a:schemeClr val="tx1"/>
          </a:solidFill>
        </p:spPr>
        <p:txBody>
          <a:bodyPr wrap="square" rtlCol="0">
            <a:spAutoFit/>
          </a:bodyPr>
          <a:lstStyle/>
          <a:p>
            <a:r>
              <a:rPr lang="en-US" sz="2000" b="1" i="1" dirty="0" smtClean="0">
                <a:solidFill>
                  <a:schemeClr val="bg1"/>
                </a:solidFill>
                <a:latin typeface="Verdana" pitchFamily="34" charset="0"/>
              </a:rPr>
              <a:t>“</a:t>
            </a:r>
            <a:r>
              <a:rPr lang="en-US" sz="2000" b="1" i="1" dirty="0" err="1" smtClean="0">
                <a:solidFill>
                  <a:schemeClr val="bg1"/>
                </a:solidFill>
                <a:latin typeface="Verdana" pitchFamily="34" charset="0"/>
              </a:rPr>
              <a:t>Ze</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bouwden</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een</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verhoogde</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weg</a:t>
            </a:r>
            <a:r>
              <a:rPr lang="en-US" sz="2000" b="1" i="1" dirty="0" smtClean="0">
                <a:solidFill>
                  <a:schemeClr val="bg1"/>
                </a:solidFill>
                <a:latin typeface="Verdana" pitchFamily="34" charset="0"/>
              </a:rPr>
              <a:t> van de </a:t>
            </a:r>
            <a:r>
              <a:rPr lang="en-US" sz="2000" b="1" i="1" dirty="0" err="1">
                <a:solidFill>
                  <a:schemeClr val="bg1"/>
                </a:solidFill>
                <a:latin typeface="Verdana" pitchFamily="34" charset="0"/>
              </a:rPr>
              <a:t>T</a:t>
            </a:r>
            <a:r>
              <a:rPr lang="en-US" sz="2000" b="1" i="1" dirty="0" err="1" smtClean="0">
                <a:solidFill>
                  <a:schemeClr val="bg1"/>
                </a:solidFill>
                <a:latin typeface="Verdana" pitchFamily="34" charset="0"/>
              </a:rPr>
              <a:t>empelberg</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naar</a:t>
            </a:r>
            <a:r>
              <a:rPr lang="en-US" sz="2000" b="1" i="1" dirty="0" smtClean="0">
                <a:solidFill>
                  <a:schemeClr val="bg1"/>
                </a:solidFill>
                <a:latin typeface="Verdana" pitchFamily="34" charset="0"/>
              </a:rPr>
              <a:t> de </a:t>
            </a:r>
            <a:r>
              <a:rPr lang="en-US" sz="2000" b="1" i="1" dirty="0" err="1">
                <a:solidFill>
                  <a:schemeClr val="bg1"/>
                </a:solidFill>
                <a:latin typeface="Verdana" pitchFamily="34" charset="0"/>
              </a:rPr>
              <a:t>O</a:t>
            </a:r>
            <a:r>
              <a:rPr lang="en-US" sz="2000" b="1" i="1" dirty="0" err="1" smtClean="0">
                <a:solidFill>
                  <a:schemeClr val="bg1"/>
                </a:solidFill>
                <a:latin typeface="Verdana" pitchFamily="34" charset="0"/>
              </a:rPr>
              <a:t>lijfberg</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een</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verhoogde</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weg</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boven</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een</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verhoogde</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weg</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Hierover</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ging</a:t>
            </a:r>
            <a:r>
              <a:rPr lang="en-US" sz="2000" b="1" i="1" dirty="0" smtClean="0">
                <a:solidFill>
                  <a:schemeClr val="bg1"/>
                </a:solidFill>
                <a:latin typeface="Verdana" pitchFamily="34" charset="0"/>
              </a:rPr>
              <a:t> de </a:t>
            </a:r>
            <a:r>
              <a:rPr lang="en-US" sz="2000" b="1" i="1" dirty="0" err="1" smtClean="0">
                <a:solidFill>
                  <a:schemeClr val="bg1"/>
                </a:solidFill>
                <a:latin typeface="Verdana" pitchFamily="34" charset="0"/>
              </a:rPr>
              <a:t>priester</a:t>
            </a:r>
            <a:r>
              <a:rPr lang="en-US" sz="2000" b="1" i="1" dirty="0" smtClean="0">
                <a:solidFill>
                  <a:schemeClr val="bg1"/>
                </a:solidFill>
                <a:latin typeface="Verdana" pitchFamily="34" charset="0"/>
              </a:rPr>
              <a:t> die de Rode </a:t>
            </a:r>
            <a:r>
              <a:rPr lang="en-US" sz="2000" b="1" i="1" dirty="0" err="1" smtClean="0">
                <a:solidFill>
                  <a:schemeClr val="bg1"/>
                </a:solidFill>
                <a:latin typeface="Verdana" pitchFamily="34" charset="0"/>
              </a:rPr>
              <a:t>koe</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moest</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verbranden</a:t>
            </a:r>
            <a:r>
              <a:rPr lang="en-US" sz="2000" b="1" i="1" dirty="0" smtClean="0">
                <a:solidFill>
                  <a:schemeClr val="bg1"/>
                </a:solidFill>
                <a:latin typeface="Verdana" pitchFamily="34" charset="0"/>
              </a:rPr>
              <a:t> en </a:t>
            </a:r>
            <a:r>
              <a:rPr lang="en-US" sz="2000" b="1" i="1" dirty="0" err="1" smtClean="0">
                <a:solidFill>
                  <a:schemeClr val="bg1"/>
                </a:solidFill>
                <a:latin typeface="Verdana" pitchFamily="34" charset="0"/>
              </a:rPr>
              <a:t>allen</a:t>
            </a:r>
            <a:r>
              <a:rPr lang="en-US" sz="2000" b="1" i="1" dirty="0" smtClean="0">
                <a:solidFill>
                  <a:schemeClr val="bg1"/>
                </a:solidFill>
                <a:latin typeface="Verdana" pitchFamily="34" charset="0"/>
              </a:rPr>
              <a:t> die met hem </a:t>
            </a:r>
            <a:r>
              <a:rPr lang="en-US" sz="2000" b="1" i="1" dirty="0" err="1" smtClean="0">
                <a:solidFill>
                  <a:schemeClr val="bg1"/>
                </a:solidFill>
                <a:latin typeface="Verdana" pitchFamily="34" charset="0"/>
              </a:rPr>
              <a:t>gingen</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naar</a:t>
            </a:r>
            <a:r>
              <a:rPr lang="en-US" sz="2000" b="1" i="1" dirty="0" smtClean="0">
                <a:solidFill>
                  <a:schemeClr val="bg1"/>
                </a:solidFill>
                <a:latin typeface="Verdana" pitchFamily="34" charset="0"/>
              </a:rPr>
              <a:t> de </a:t>
            </a:r>
            <a:r>
              <a:rPr lang="en-US" sz="2000" b="1" i="1" dirty="0" err="1" smtClean="0">
                <a:solidFill>
                  <a:schemeClr val="bg1"/>
                </a:solidFill>
                <a:latin typeface="Verdana" pitchFamily="34" charset="0"/>
              </a:rPr>
              <a:t>Olijfberg</a:t>
            </a:r>
            <a:r>
              <a:rPr lang="en-US" sz="2000" b="1" i="1" dirty="0">
                <a:solidFill>
                  <a:schemeClr val="bg1"/>
                </a:solidFill>
                <a:latin typeface="Verdana" pitchFamily="34" charset="0"/>
              </a:rPr>
              <a:t>.</a:t>
            </a:r>
            <a:r>
              <a:rPr lang="en-US" sz="2000" b="1" i="1" dirty="0" smtClean="0">
                <a:solidFill>
                  <a:schemeClr val="bg1"/>
                </a:solidFill>
                <a:latin typeface="Verdana" pitchFamily="34" charset="0"/>
              </a:rPr>
              <a:t> (</a:t>
            </a:r>
            <a:r>
              <a:rPr lang="en-US" sz="2000" b="1" i="1" dirty="0" err="1" smtClean="0">
                <a:solidFill>
                  <a:schemeClr val="bg1"/>
                </a:solidFill>
                <a:latin typeface="Verdana" pitchFamily="34" charset="0"/>
              </a:rPr>
              <a:t>Misjnah</a:t>
            </a:r>
            <a:r>
              <a:rPr lang="en-US" sz="2000" b="1" i="1" dirty="0" smtClean="0">
                <a:solidFill>
                  <a:schemeClr val="bg1"/>
                </a:solidFill>
                <a:latin typeface="Verdana" pitchFamily="34" charset="0"/>
              </a:rPr>
              <a:t>) </a:t>
            </a:r>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004048" y="5415607"/>
            <a:ext cx="3672408" cy="461665"/>
          </a:xfrm>
          <a:prstGeom prst="rect">
            <a:avLst/>
          </a:prstGeom>
          <a:noFill/>
        </p:spPr>
        <p:txBody>
          <a:bodyPr wrap="square" rtlCol="0">
            <a:spAutoFit/>
          </a:bodyPr>
          <a:lstStyle/>
          <a:p>
            <a:r>
              <a:rPr lang="nl-NL" sz="2400" dirty="0" smtClean="0">
                <a:solidFill>
                  <a:schemeClr val="bg2">
                    <a:lumMod val="10000"/>
                  </a:schemeClr>
                </a:solidFill>
                <a:latin typeface="Arial Black" pitchFamily="34" charset="0"/>
                <a:cs typeface="Arial" pitchFamily="34" charset="0"/>
              </a:rPr>
              <a:t>Loopbrug met bogen</a:t>
            </a:r>
            <a:endParaRPr lang="nl-NL" sz="2400" dirty="0">
              <a:solidFill>
                <a:schemeClr val="bg2">
                  <a:lumMod val="10000"/>
                </a:schemeClr>
              </a:solidFill>
              <a:latin typeface="Arial Black" pitchFamily="34" charset="0"/>
              <a:cs typeface="Arial" pitchFamily="34" charset="0"/>
            </a:endParaRPr>
          </a:p>
        </p:txBody>
      </p:sp>
      <p:pic>
        <p:nvPicPr>
          <p:cNvPr id="2" name="Picture 2" descr="http://4.bp.blogspot.com/-rfwd_lnZrm8/Tt1uB7XyfkI/AAAAAAAAACI/Vpk6JDonCNQ/s1600/jerusalem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00808"/>
            <a:ext cx="8352928" cy="47030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624"/>
            <a:ext cx="91440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220072" y="44624"/>
            <a:ext cx="3923928" cy="2448000"/>
          </a:xfrm>
          <a:prstGeom prst="rect">
            <a:avLst/>
          </a:prstGeom>
          <a:solidFill>
            <a:schemeClr val="tx1"/>
          </a:solidFill>
        </p:spPr>
        <p:txBody>
          <a:bodyPr wrap="square" rtlCol="0">
            <a:spAutoFit/>
          </a:bodyPr>
          <a:lstStyle/>
          <a:p>
            <a:pPr algn="ct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Mifkad</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Gate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nu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Lions Gate </a:t>
            </a: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0" y="-29381"/>
            <a:ext cx="5194252" cy="692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Afbeeldingsresultaat voor gates jerusalem jerusalem"/>
          <p:cNvPicPr>
            <a:picLocks noChangeAspect="1" noChangeArrowheads="1"/>
          </p:cNvPicPr>
          <p:nvPr/>
        </p:nvPicPr>
        <p:blipFill rotWithShape="1">
          <a:blip r:embed="rId4">
            <a:extLst>
              <a:ext uri="{28A0092B-C50C-407E-A947-70E740481C1C}">
                <a14:useLocalDpi xmlns:a14="http://schemas.microsoft.com/office/drawing/2010/main" val="0"/>
              </a:ext>
            </a:extLst>
          </a:blip>
          <a:srcRect t="3561" b="12122"/>
          <a:stretch/>
        </p:blipFill>
        <p:spPr bwMode="auto">
          <a:xfrm>
            <a:off x="5076056" y="2472477"/>
            <a:ext cx="4072067" cy="43819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717032"/>
            <a:ext cx="38830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4465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323528" y="1988840"/>
            <a:ext cx="8604000" cy="4536504"/>
          </a:xfr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normAutofit fontScale="92500"/>
          </a:bodyPr>
          <a:lstStyle/>
          <a:p>
            <a:pPr algn="l"/>
            <a:r>
              <a:rPr lang="nl-NL" sz="2400" dirty="0" smtClean="0">
                <a:solidFill>
                  <a:schemeClr val="bg1"/>
                </a:solidFill>
              </a:rPr>
              <a:t>Neh.3: 31 Daarna heeft </a:t>
            </a:r>
            <a:r>
              <a:rPr lang="nl-NL" sz="2400" dirty="0" err="1" smtClean="0">
                <a:solidFill>
                  <a:schemeClr val="bg1"/>
                </a:solidFill>
              </a:rPr>
              <a:t>Malkia</a:t>
            </a:r>
            <a:r>
              <a:rPr lang="nl-NL" sz="2400" dirty="0" smtClean="0">
                <a:solidFill>
                  <a:schemeClr val="bg1"/>
                </a:solidFill>
              </a:rPr>
              <a:t>, zoon van de goudsmid,</a:t>
            </a:r>
            <a:br>
              <a:rPr lang="nl-NL" sz="2400" dirty="0" smtClean="0">
                <a:solidFill>
                  <a:schemeClr val="bg1"/>
                </a:solidFill>
              </a:rPr>
            </a:br>
            <a:r>
              <a:rPr lang="nl-NL" sz="2400" dirty="0" smtClean="0">
                <a:solidFill>
                  <a:schemeClr val="bg1"/>
                </a:solidFill>
              </a:rPr>
              <a:t>versterkingswerk gedaan tot aan het huis van de </a:t>
            </a:r>
            <a:r>
              <a:rPr lang="nl-NL" sz="2400" dirty="0" err="1" smtClean="0">
                <a:solidFill>
                  <a:schemeClr val="bg1"/>
                </a:solidFill>
              </a:rPr>
              <a:t>weggegevenen</a:t>
            </a:r>
            <a:r>
              <a:rPr lang="nl-NL" sz="2400" dirty="0" smtClean="0">
                <a:solidFill>
                  <a:schemeClr val="bg1"/>
                </a:solidFill>
              </a:rPr>
              <a:t> en de marktlui,- tegenover </a:t>
            </a:r>
            <a:r>
              <a:rPr lang="nl-NL" sz="2400" b="1" dirty="0" smtClean="0">
                <a:solidFill>
                  <a:srgbClr val="FFC000"/>
                </a:solidFill>
              </a:rPr>
              <a:t>de Wachtpoort</a:t>
            </a:r>
            <a:r>
              <a:rPr lang="nl-NL" sz="2400" dirty="0" smtClean="0">
                <a:solidFill>
                  <a:schemeClr val="bg1"/>
                </a:solidFill>
              </a:rPr>
              <a:t> en tot aan de bovenzaal bij de Hoeksteen</a:t>
            </a:r>
          </a:p>
          <a:p>
            <a:pPr algn="r"/>
            <a:r>
              <a:rPr lang="he-IL" sz="3500" b="1" dirty="0">
                <a:solidFill>
                  <a:schemeClr val="bg1"/>
                </a:solidFill>
                <a:cs typeface="+mj-cs"/>
              </a:rPr>
              <a:t>אַחֲרֵי </a:t>
            </a:r>
            <a:r>
              <a:rPr lang="he-IL" sz="3500" b="1" dirty="0" smtClean="0">
                <a:solidFill>
                  <a:schemeClr val="bg1"/>
                </a:solidFill>
                <a:cs typeface="+mj-cs"/>
              </a:rPr>
              <a:t>הֶחֱזִיק </a:t>
            </a:r>
            <a:r>
              <a:rPr lang="he-IL" sz="3500" b="1" dirty="0">
                <a:solidFill>
                  <a:schemeClr val="bg1"/>
                </a:solidFill>
                <a:cs typeface="+mj-cs"/>
              </a:rPr>
              <a:t>מַלְכִּיָּה בֶּן־הַצֹּרְפִי עַד־בֵּית</a:t>
            </a:r>
            <a:endParaRPr lang="nl-NL" sz="3500" b="1" dirty="0" smtClean="0">
              <a:solidFill>
                <a:schemeClr val="bg1"/>
              </a:solidFill>
              <a:cs typeface="+mj-cs"/>
            </a:endParaRPr>
          </a:p>
          <a:p>
            <a:pPr algn="r"/>
            <a:r>
              <a:rPr lang="nl-NL" sz="2400" dirty="0" err="1" smtClean="0">
                <a:solidFill>
                  <a:schemeClr val="bg1"/>
                </a:solidFill>
                <a:latin typeface="Arial Black" pitchFamily="34" charset="0"/>
              </a:rPr>
              <a:t>acharei</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he’chezivak</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malkijah</a:t>
            </a:r>
            <a:r>
              <a:rPr lang="nl-NL" sz="2400" dirty="0" smtClean="0">
                <a:solidFill>
                  <a:schemeClr val="bg1"/>
                </a:solidFill>
                <a:latin typeface="Arial Black" pitchFamily="34" charset="0"/>
              </a:rPr>
              <a:t> ben </a:t>
            </a:r>
            <a:r>
              <a:rPr lang="nl-NL" sz="2400" dirty="0" err="1" smtClean="0">
                <a:solidFill>
                  <a:schemeClr val="bg1"/>
                </a:solidFill>
                <a:latin typeface="Arial Black" pitchFamily="34" charset="0"/>
              </a:rPr>
              <a:t>ha’zorfi</a:t>
            </a:r>
            <a:r>
              <a:rPr lang="nl-NL" sz="2400" dirty="0" smtClean="0">
                <a:solidFill>
                  <a:schemeClr val="bg1"/>
                </a:solidFill>
                <a:latin typeface="Arial Black" pitchFamily="34" charset="0"/>
              </a:rPr>
              <a:t> ad </a:t>
            </a:r>
            <a:r>
              <a:rPr lang="nl-NL" sz="2400" dirty="0" err="1" smtClean="0">
                <a:solidFill>
                  <a:schemeClr val="bg1"/>
                </a:solidFill>
                <a:latin typeface="Arial Black" pitchFamily="34" charset="0"/>
              </a:rPr>
              <a:t>beit</a:t>
            </a:r>
            <a:endParaRPr lang="nl-NL" sz="2400" dirty="0" smtClean="0">
              <a:solidFill>
                <a:schemeClr val="bg1"/>
              </a:solidFill>
              <a:latin typeface="Arial Black" pitchFamily="34" charset="0"/>
            </a:endParaRPr>
          </a:p>
          <a:p>
            <a:pPr algn="r"/>
            <a:r>
              <a:rPr lang="he-IL" sz="3500" b="1" dirty="0">
                <a:solidFill>
                  <a:schemeClr val="bg1"/>
                </a:solidFill>
                <a:latin typeface="Arial Black" pitchFamily="34" charset="0"/>
                <a:cs typeface="+mj-cs"/>
              </a:rPr>
              <a:t>הַנְּתִינִים וְהָרֹכְלִים נֶגֶד </a:t>
            </a:r>
            <a:r>
              <a:rPr lang="he-IL" sz="3500" b="1" dirty="0">
                <a:solidFill>
                  <a:srgbClr val="FFC000"/>
                </a:solidFill>
                <a:latin typeface="Arial Black" pitchFamily="34" charset="0"/>
                <a:cs typeface="+mj-cs"/>
              </a:rPr>
              <a:t>שַׁעַר </a:t>
            </a:r>
            <a:r>
              <a:rPr lang="he-IL" sz="3500" b="1" dirty="0" smtClean="0">
                <a:solidFill>
                  <a:srgbClr val="FFC000"/>
                </a:solidFill>
                <a:latin typeface="Arial Black" pitchFamily="34" charset="0"/>
                <a:cs typeface="+mj-cs"/>
              </a:rPr>
              <a:t>הַמִּפְקָד</a:t>
            </a:r>
            <a:endParaRPr lang="nl-NL" sz="3500" b="1" dirty="0" smtClean="0">
              <a:solidFill>
                <a:srgbClr val="FFC000"/>
              </a:solidFill>
              <a:latin typeface="Arial Black" pitchFamily="34" charset="0"/>
              <a:cs typeface="+mj-cs"/>
            </a:endParaRPr>
          </a:p>
          <a:p>
            <a:pPr algn="l"/>
            <a:r>
              <a:rPr lang="nl-NL" sz="2400" dirty="0" err="1" smtClean="0">
                <a:solidFill>
                  <a:schemeClr val="bg1"/>
                </a:solidFill>
                <a:latin typeface="Arial Black" pitchFamily="34" charset="0"/>
              </a:rPr>
              <a:t>ha’netiniem</a:t>
            </a:r>
            <a:r>
              <a:rPr lang="nl-NL" sz="2400" dirty="0" smtClean="0">
                <a:solidFill>
                  <a:schemeClr val="bg1"/>
                </a:solidFill>
                <a:latin typeface="Arial Black" pitchFamily="34" charset="0"/>
              </a:rPr>
              <a:t> we </a:t>
            </a:r>
            <a:r>
              <a:rPr lang="nl-NL" sz="2400" dirty="0" err="1" smtClean="0">
                <a:solidFill>
                  <a:schemeClr val="bg1"/>
                </a:solidFill>
                <a:latin typeface="Arial Black" pitchFamily="34" charset="0"/>
              </a:rPr>
              <a:t>ha’rokliem</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neged</a:t>
            </a:r>
            <a:r>
              <a:rPr lang="nl-NL" sz="2400" dirty="0" smtClean="0">
                <a:solidFill>
                  <a:schemeClr val="bg1"/>
                </a:solidFill>
                <a:latin typeface="Arial Black" pitchFamily="34" charset="0"/>
              </a:rPr>
              <a:t> </a:t>
            </a:r>
            <a:r>
              <a:rPr lang="nl-NL" sz="2400" dirty="0" err="1" smtClean="0">
                <a:solidFill>
                  <a:srgbClr val="FFC000"/>
                </a:solidFill>
                <a:latin typeface="Arial Black" pitchFamily="34" charset="0"/>
              </a:rPr>
              <a:t>sja’ar</a:t>
            </a:r>
            <a:r>
              <a:rPr lang="nl-NL" sz="2400" dirty="0" smtClean="0">
                <a:solidFill>
                  <a:srgbClr val="FFC000"/>
                </a:solidFill>
                <a:latin typeface="Arial Black" pitchFamily="34" charset="0"/>
              </a:rPr>
              <a:t> </a:t>
            </a:r>
            <a:r>
              <a:rPr lang="nl-NL" sz="2400" dirty="0" err="1" smtClean="0">
                <a:solidFill>
                  <a:srgbClr val="FFC000"/>
                </a:solidFill>
                <a:latin typeface="Arial Black" pitchFamily="34" charset="0"/>
              </a:rPr>
              <a:t>ha’mifkad</a:t>
            </a:r>
            <a:endParaRPr lang="nl-NL" sz="2400" dirty="0" smtClean="0">
              <a:solidFill>
                <a:srgbClr val="FFC000"/>
              </a:solidFill>
              <a:latin typeface="Arial Black" pitchFamily="34" charset="0"/>
            </a:endParaRPr>
          </a:p>
          <a:p>
            <a:pPr algn="r"/>
            <a:r>
              <a:rPr lang="he-IL" sz="3500" b="1" dirty="0">
                <a:solidFill>
                  <a:schemeClr val="bg1"/>
                </a:solidFill>
                <a:latin typeface="Ain Yiddishe Font-Modern" pitchFamily="34" charset="0"/>
                <a:cs typeface="+mj-cs"/>
              </a:rPr>
              <a:t>וְעַד עֲלִיַּת </a:t>
            </a:r>
            <a:r>
              <a:rPr lang="he-IL" sz="3500" b="1" dirty="0" smtClean="0">
                <a:solidFill>
                  <a:schemeClr val="bg1"/>
                </a:solidFill>
                <a:latin typeface="Ain Yiddishe Font-Modern" pitchFamily="34" charset="0"/>
                <a:cs typeface="+mj-cs"/>
              </a:rPr>
              <a:t>הַפִּנָּה</a:t>
            </a:r>
            <a:endParaRPr lang="nl-NL" sz="3500" b="1" dirty="0" smtClean="0">
              <a:solidFill>
                <a:schemeClr val="bg1"/>
              </a:solidFill>
              <a:latin typeface="Ain Yiddishe Font-Modern" pitchFamily="34" charset="0"/>
              <a:cs typeface="+mj-cs"/>
            </a:endParaRPr>
          </a:p>
          <a:p>
            <a:pPr algn="l"/>
            <a:r>
              <a:rPr lang="nl-NL" sz="2400" dirty="0" smtClean="0">
                <a:solidFill>
                  <a:schemeClr val="bg1"/>
                </a:solidFill>
                <a:latin typeface="Arial Black" pitchFamily="34" charset="0"/>
              </a:rPr>
              <a:t>we ad </a:t>
            </a:r>
            <a:r>
              <a:rPr lang="nl-NL" sz="2400" dirty="0" err="1" smtClean="0">
                <a:solidFill>
                  <a:schemeClr val="bg1"/>
                </a:solidFill>
                <a:latin typeface="Arial Black" pitchFamily="34" charset="0"/>
              </a:rPr>
              <a:t>alijat</a:t>
            </a:r>
            <a:r>
              <a:rPr lang="nl-NL" sz="2400" dirty="0" smtClean="0">
                <a:solidFill>
                  <a:schemeClr val="bg1"/>
                </a:solidFill>
                <a:latin typeface="Arial Black" pitchFamily="34" charset="0"/>
              </a:rPr>
              <a:t> ha </a:t>
            </a:r>
            <a:r>
              <a:rPr lang="nl-NL" sz="2400" dirty="0" err="1" smtClean="0">
                <a:solidFill>
                  <a:schemeClr val="bg1"/>
                </a:solidFill>
                <a:latin typeface="Arial Black" pitchFamily="34" charset="0"/>
              </a:rPr>
              <a:t>pinah</a:t>
            </a:r>
            <a:endParaRPr lang="nl-NL" sz="2400" dirty="0" smtClean="0">
              <a:solidFill>
                <a:schemeClr val="bg1"/>
              </a:solidFill>
              <a:latin typeface="Arial Black" pitchFamily="34" charset="0"/>
            </a:endParaRPr>
          </a:p>
          <a:p>
            <a:pPr algn="l"/>
            <a:endParaRPr lang="nl-NL" sz="2400" dirty="0" smtClean="0">
              <a:solidFill>
                <a:schemeClr val="bg1"/>
              </a:solidFill>
              <a:latin typeface="Arial Black"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37" b="9267"/>
          <a:stretch/>
        </p:blipFill>
        <p:spPr bwMode="auto">
          <a:xfrm>
            <a:off x="-496" y="-27384"/>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Choekat-en-jat.jpg"/>
          <p:cNvPicPr>
            <a:picLocks noChangeAspect="1"/>
          </p:cNvPicPr>
          <p:nvPr/>
        </p:nvPicPr>
        <p:blipFill>
          <a:blip r:embed="rId3" cstate="print"/>
          <a:srcRect t="25099"/>
          <a:stretch>
            <a:fillRect/>
          </a:stretch>
        </p:blipFill>
        <p:spPr>
          <a:xfrm>
            <a:off x="-36512" y="0"/>
            <a:ext cx="9180512" cy="6876256"/>
          </a:xfrm>
          <a:prstGeom prst="rect">
            <a:avLst/>
          </a:prstGeom>
          <a:ln>
            <a:solidFill>
              <a:schemeClr val="accent1"/>
            </a:solidFill>
          </a:ln>
          <a:effectLst>
            <a:outerShdw blurRad="292100" dist="139700" dir="2700000" algn="tl" rotWithShape="0">
              <a:srgbClr val="333333">
                <a:alpha val="65000"/>
              </a:srgbClr>
            </a:outerShdw>
          </a:effectLst>
        </p:spPr>
      </p:pic>
      <p:sp>
        <p:nvSpPr>
          <p:cNvPr id="4" name="Ondertitel 2"/>
          <p:cNvSpPr txBox="1">
            <a:spLocks/>
          </p:cNvSpPr>
          <p:nvPr/>
        </p:nvSpPr>
        <p:spPr>
          <a:xfrm>
            <a:off x="1187624" y="1340768"/>
            <a:ext cx="7776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1. De Rode koe</a:t>
            </a:r>
          </a:p>
        </p:txBody>
      </p:sp>
      <p:sp>
        <p:nvSpPr>
          <p:cNvPr id="6" name="Ondertitel 2"/>
          <p:cNvSpPr txBox="1">
            <a:spLocks/>
          </p:cNvSpPr>
          <p:nvPr/>
        </p:nvSpPr>
        <p:spPr>
          <a:xfrm>
            <a:off x="1188488" y="1916832"/>
            <a:ext cx="7776000" cy="720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2. Reiniging met reinigingswater,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Mirjam</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sterft,</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7" name="Ondertitel 2"/>
          <p:cNvSpPr txBox="1">
            <a:spLocks/>
          </p:cNvSpPr>
          <p:nvPr/>
        </p:nvSpPr>
        <p:spPr>
          <a:xfrm>
            <a:off x="1187624" y="2780928"/>
            <a:ext cx="7776000" cy="720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Mozes slaat op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rots terwijl hij er tegen moest spreken.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ater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uit de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rots. Mozes en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Aäron</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gestraft.</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Ondertitel 2"/>
          <p:cNvSpPr txBox="1">
            <a:spLocks/>
          </p:cNvSpPr>
          <p:nvPr/>
        </p:nvSpPr>
        <p:spPr>
          <a:xfrm>
            <a:off x="1187624" y="3645024"/>
            <a:ext cx="7776000" cy="46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4.Verzoek</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om door </a:t>
            </a:r>
            <a:r>
              <a:rPr kumimoji="0" lang="nl-NL" sz="2000" b="1" i="0" u="none" strike="noStrike" kern="1200" cap="none" spc="0" normalizeH="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Edom</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te trekken afgewezen</a:t>
            </a: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Ondertitel 2"/>
          <p:cNvSpPr txBox="1">
            <a:spLocks/>
          </p:cNvSpPr>
          <p:nvPr/>
        </p:nvSpPr>
        <p:spPr>
          <a:xfrm>
            <a:off x="1187624" y="4221088"/>
            <a:ext cx="7776000" cy="828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5.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Aäron</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sterft op de berg Hor </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en </a:t>
            </a:r>
            <a:r>
              <a:rPr kumimoji="0" lang="nl-NL" sz="2000" b="1" i="0" u="none" strike="noStrike" kern="1200" cap="none" spc="0" normalizeH="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Eleazar</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volgt hem op. De aanvallende </a:t>
            </a:r>
            <a:r>
              <a:rPr kumimoji="0" lang="nl-NL" sz="2000" b="1" i="0" u="none" strike="noStrike" kern="1200" cap="none" spc="0" normalizeH="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Amalekieten</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worden verslagen. Klacht over </a:t>
            </a:r>
            <a:r>
              <a:rPr kumimoji="0" lang="nl-NL" sz="2000" b="1" i="0" u="none" strike="noStrike" kern="1200" cap="none" spc="0" normalizeH="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mannah</a:t>
            </a:r>
            <a:r>
              <a:rPr kumimoji="0" lang="nl-NL" sz="2000" b="1" i="0" u="none" strike="noStrike" kern="120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Slangen, Koperen slang</a:t>
            </a: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Ondertitel 2"/>
          <p:cNvSpPr txBox="1">
            <a:spLocks/>
          </p:cNvSpPr>
          <p:nvPr/>
        </p:nvSpPr>
        <p:spPr>
          <a:xfrm>
            <a:off x="1188447" y="5157192"/>
            <a:ext cx="7776000" cy="576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6. Verder oostelijk langs de Jordaan. Het lied van de bron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Ondertitel 2"/>
          <p:cNvSpPr txBox="1">
            <a:spLocks/>
          </p:cNvSpPr>
          <p:nvPr/>
        </p:nvSpPr>
        <p:spPr>
          <a:xfrm>
            <a:off x="1187624" y="5805264"/>
            <a:ext cx="7776000" cy="936000"/>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7. Het verzoek om door het gebied van de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Amorieten</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te trekken afgewezen. Israël aangevallen.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Amorieten</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en </a:t>
            </a:r>
            <a:r>
              <a:rPr kumimoji="0" lang="nl-NL" sz="2000" b="1" i="0" u="none" strike="noStrike" kern="1200" cap="none" spc="0" normalizeH="0" baseline="0" noProof="0" dirty="0" err="1"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Basan</a:t>
            </a:r>
            <a:r>
              <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verslagen. Jericho</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nl-NL" sz="20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Ondertitel 2"/>
          <p:cNvSpPr txBox="1">
            <a:spLocks/>
          </p:cNvSpPr>
          <p:nvPr/>
        </p:nvSpPr>
        <p:spPr>
          <a:xfrm>
            <a:off x="-108520" y="1124744"/>
            <a:ext cx="1504401" cy="5616624"/>
          </a:xfrm>
          <a:prstGeom prst="rect">
            <a:avLst/>
          </a:prstGeom>
          <a:noFill/>
        </p:spPr>
        <p:txBody>
          <a:bodyPr vert="vert270"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6600" b="1" dirty="0" smtClean="0">
                <a:ln w="11430"/>
                <a:solidFill>
                  <a:schemeClr val="tx2">
                    <a:lumMod val="60000"/>
                    <a:lumOff val="40000"/>
                  </a:schemeClr>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rPr>
              <a:t>7 </a:t>
            </a:r>
            <a:r>
              <a:rPr lang="nl-NL" sz="6600" b="1" dirty="0" err="1" smtClean="0">
                <a:ln w="11430"/>
                <a:solidFill>
                  <a:schemeClr val="tx2">
                    <a:lumMod val="60000"/>
                    <a:lumOff val="40000"/>
                  </a:schemeClr>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rPr>
              <a:t>Alija’s</a:t>
            </a:r>
            <a:endParaRPr lang="nl-NL" sz="6600" b="1" dirty="0" smtClean="0">
              <a:ln w="11430"/>
              <a:solidFill>
                <a:schemeClr val="tx2">
                  <a:lumMod val="60000"/>
                  <a:lumOff val="40000"/>
                </a:schemeClr>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endParaRPr>
          </a:p>
          <a:p>
            <a:pPr marL="514350" indent="-514350" algn="l">
              <a:buFont typeface="+mj-lt"/>
              <a:buAutoNum type="arabicPeriod"/>
            </a:pPr>
            <a:endParaRPr lang="nl-NL" sz="6600" b="1" dirty="0">
              <a:ln w="11430"/>
              <a:solidFill>
                <a:schemeClr val="tx2">
                  <a:lumMod val="60000"/>
                  <a:lumOff val="40000"/>
                </a:schemeClr>
              </a:solidFill>
              <a:effectLst>
                <a:outerShdw blurRad="50800" dist="292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7374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lum contrast="10000"/>
          </a:blip>
          <a:srcRect/>
          <a:stretch>
            <a:fillRect/>
          </a:stretch>
        </p:blipFill>
        <p:spPr bwMode="auto">
          <a:xfrm>
            <a:off x="1403648" y="2060848"/>
            <a:ext cx="6120680" cy="4112332"/>
          </a:xfrm>
          <a:prstGeom prst="ellipse">
            <a:avLst/>
          </a:prstGeom>
          <a:ln>
            <a:noFill/>
          </a:ln>
          <a:effectLst>
            <a:softEdge rad="112500"/>
          </a:effec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5" y="-243408"/>
            <a:ext cx="91440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1259632" y="2132856"/>
            <a:ext cx="6696744" cy="2376264"/>
          </a:xfrm>
          <a:solidFill>
            <a:srgbClr val="1E1C11">
              <a:alpha val="50196"/>
            </a:srgbClr>
          </a:solidFill>
        </p:spPr>
        <p:txBody>
          <a:bodyPr>
            <a:normAutofit/>
          </a:bodyPr>
          <a:lstStyle/>
          <a:p>
            <a:r>
              <a:rPr lang="nl-NL" sz="2400" dirty="0" smtClean="0">
                <a:solidFill>
                  <a:schemeClr val="bg1"/>
                </a:solidFill>
              </a:rPr>
              <a:t>Hand.1: 12 </a:t>
            </a:r>
          </a:p>
          <a:p>
            <a:r>
              <a:rPr lang="nl-NL" sz="2400" dirty="0" smtClean="0">
                <a:solidFill>
                  <a:schemeClr val="bg1"/>
                </a:solidFill>
              </a:rPr>
              <a:t>Daarop keerden de apostelen </a:t>
            </a:r>
          </a:p>
          <a:p>
            <a:r>
              <a:rPr lang="nl-NL" sz="2400" dirty="0" smtClean="0">
                <a:solidFill>
                  <a:schemeClr val="bg1"/>
                </a:solidFill>
              </a:rPr>
              <a:t>van de Olijfberg terug naar Jeruzalem. </a:t>
            </a:r>
          </a:p>
          <a:p>
            <a:r>
              <a:rPr lang="nl-NL" sz="2400" dirty="0" smtClean="0">
                <a:solidFill>
                  <a:schemeClr val="bg1"/>
                </a:solidFill>
              </a:rPr>
              <a:t>Deze berg ligt vlak bij de stad, </a:t>
            </a:r>
          </a:p>
          <a:p>
            <a:r>
              <a:rPr lang="nl-NL" sz="2400" b="1" dirty="0" smtClean="0">
                <a:solidFill>
                  <a:schemeClr val="bg1"/>
                </a:solidFill>
              </a:rPr>
              <a:t>op een sabbatsreis afstand</a:t>
            </a:r>
            <a:r>
              <a:rPr lang="nl-NL" sz="2400" dirty="0" smtClean="0">
                <a:solidFill>
                  <a:schemeClr val="bg1"/>
                </a:solidFill>
              </a:rPr>
              <a:t>. </a:t>
            </a:r>
            <a:endParaRPr lang="nl-NL" sz="2400" dirty="0">
              <a:solidFill>
                <a:schemeClr val="bg1"/>
              </a:solidFill>
              <a:latin typeface="Arial Black"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37" b="9267"/>
          <a:stretch/>
        </p:blipFill>
        <p:spPr bwMode="auto">
          <a:xfrm>
            <a:off x="-496" y="-27384"/>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539552" y="1844824"/>
            <a:ext cx="6696744" cy="2376264"/>
          </a:xfrm>
          <a:solidFill>
            <a:srgbClr val="1E1C11">
              <a:alpha val="50196"/>
            </a:srgbClr>
          </a:solidFill>
        </p:spPr>
        <p:txBody>
          <a:bodyPr>
            <a:normAutofit/>
          </a:bodyPr>
          <a:lstStyle/>
          <a:p>
            <a:r>
              <a:rPr lang="nl-NL" sz="2400" dirty="0" smtClean="0">
                <a:solidFill>
                  <a:schemeClr val="bg1"/>
                </a:solidFill>
              </a:rPr>
              <a:t>Joh.19 </a:t>
            </a:r>
          </a:p>
          <a:p>
            <a:r>
              <a:rPr lang="nl-NL" sz="2400" dirty="0">
                <a:solidFill>
                  <a:schemeClr val="bg1"/>
                </a:solidFill>
              </a:rPr>
              <a:t>20 Dit opschrift dan lazen vele der Joden, want </a:t>
            </a:r>
            <a:r>
              <a:rPr lang="nl-NL" sz="2400" b="1" dirty="0">
                <a:solidFill>
                  <a:schemeClr val="bg1"/>
                </a:solidFill>
              </a:rPr>
              <a:t>de plaats</a:t>
            </a:r>
            <a:r>
              <a:rPr lang="nl-NL" sz="2400" dirty="0">
                <a:solidFill>
                  <a:schemeClr val="bg1"/>
                </a:solidFill>
              </a:rPr>
              <a:t>, waar Jezus gekruisigd werd, was </a:t>
            </a:r>
            <a:r>
              <a:rPr lang="nl-NL" sz="2400" b="1" dirty="0">
                <a:solidFill>
                  <a:schemeClr val="bg1"/>
                </a:solidFill>
              </a:rPr>
              <a:t>dicht bij de stad</a:t>
            </a:r>
            <a:r>
              <a:rPr lang="nl-NL" sz="2400" dirty="0">
                <a:solidFill>
                  <a:schemeClr val="bg1"/>
                </a:solidFill>
              </a:rPr>
              <a:t>, en het was geschreven in het Hebreeuws, in het Latijn en in het Grieks.</a:t>
            </a:r>
            <a:endParaRPr lang="nl-NL" sz="2400" dirty="0">
              <a:solidFill>
                <a:schemeClr val="bg1"/>
              </a:solidFill>
              <a:latin typeface="Arial Black" pitchFamily="34" charset="0"/>
            </a:endParaRPr>
          </a:p>
        </p:txBody>
      </p:sp>
      <p:sp>
        <p:nvSpPr>
          <p:cNvPr id="10" name="Titel 1"/>
          <p:cNvSpPr>
            <a:spLocks noGrp="1"/>
          </p:cNvSpPr>
          <p:nvPr>
            <p:ph type="ctrTitle"/>
          </p:nvPr>
        </p:nvSpPr>
        <p:spPr>
          <a:xfrm>
            <a:off x="1071538" y="-27384"/>
            <a:ext cx="7215238" cy="1630534"/>
          </a:xfrm>
        </p:spPr>
        <p:txBody>
          <a:bodyPr>
            <a:normAutofit fontScale="90000"/>
          </a:bodyPr>
          <a:lstStyle/>
          <a:p>
            <a:r>
              <a:rPr lang="nl-NL" sz="8000" dirty="0" err="1" smtClean="0">
                <a:solidFill>
                  <a:schemeClr val="bg1"/>
                </a:solidFill>
                <a:latin typeface="Ain Yiddishe Font-Traditional" panose="020B0500000000000000" pitchFamily="34" charset="0"/>
              </a:rPr>
              <a:t>Mvqmh</a:t>
            </a:r>
            <a:r>
              <a:rPr lang="nl-NL" dirty="0" smtClean="0">
                <a:solidFill>
                  <a:schemeClr val="bg1"/>
                </a:solidFill>
                <a:latin typeface="Ain Yiddishe Font-Modern" pitchFamily="34" charset="0"/>
              </a:rPr>
              <a:t/>
            </a:r>
            <a:br>
              <a:rPr lang="nl-NL" dirty="0" smtClean="0">
                <a:solidFill>
                  <a:schemeClr val="bg1"/>
                </a:solidFill>
                <a:latin typeface="Ain Yiddishe Font-Modern" pitchFamily="34" charset="0"/>
              </a:rPr>
            </a:br>
            <a:r>
              <a:rPr lang="nl-NL" sz="3100" dirty="0" smtClean="0">
                <a:solidFill>
                  <a:schemeClr val="bg1"/>
                </a:solidFill>
              </a:rPr>
              <a:t>dichtbij de tempel</a:t>
            </a:r>
            <a:endParaRPr lang="nl-NL" sz="3600" dirty="0">
              <a:solidFill>
                <a:schemeClr val="bg1"/>
              </a:solidFill>
              <a:latin typeface="Ain Yiddishe Font-Modern"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Ondertitel 2"/>
          <p:cNvSpPr txBox="1">
            <a:spLocks/>
          </p:cNvSpPr>
          <p:nvPr/>
        </p:nvSpPr>
        <p:spPr>
          <a:xfrm>
            <a:off x="539552" y="4365104"/>
            <a:ext cx="6696744" cy="1628800"/>
          </a:xfrm>
          <a:prstGeom prst="rect">
            <a:avLst/>
          </a:prstGeom>
          <a:solidFill>
            <a:srgbClr val="1E1C11">
              <a:alpha val="50196"/>
            </a:srgb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cap="none" spc="0" normalizeH="0" baseline="0" noProof="0" dirty="0" err="1" smtClean="0">
                <a:ln>
                  <a:noFill/>
                </a:ln>
                <a:solidFill>
                  <a:schemeClr val="bg1"/>
                </a:solidFill>
                <a:effectLst/>
                <a:uLnTx/>
                <a:uFillTx/>
                <a:latin typeface="Symbol" pitchFamily="18" charset="2"/>
              </a:rPr>
              <a:t>Egguz</a:t>
            </a:r>
            <a:r>
              <a:rPr kumimoji="0" lang="nl-NL" sz="2400" b="1" i="0" u="none" strike="noStrike" kern="1200" cap="none" spc="0" normalizeH="0" noProof="0" dirty="0" smtClean="0">
                <a:ln>
                  <a:noFill/>
                </a:ln>
                <a:solidFill>
                  <a:schemeClr val="bg1"/>
                </a:solidFill>
                <a:effectLst/>
                <a:uLnTx/>
                <a:uFillTx/>
                <a:latin typeface="Symbol" pitchFamily="18" charset="2"/>
              </a:rPr>
              <a:t> </a:t>
            </a:r>
            <a:r>
              <a:rPr kumimoji="0" lang="nl-NL" sz="2400" b="1" i="0" u="none" strike="noStrike" kern="1200" cap="none" spc="0" normalizeH="0" noProof="0" dirty="0" err="1" smtClean="0">
                <a:ln>
                  <a:noFill/>
                </a:ln>
                <a:solidFill>
                  <a:schemeClr val="bg1"/>
                </a:solidFill>
                <a:effectLst/>
                <a:uLnTx/>
                <a:uFillTx/>
                <a:latin typeface="Symbol" pitchFamily="18" charset="2"/>
              </a:rPr>
              <a:t>hn</a:t>
            </a:r>
            <a:r>
              <a:rPr kumimoji="0" lang="nl-NL" sz="2400" b="1" i="0" u="none" strike="noStrike" kern="1200" cap="none" spc="0" normalizeH="0" noProof="0" dirty="0" smtClean="0">
                <a:ln>
                  <a:noFill/>
                </a:ln>
                <a:solidFill>
                  <a:schemeClr val="bg1"/>
                </a:solidFill>
                <a:effectLst/>
                <a:uLnTx/>
                <a:uFillTx/>
                <a:latin typeface="Symbol" pitchFamily="18" charset="2"/>
              </a:rPr>
              <a:t> </a:t>
            </a:r>
            <a:r>
              <a:rPr kumimoji="0" lang="nl-NL" sz="2400" b="1" i="0" u="none" strike="noStrike" kern="1200" cap="none" spc="0" normalizeH="0" noProof="0" dirty="0" err="1" smtClean="0">
                <a:ln>
                  <a:noFill/>
                </a:ln>
                <a:solidFill>
                  <a:schemeClr val="bg1"/>
                </a:solidFill>
                <a:effectLst/>
                <a:uLnTx/>
                <a:uFillTx/>
                <a:latin typeface="Symbol" pitchFamily="18" charset="2"/>
              </a:rPr>
              <a:t>thz</a:t>
            </a:r>
            <a:r>
              <a:rPr kumimoji="0" lang="nl-NL" sz="2400" b="1" i="0" u="none" strike="noStrike" kern="1200" cap="none" spc="0" normalizeH="0" noProof="0" dirty="0" smtClean="0">
                <a:ln>
                  <a:noFill/>
                </a:ln>
                <a:solidFill>
                  <a:schemeClr val="bg1"/>
                </a:solidFill>
                <a:effectLst/>
                <a:uLnTx/>
                <a:uFillTx/>
                <a:latin typeface="Symbol" pitchFamily="18" charset="2"/>
              </a:rPr>
              <a:t> </a:t>
            </a:r>
            <a:r>
              <a:rPr kumimoji="0" lang="nl-NL" sz="2400" b="1" i="0" u="none" strike="noStrike" kern="1200" cap="none" spc="0" normalizeH="0" noProof="0" dirty="0" err="1" smtClean="0">
                <a:ln>
                  <a:noFill/>
                </a:ln>
                <a:solidFill>
                  <a:schemeClr val="bg1"/>
                </a:solidFill>
                <a:effectLst/>
                <a:uLnTx/>
                <a:uFillTx/>
                <a:latin typeface="Symbol" pitchFamily="18" charset="2"/>
              </a:rPr>
              <a:t>poleoz</a:t>
            </a:r>
            <a:r>
              <a:rPr kumimoji="0" lang="nl-NL" sz="2400" b="1" i="0" u="none" strike="noStrike" kern="1200" cap="none" spc="0" normalizeH="0" noProof="0" dirty="0" smtClean="0">
                <a:ln>
                  <a:noFill/>
                </a:ln>
                <a:solidFill>
                  <a:schemeClr val="bg1"/>
                </a:solidFill>
                <a:effectLst/>
                <a:uLnTx/>
                <a:uFillTx/>
                <a:latin typeface="Symbol" pitchFamily="18" charset="2"/>
              </a:rPr>
              <a:t> o </a:t>
            </a:r>
            <a:r>
              <a:rPr kumimoji="0" lang="nl-NL" sz="2400" b="1" i="0" u="none" strike="noStrike" kern="1200" cap="none" spc="0" normalizeH="0" noProof="0" dirty="0" err="1" smtClean="0">
                <a:ln>
                  <a:noFill/>
                </a:ln>
                <a:solidFill>
                  <a:schemeClr val="bg1"/>
                </a:solidFill>
                <a:effectLst/>
                <a:uLnTx/>
                <a:uFillTx/>
                <a:latin typeface="Symbol" pitchFamily="18" charset="2"/>
              </a:rPr>
              <a:t>topoz</a:t>
            </a:r>
            <a:endParaRPr kumimoji="0" lang="nl-NL" sz="2400" b="1" i="0" u="none" strike="noStrike" kern="1200" cap="none" spc="0" normalizeH="0" baseline="0" noProof="0" dirty="0" smtClean="0">
              <a:ln>
                <a:noFill/>
              </a:ln>
              <a:solidFill>
                <a:schemeClr val="bg1"/>
              </a:solidFill>
              <a:effectLst/>
              <a:uLnTx/>
              <a:uFillTx/>
              <a:latin typeface="Symbol" pitchFamily="18" charset="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Eggus</a:t>
            </a:r>
            <a:r>
              <a:rPr kumimoji="0" lang="nl-NL" sz="2400" b="0" i="0" u="none" strike="noStrike" kern="1200" cap="none" spc="0" normalizeH="0" baseline="0" noProof="0" dirty="0" smtClean="0">
                <a:ln>
                  <a:noFill/>
                </a:ln>
                <a:solidFill>
                  <a:schemeClr val="bg1"/>
                </a:solidFill>
                <a:effectLst/>
                <a:uLnTx/>
                <a:uFillTx/>
                <a:latin typeface="Verdana" pitchFamily="34" charset="0"/>
                <a:ea typeface="+mn-ea"/>
                <a:cs typeface="+mn-cs"/>
              </a:rPr>
              <a:t> en </a:t>
            </a:r>
            <a:r>
              <a:rPr kumimoji="0" lang="nl-NL"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tes</a:t>
            </a:r>
            <a:r>
              <a:rPr kumimoji="0" lang="nl-NL" sz="2400" b="0"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nl-NL"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peleos</a:t>
            </a:r>
            <a:r>
              <a:rPr kumimoji="0" lang="nl-NL" sz="2400" b="0" i="0" u="none" strike="noStrike" kern="1200" cap="none" spc="0" normalizeH="0" baseline="0" noProof="0" dirty="0" smtClean="0">
                <a:ln>
                  <a:noFill/>
                </a:ln>
                <a:solidFill>
                  <a:schemeClr val="bg1"/>
                </a:solidFill>
                <a:effectLst/>
                <a:uLnTx/>
                <a:uFillTx/>
                <a:latin typeface="Verdana" pitchFamily="34" charset="0"/>
                <a:ea typeface="+mn-ea"/>
                <a:cs typeface="+mn-cs"/>
              </a:rPr>
              <a:t> </a:t>
            </a: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ho topos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Verdana" pitchFamily="34" charset="0"/>
                <a:ea typeface="+mn-ea"/>
                <a:cs typeface="+mn-cs"/>
              </a:rPr>
              <a:t>Dichtbij</a:t>
            </a:r>
            <a:r>
              <a:rPr kumimoji="0" lang="nl-NL" sz="2400" b="0" i="0" u="none" strike="noStrike" kern="1200" cap="none" spc="0" normalizeH="0" noProof="0" dirty="0" smtClean="0">
                <a:ln>
                  <a:noFill/>
                </a:ln>
                <a:solidFill>
                  <a:schemeClr val="bg1"/>
                </a:solidFill>
                <a:effectLst/>
                <a:uLnTx/>
                <a:uFillTx/>
                <a:latin typeface="Verdana" pitchFamily="34" charset="0"/>
                <a:ea typeface="+mn-ea"/>
                <a:cs typeface="+mn-cs"/>
              </a:rPr>
              <a:t> was de stad, </a:t>
            </a:r>
            <a:r>
              <a:rPr kumimoji="0" lang="nl-NL" sz="2400" b="1" i="0" u="none" strike="noStrike" kern="1200" cap="none" spc="0" normalizeH="0" noProof="0" dirty="0" smtClean="0">
                <a:ln>
                  <a:noFill/>
                </a:ln>
                <a:solidFill>
                  <a:schemeClr val="bg1"/>
                </a:solidFill>
                <a:effectLst/>
                <a:uLnTx/>
                <a:uFillTx/>
                <a:latin typeface="Verdana" pitchFamily="34" charset="0"/>
                <a:ea typeface="+mn-ea"/>
                <a:cs typeface="+mn-cs"/>
              </a:rPr>
              <a:t>de plaats</a:t>
            </a:r>
            <a:endParaRPr kumimoji="0" lang="nl-NL" sz="2400" b="1"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
        <p:nvSpPr>
          <p:cNvPr id="9" name="Rechthoekige toelichting 8"/>
          <p:cNvSpPr/>
          <p:nvPr/>
        </p:nvSpPr>
        <p:spPr>
          <a:xfrm>
            <a:off x="7092280" y="3789040"/>
            <a:ext cx="1656184" cy="1440160"/>
          </a:xfrm>
          <a:prstGeom prst="wedgeRectCallout">
            <a:avLst>
              <a:gd name="adj1" fmla="val -93572"/>
              <a:gd name="adj2" fmla="val 423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4800" b="1" dirty="0" smtClean="0">
                <a:solidFill>
                  <a:schemeClr val="bg2">
                    <a:lumMod val="10000"/>
                  </a:schemeClr>
                </a:solidFill>
                <a:latin typeface="Ain Yiddishe Font-Modern" pitchFamily="34" charset="0"/>
                <a:cs typeface="+mj-cs"/>
              </a:rPr>
              <a:t>מָקוֹם</a:t>
            </a:r>
            <a:endParaRPr lang="nl-NL" sz="4800" b="1" dirty="0" smtClean="0">
              <a:solidFill>
                <a:schemeClr val="bg2">
                  <a:lumMod val="10000"/>
                </a:schemeClr>
              </a:solidFill>
              <a:latin typeface="Ain Yiddishe Font-Modern" pitchFamily="34" charset="0"/>
              <a:cs typeface="+mj-cs"/>
            </a:endParaRPr>
          </a:p>
          <a:p>
            <a:pPr algn="ctr"/>
            <a:r>
              <a:rPr lang="nl-NL" sz="2400" dirty="0" err="1" smtClean="0">
                <a:solidFill>
                  <a:schemeClr val="bg2">
                    <a:lumMod val="10000"/>
                  </a:schemeClr>
                </a:solidFill>
                <a:latin typeface="Arial Black" pitchFamily="34" charset="0"/>
              </a:rPr>
              <a:t>makom</a:t>
            </a:r>
            <a:endParaRPr lang="nl-NL" sz="2400" dirty="0">
              <a:solidFill>
                <a:schemeClr val="bg2">
                  <a:lumMod val="10000"/>
                </a:schemeClr>
              </a:solidFill>
              <a:latin typeface="Arial Black"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6592" y="0"/>
            <a:ext cx="9117408" cy="20608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18" name="Picture 2" descr="Afbeeldingsresultaat voor temple herod's from olive"/>
          <p:cNvPicPr>
            <a:picLocks noChangeAspect="1" noChangeArrowheads="1"/>
          </p:cNvPicPr>
          <p:nvPr/>
        </p:nvPicPr>
        <p:blipFill rotWithShape="1">
          <a:blip r:embed="rId3">
            <a:extLst>
              <a:ext uri="{28A0092B-C50C-407E-A947-70E740481C1C}">
                <a14:useLocalDpi xmlns:a14="http://schemas.microsoft.com/office/drawing/2010/main" val="0"/>
              </a:ext>
            </a:extLst>
          </a:blip>
          <a:srcRect l="2765" t="26401" r="4036"/>
          <a:stretch/>
        </p:blipFill>
        <p:spPr bwMode="auto">
          <a:xfrm>
            <a:off x="0" y="2060848"/>
            <a:ext cx="9144000" cy="479715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a:spLocks noGrp="1"/>
          </p:cNvSpPr>
          <p:nvPr>
            <p:ph type="ctrTitle"/>
          </p:nvPr>
        </p:nvSpPr>
        <p:spPr>
          <a:xfrm>
            <a:off x="1071538" y="-27384"/>
            <a:ext cx="7215238" cy="1630534"/>
          </a:xfrm>
        </p:spPr>
        <p:txBody>
          <a:bodyPr>
            <a:normAutofit fontScale="90000"/>
          </a:bodyPr>
          <a:lstStyle/>
          <a:p>
            <a:r>
              <a:rPr lang="nl-NL" sz="8000" dirty="0" err="1" smtClean="0">
                <a:solidFill>
                  <a:schemeClr val="bg1"/>
                </a:solidFill>
                <a:latin typeface="Ain Yiddishe Font-Traditional" panose="020B0500000000000000" pitchFamily="34" charset="0"/>
              </a:rPr>
              <a:t>Mvqmh</a:t>
            </a:r>
            <a:r>
              <a:rPr lang="nl-NL" dirty="0" smtClean="0">
                <a:solidFill>
                  <a:schemeClr val="bg1"/>
                </a:solidFill>
                <a:latin typeface="Ain Yiddishe Font-Modern" pitchFamily="34" charset="0"/>
              </a:rPr>
              <a:t/>
            </a:r>
            <a:br>
              <a:rPr lang="nl-NL" dirty="0" smtClean="0">
                <a:solidFill>
                  <a:schemeClr val="bg1"/>
                </a:solidFill>
                <a:latin typeface="Ain Yiddishe Font-Modern" pitchFamily="34" charset="0"/>
              </a:rPr>
            </a:br>
            <a:r>
              <a:rPr lang="nl-NL" sz="3100" dirty="0" smtClean="0">
                <a:solidFill>
                  <a:schemeClr val="bg1"/>
                </a:solidFill>
              </a:rPr>
              <a:t>dichtbij de tempel</a:t>
            </a:r>
            <a:endParaRPr lang="nl-NL" sz="3600" dirty="0">
              <a:solidFill>
                <a:schemeClr val="bg1"/>
              </a:solidFill>
              <a:latin typeface="Ain Yiddishe Font-Modern"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7173"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9251" y1="23427" x2="19251" y2="23427"/>
                        <a14:foregroundMark x1="18717" y1="96529" x2="18717" y2="96529"/>
                        <a14:foregroundMark x1="49465" y1="6941" x2="49465" y2="6941"/>
                        <a14:foregroundMark x1="52406" y1="95228" x2="52406" y2="95228"/>
                        <a14:foregroundMark x1="83155" y1="16703" x2="83155" y2="16703"/>
                        <a14:foregroundMark x1="19251" y1="27332" x2="18449" y2="91323"/>
                        <a14:foregroundMark x1="6952" y1="42950" x2="31283" y2="41432"/>
                        <a14:foregroundMark x1="35294" y1="27983" x2="66578" y2="23427"/>
                        <a14:foregroundMark x1="49733" y1="8026" x2="51070" y2="94577"/>
                        <a14:foregroundMark x1="81818" y1="18004" x2="83957" y2="94794"/>
                        <a14:foregroundMark x1="70856" y1="38395" x2="95455" y2="34924"/>
                        <a14:foregroundMark x1="90642" y1="40998" x2="85561" y2="73102"/>
                        <a14:foregroundMark x1="58824" y1="34924" x2="52941" y2="45553"/>
                        <a14:foregroundMark x1="54813" y1="47505" x2="57754" y2="55531"/>
                        <a14:foregroundMark x1="57754" y1="62690" x2="54813" y2="68980"/>
                        <a14:backgroundMark x1="42246" y1="32321" x2="39037" y2="72451"/>
                        <a14:backgroundMark x1="3209" y1="35141" x2="8556" y2="71584"/>
                        <a14:backgroundMark x1="63904" y1="39913" x2="68449" y2="71800"/>
                        <a14:backgroundMark x1="97861" y1="40781" x2="96524" y2="7440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300192" y="2162651"/>
            <a:ext cx="2195736" cy="270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troomdiagram: Document 1"/>
          <p:cNvSpPr/>
          <p:nvPr/>
        </p:nvSpPr>
        <p:spPr>
          <a:xfrm rot="10800000" flipH="1">
            <a:off x="-59150" y="4365104"/>
            <a:ext cx="9203150" cy="2516498"/>
          </a:xfrm>
          <a:prstGeom prst="flowChartDocumen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2145105"/>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 y="-387424"/>
            <a:ext cx="91440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1" y="2231582"/>
            <a:ext cx="9437688"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323528" y="1772816"/>
            <a:ext cx="8568952" cy="1440160"/>
          </a:xfrm>
          <a:solidFill>
            <a:srgbClr val="1E1C11">
              <a:alpha val="50196"/>
            </a:srgbClr>
          </a:solidFill>
        </p:spPr>
        <p:txBody>
          <a:bodyPr>
            <a:normAutofit/>
          </a:bodyPr>
          <a:lstStyle/>
          <a:p>
            <a:pPr algn="l"/>
            <a:r>
              <a:rPr lang="nl-NL" sz="2400" dirty="0" smtClean="0">
                <a:solidFill>
                  <a:schemeClr val="bg1"/>
                </a:solidFill>
              </a:rPr>
              <a:t>Joh.19: Zij voerden Jezus weg; 17 hij droeg zelf het kruis naar de zogeheten </a:t>
            </a:r>
            <a:r>
              <a:rPr lang="nl-NL" sz="2400" b="1" dirty="0" smtClean="0">
                <a:solidFill>
                  <a:schemeClr val="bg1"/>
                </a:solidFill>
              </a:rPr>
              <a:t>Schedelplaats</a:t>
            </a:r>
            <a:r>
              <a:rPr lang="nl-NL" sz="2400" dirty="0" smtClean="0">
                <a:solidFill>
                  <a:schemeClr val="bg1"/>
                </a:solidFill>
              </a:rPr>
              <a:t>, in het Hebreeuws </a:t>
            </a:r>
            <a:r>
              <a:rPr lang="nl-NL" sz="2400" b="1" dirty="0" err="1" smtClean="0">
                <a:solidFill>
                  <a:schemeClr val="bg1"/>
                </a:solidFill>
              </a:rPr>
              <a:t>Golgota</a:t>
            </a:r>
            <a:endParaRPr lang="nl-NL" sz="2400" b="1" dirty="0" smtClean="0">
              <a:solidFill>
                <a:schemeClr val="bg1"/>
              </a:solidFill>
              <a:latin typeface="Arial Black" pitchFamily="34" charset="0"/>
            </a:endParaRPr>
          </a:p>
          <a:p>
            <a:pPr algn="l"/>
            <a:endParaRPr lang="nl-NL" sz="2400" dirty="0" smtClean="0">
              <a:solidFill>
                <a:schemeClr val="bg1"/>
              </a:solidFill>
              <a:latin typeface="Arial Black"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Ondertitel 2"/>
          <p:cNvSpPr txBox="1">
            <a:spLocks/>
          </p:cNvSpPr>
          <p:nvPr/>
        </p:nvSpPr>
        <p:spPr>
          <a:xfrm>
            <a:off x="395536" y="3645024"/>
            <a:ext cx="6696744" cy="2592288"/>
          </a:xfrm>
          <a:prstGeom prst="rect">
            <a:avLst/>
          </a:prstGeom>
          <a:solidFill>
            <a:srgbClr val="1E1C11">
              <a:alpha val="50196"/>
            </a:srgb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noProof="0" dirty="0" err="1" smtClean="0">
                <a:solidFill>
                  <a:schemeClr val="bg1"/>
                </a:solidFill>
                <a:latin typeface="Symbol" pitchFamily="18" charset="2"/>
              </a:rPr>
              <a:t>c</a:t>
            </a:r>
            <a:r>
              <a:rPr kumimoji="0" lang="nl-NL" sz="2400" b="1" i="0" u="none" strike="noStrike" kern="1200" cap="none" spc="0" normalizeH="0" baseline="0" noProof="0" dirty="0" err="1" smtClean="0">
                <a:ln>
                  <a:noFill/>
                </a:ln>
                <a:solidFill>
                  <a:schemeClr val="bg1"/>
                </a:solidFill>
                <a:effectLst/>
                <a:uLnTx/>
                <a:uFillTx/>
                <a:latin typeface="Symbol" pitchFamily="18" charset="2"/>
              </a:rPr>
              <a:t>raniou</a:t>
            </a:r>
            <a:endParaRPr kumimoji="0" lang="nl-NL" sz="2400" b="1" i="0" u="none" strike="noStrike" kern="1200" cap="none" spc="0" normalizeH="0" baseline="0" noProof="0" dirty="0" smtClean="0">
              <a:ln>
                <a:noFill/>
              </a:ln>
              <a:solidFill>
                <a:schemeClr val="bg1"/>
              </a:solidFill>
              <a:effectLst/>
              <a:uLnTx/>
              <a:uFillTx/>
              <a:latin typeface="Symbol" pitchFamily="18" charset="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err="1" smtClean="0">
                <a:ln>
                  <a:noFill/>
                </a:ln>
                <a:solidFill>
                  <a:schemeClr val="bg1"/>
                </a:solidFill>
                <a:effectLst/>
                <a:uLnTx/>
                <a:uFillTx/>
                <a:latin typeface="Verdana" pitchFamily="34" charset="0"/>
                <a:ea typeface="+mn-ea"/>
                <a:cs typeface="+mn-cs"/>
              </a:rPr>
              <a:t>kraniou</a:t>
            </a:r>
            <a:endPar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smtClean="0">
                <a:ln>
                  <a:noFill/>
                </a:ln>
                <a:solidFill>
                  <a:schemeClr val="bg1"/>
                </a:solidFill>
                <a:effectLst/>
                <a:uLnTx/>
                <a:uFillTx/>
                <a:latin typeface="Verdana" pitchFamily="34" charset="0"/>
              </a:rPr>
              <a:t>Dichtbij</a:t>
            </a:r>
            <a:r>
              <a:rPr kumimoji="0" lang="nl-NL" sz="2400" b="0" i="0" u="none" strike="noStrike" kern="1200" cap="none" spc="0" normalizeH="0" noProof="0" dirty="0" smtClean="0">
                <a:ln>
                  <a:noFill/>
                </a:ln>
                <a:solidFill>
                  <a:schemeClr val="bg1"/>
                </a:solidFill>
                <a:effectLst/>
                <a:uLnTx/>
                <a:uFillTx/>
                <a:latin typeface="Verdana" pitchFamily="34" charset="0"/>
              </a:rPr>
              <a:t> was de stad, </a:t>
            </a:r>
            <a:r>
              <a:rPr kumimoji="0" lang="nl-NL" sz="2400" b="1" i="0" u="none" strike="noStrike" kern="1200" cap="none" spc="0" normalizeH="0" noProof="0" dirty="0" smtClean="0">
                <a:ln>
                  <a:noFill/>
                </a:ln>
                <a:solidFill>
                  <a:schemeClr val="bg1"/>
                </a:solidFill>
                <a:effectLst/>
                <a:uLnTx/>
                <a:uFillTx/>
                <a:latin typeface="Verdana" pitchFamily="34" charset="0"/>
              </a:rPr>
              <a:t>de plaats (</a:t>
            </a:r>
            <a:r>
              <a:rPr kumimoji="0" lang="nl-NL" sz="2400" b="1" i="0" u="none" strike="noStrike" kern="1200" cap="none" spc="0" normalizeH="0" noProof="0" dirty="0" err="1" smtClean="0">
                <a:ln>
                  <a:noFill/>
                </a:ln>
                <a:solidFill>
                  <a:schemeClr val="bg1"/>
                </a:solidFill>
                <a:effectLst/>
                <a:uLnTx/>
                <a:uFillTx/>
                <a:latin typeface="Verdana" pitchFamily="34" charset="0"/>
              </a:rPr>
              <a:t>mifkad</a:t>
            </a:r>
            <a:r>
              <a:rPr kumimoji="0" lang="nl-NL" sz="2400" b="1" i="0" u="none" strike="noStrike" kern="1200" cap="none" spc="0" normalizeH="0" noProof="0" dirty="0" smtClean="0">
                <a:ln>
                  <a:noFill/>
                </a:ln>
                <a:solidFill>
                  <a:schemeClr val="bg1"/>
                </a:solidFill>
                <a:effectLst/>
                <a:uLnTx/>
                <a:uFillTx/>
                <a:latin typeface="Verdana" pitchFamily="34" charset="0"/>
              </a:rPr>
              <a:t>)</a:t>
            </a:r>
          </a:p>
          <a:p>
            <a:pPr lvl="0" algn="ctr">
              <a:spcBef>
                <a:spcPct val="20000"/>
              </a:spcBef>
            </a:pPr>
            <a:r>
              <a:rPr lang="nl-NL" sz="2400" dirty="0" smtClean="0">
                <a:solidFill>
                  <a:schemeClr val="bg1"/>
                </a:solidFill>
                <a:latin typeface="Verdana" pitchFamily="34" charset="0"/>
              </a:rPr>
              <a:t>1 Kron.23: 3 werden alle mannelijke Levieten van dertig jaar en ouder </a:t>
            </a:r>
            <a:r>
              <a:rPr lang="nl-NL" sz="2400" b="1" dirty="0" smtClean="0">
                <a:solidFill>
                  <a:schemeClr val="bg1"/>
                </a:solidFill>
                <a:latin typeface="Verdana" pitchFamily="34" charset="0"/>
              </a:rPr>
              <a:t>hoofdelijk</a:t>
            </a:r>
            <a:r>
              <a:rPr lang="nl-NL" sz="2400" dirty="0" smtClean="0">
                <a:solidFill>
                  <a:schemeClr val="bg1"/>
                </a:solidFill>
                <a:latin typeface="Verdana" pitchFamily="34" charset="0"/>
              </a:rPr>
              <a:t> geteld:</a:t>
            </a:r>
          </a:p>
        </p:txBody>
      </p:sp>
      <p:sp>
        <p:nvSpPr>
          <p:cNvPr id="11" name="Rechthoekige toelichting 10"/>
          <p:cNvSpPr/>
          <p:nvPr/>
        </p:nvSpPr>
        <p:spPr>
          <a:xfrm>
            <a:off x="5652120" y="2708920"/>
            <a:ext cx="3312368" cy="1152128"/>
          </a:xfrm>
          <a:prstGeom prst="wedgeRectCallout">
            <a:avLst>
              <a:gd name="adj1" fmla="val -73057"/>
              <a:gd name="adj2" fmla="val -685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chemeClr val="bg2">
                    <a:lumMod val="10000"/>
                  </a:schemeClr>
                </a:solidFill>
                <a:latin typeface="Arial Black" pitchFamily="34" charset="0"/>
              </a:rPr>
              <a:t>Plaats van de hoofdelijke telling</a:t>
            </a:r>
            <a:endParaRPr lang="nl-NL" sz="2000" dirty="0">
              <a:solidFill>
                <a:schemeClr val="bg2">
                  <a:lumMod val="10000"/>
                </a:schemeClr>
              </a:solidFill>
              <a:latin typeface="Arial Black"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424"/>
            <a:ext cx="91440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351" y="3840792"/>
            <a:ext cx="312102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323528" y="2276872"/>
            <a:ext cx="8568952" cy="3168352"/>
          </a:xfr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algn="l"/>
            <a:r>
              <a:rPr lang="nl-NL" sz="2400" dirty="0" smtClean="0">
                <a:solidFill>
                  <a:schemeClr val="bg1"/>
                </a:solidFill>
              </a:rPr>
              <a:t>Hebr.13:  10 Wij hebben een altaar waarvan zij die in de tent dienstdoen niet mogen eten. 11 Het bloed dat bestemd is voor het reinigingsoffer wordt door de hogepriester het heiligdom binnengedragen, de kadavers van de offerdieren </a:t>
            </a:r>
            <a:r>
              <a:rPr lang="nl-NL" sz="2400" b="1" dirty="0" smtClean="0">
                <a:solidFill>
                  <a:schemeClr val="bg1"/>
                </a:solidFill>
              </a:rPr>
              <a:t>worden buiten het kamp verbrand</a:t>
            </a:r>
            <a:r>
              <a:rPr lang="nl-NL" sz="2400" dirty="0" smtClean="0">
                <a:solidFill>
                  <a:schemeClr val="bg1"/>
                </a:solidFill>
              </a:rPr>
              <a:t>. 12 Daarom heeft ook Jezus, om met zijn eigen bloed het volk te heiligen, </a:t>
            </a:r>
            <a:r>
              <a:rPr lang="nl-NL" sz="2400" b="1" dirty="0" smtClean="0">
                <a:solidFill>
                  <a:srgbClr val="FFFF00"/>
                </a:solidFill>
              </a:rPr>
              <a:t>buiten de stadspoort geleden. </a:t>
            </a:r>
            <a:endParaRPr lang="nl-NL" sz="2400" b="1" dirty="0">
              <a:solidFill>
                <a:srgbClr val="FFFF00"/>
              </a:solidFill>
              <a:latin typeface="Arial Black"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323528" y="1988840"/>
            <a:ext cx="6120680" cy="4680520"/>
          </a:xfr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normAutofit lnSpcReduction="10000"/>
          </a:bodyPr>
          <a:lstStyle/>
          <a:p>
            <a:pPr algn="l"/>
            <a:r>
              <a:rPr lang="en-US" sz="2400" b="1" dirty="0" err="1" smtClean="0">
                <a:solidFill>
                  <a:schemeClr val="bg1"/>
                </a:solidFill>
              </a:rPr>
              <a:t>Handelingen</a:t>
            </a:r>
            <a:r>
              <a:rPr lang="en-US" sz="2400" b="1" dirty="0" smtClean="0">
                <a:solidFill>
                  <a:schemeClr val="bg1"/>
                </a:solidFill>
              </a:rPr>
              <a:t> van Pilatus </a:t>
            </a:r>
            <a:r>
              <a:rPr lang="en-US" sz="2400" dirty="0" smtClean="0">
                <a:solidFill>
                  <a:schemeClr val="bg1"/>
                </a:solidFill>
              </a:rPr>
              <a:t>(</a:t>
            </a:r>
            <a:r>
              <a:rPr lang="en-US" sz="2400" dirty="0" err="1" smtClean="0">
                <a:solidFill>
                  <a:schemeClr val="bg1"/>
                </a:solidFill>
              </a:rPr>
              <a:t>Evangelie</a:t>
            </a:r>
            <a:r>
              <a:rPr lang="en-US" sz="2400" dirty="0" smtClean="0">
                <a:solidFill>
                  <a:schemeClr val="bg1"/>
                </a:solidFill>
              </a:rPr>
              <a:t> van </a:t>
            </a:r>
            <a:r>
              <a:rPr lang="en-US" sz="2400" i="1" dirty="0" smtClean="0">
                <a:solidFill>
                  <a:schemeClr val="bg1"/>
                </a:solidFill>
              </a:rPr>
              <a:t>Nicodemus</a:t>
            </a:r>
            <a:r>
              <a:rPr lang="en-US" sz="2400" dirty="0" smtClean="0">
                <a:solidFill>
                  <a:schemeClr val="bg1"/>
                </a:solidFill>
              </a:rPr>
              <a:t> </a:t>
            </a:r>
            <a:r>
              <a:rPr lang="en-US" sz="2400" dirty="0">
                <a:solidFill>
                  <a:schemeClr val="bg1"/>
                </a:solidFill>
              </a:rPr>
              <a:t>IX.5) </a:t>
            </a:r>
            <a:r>
              <a:rPr lang="en-US" sz="2400" dirty="0" err="1" smtClean="0">
                <a:solidFill>
                  <a:schemeClr val="bg1"/>
                </a:solidFill>
              </a:rPr>
              <a:t>geeft</a:t>
            </a:r>
            <a:r>
              <a:rPr lang="en-US" sz="2400" dirty="0" smtClean="0">
                <a:solidFill>
                  <a:schemeClr val="bg1"/>
                </a:solidFill>
              </a:rPr>
              <a:t> </a:t>
            </a:r>
            <a:r>
              <a:rPr lang="en-US" sz="2400" dirty="0" err="1" smtClean="0">
                <a:solidFill>
                  <a:schemeClr val="bg1"/>
                </a:solidFill>
              </a:rPr>
              <a:t>aan</a:t>
            </a:r>
            <a:r>
              <a:rPr lang="en-US" sz="2400" dirty="0" smtClean="0">
                <a:solidFill>
                  <a:schemeClr val="bg1"/>
                </a:solidFill>
              </a:rPr>
              <a:t> </a:t>
            </a:r>
            <a:r>
              <a:rPr lang="en-US" sz="2400" dirty="0" err="1" smtClean="0">
                <a:solidFill>
                  <a:schemeClr val="bg1"/>
                </a:solidFill>
              </a:rPr>
              <a:t>dat</a:t>
            </a:r>
            <a:r>
              <a:rPr lang="en-US" sz="2400" dirty="0" smtClean="0">
                <a:solidFill>
                  <a:schemeClr val="bg1"/>
                </a:solidFill>
              </a:rPr>
              <a:t> Jesjoea </a:t>
            </a:r>
            <a:r>
              <a:rPr lang="en-US" sz="2400" dirty="0" err="1" smtClean="0">
                <a:solidFill>
                  <a:schemeClr val="bg1"/>
                </a:solidFill>
              </a:rPr>
              <a:t>weggezonden</a:t>
            </a:r>
            <a:r>
              <a:rPr lang="en-US" sz="2400" dirty="0" smtClean="0">
                <a:solidFill>
                  <a:schemeClr val="bg1"/>
                </a:solidFill>
              </a:rPr>
              <a:t> </a:t>
            </a:r>
            <a:r>
              <a:rPr lang="en-US" sz="2400" dirty="0" err="1" smtClean="0">
                <a:solidFill>
                  <a:schemeClr val="bg1"/>
                </a:solidFill>
              </a:rPr>
              <a:t>werd</a:t>
            </a:r>
            <a:r>
              <a:rPr lang="en-US" sz="2400" dirty="0" smtClean="0">
                <a:solidFill>
                  <a:schemeClr val="bg1"/>
                </a:solidFill>
              </a:rPr>
              <a:t> door Pilatus  met twee </a:t>
            </a:r>
            <a:r>
              <a:rPr lang="en-US" sz="2400" dirty="0" err="1" smtClean="0">
                <a:solidFill>
                  <a:schemeClr val="bg1"/>
                </a:solidFill>
              </a:rPr>
              <a:t>misdadigers</a:t>
            </a:r>
            <a:r>
              <a:rPr lang="en-US" sz="2400" dirty="0" smtClean="0">
                <a:solidFill>
                  <a:schemeClr val="bg1"/>
                </a:solidFill>
              </a:rPr>
              <a:t> </a:t>
            </a:r>
            <a:r>
              <a:rPr lang="en-US" sz="2400" dirty="0" err="1" smtClean="0">
                <a:solidFill>
                  <a:schemeClr val="bg1"/>
                </a:solidFill>
              </a:rPr>
              <a:t>genaamd</a:t>
            </a:r>
            <a:r>
              <a:rPr lang="en-US" sz="2400" dirty="0" smtClean="0">
                <a:solidFill>
                  <a:schemeClr val="bg1"/>
                </a:solidFill>
              </a:rPr>
              <a:t> </a:t>
            </a:r>
            <a:r>
              <a:rPr lang="en-US" sz="2400" dirty="0" err="1" smtClean="0">
                <a:solidFill>
                  <a:schemeClr val="bg1"/>
                </a:solidFill>
              </a:rPr>
              <a:t>Dysmas</a:t>
            </a:r>
            <a:r>
              <a:rPr lang="en-US" sz="2400" dirty="0" smtClean="0">
                <a:solidFill>
                  <a:schemeClr val="bg1"/>
                </a:solidFill>
              </a:rPr>
              <a:t> en </a:t>
            </a:r>
            <a:r>
              <a:rPr lang="en-US" sz="2400" dirty="0" err="1">
                <a:solidFill>
                  <a:schemeClr val="bg1"/>
                </a:solidFill>
              </a:rPr>
              <a:t>Gestas</a:t>
            </a:r>
            <a:r>
              <a:rPr lang="en-US" sz="2400" dirty="0">
                <a:solidFill>
                  <a:schemeClr val="bg1"/>
                </a:solidFill>
              </a:rPr>
              <a:t>, </a:t>
            </a:r>
            <a:r>
              <a:rPr lang="en-US" sz="2400" dirty="0" smtClean="0">
                <a:solidFill>
                  <a:schemeClr val="bg1"/>
                </a:solidFill>
              </a:rPr>
              <a:t>om </a:t>
            </a:r>
            <a:r>
              <a:rPr lang="en-US" sz="2400" dirty="0" err="1" smtClean="0">
                <a:solidFill>
                  <a:schemeClr val="bg1"/>
                </a:solidFill>
              </a:rPr>
              <a:t>gekruisigd</a:t>
            </a:r>
            <a:r>
              <a:rPr lang="en-US" sz="2400" dirty="0" smtClean="0">
                <a:solidFill>
                  <a:schemeClr val="bg1"/>
                </a:solidFill>
              </a:rPr>
              <a:t> </a:t>
            </a:r>
            <a:r>
              <a:rPr lang="en-US" sz="2400" dirty="0" err="1" smtClean="0">
                <a:solidFill>
                  <a:schemeClr val="bg1"/>
                </a:solidFill>
              </a:rPr>
              <a:t>te</a:t>
            </a:r>
            <a:r>
              <a:rPr lang="en-US" sz="2400" dirty="0" smtClean="0">
                <a:solidFill>
                  <a:schemeClr val="bg1"/>
                </a:solidFill>
              </a:rPr>
              <a:t> </a:t>
            </a:r>
            <a:r>
              <a:rPr lang="en-US" sz="2400" dirty="0" err="1" smtClean="0">
                <a:solidFill>
                  <a:schemeClr val="bg1"/>
                </a:solidFill>
              </a:rPr>
              <a:t>worden</a:t>
            </a:r>
            <a:r>
              <a:rPr lang="en-US" sz="2400" dirty="0" smtClean="0">
                <a:solidFill>
                  <a:schemeClr val="bg1"/>
                </a:solidFill>
              </a:rPr>
              <a:t> in de </a:t>
            </a:r>
            <a:r>
              <a:rPr lang="en-US" sz="2400" dirty="0" err="1" smtClean="0">
                <a:solidFill>
                  <a:schemeClr val="bg1"/>
                </a:solidFill>
              </a:rPr>
              <a:t>tuin</a:t>
            </a:r>
            <a:r>
              <a:rPr lang="en-US" sz="2400" dirty="0" smtClean="0">
                <a:solidFill>
                  <a:schemeClr val="bg1"/>
                </a:solidFill>
              </a:rPr>
              <a:t> </a:t>
            </a:r>
            <a:r>
              <a:rPr lang="en-US" sz="2400" dirty="0" err="1" smtClean="0">
                <a:solidFill>
                  <a:schemeClr val="bg1"/>
                </a:solidFill>
              </a:rPr>
              <a:t>waar</a:t>
            </a:r>
            <a:r>
              <a:rPr lang="en-US" sz="2400" dirty="0" smtClean="0">
                <a:solidFill>
                  <a:schemeClr val="bg1"/>
                </a:solidFill>
              </a:rPr>
              <a:t> </a:t>
            </a:r>
            <a:r>
              <a:rPr lang="en-US" sz="2400" dirty="0" err="1" smtClean="0">
                <a:solidFill>
                  <a:schemeClr val="bg1"/>
                </a:solidFill>
              </a:rPr>
              <a:t>ze</a:t>
            </a:r>
            <a:r>
              <a:rPr lang="en-US" sz="2400" dirty="0" smtClean="0">
                <a:solidFill>
                  <a:schemeClr val="bg1"/>
                </a:solidFill>
              </a:rPr>
              <a:t> </a:t>
            </a:r>
            <a:r>
              <a:rPr lang="en-US" sz="2400" dirty="0" err="1" smtClean="0">
                <a:solidFill>
                  <a:schemeClr val="bg1"/>
                </a:solidFill>
              </a:rPr>
              <a:t>gevangen</a:t>
            </a:r>
            <a:r>
              <a:rPr lang="en-US" sz="2400" dirty="0" smtClean="0">
                <a:solidFill>
                  <a:schemeClr val="bg1"/>
                </a:solidFill>
              </a:rPr>
              <a:t> </a:t>
            </a:r>
            <a:r>
              <a:rPr lang="en-US" sz="2400" dirty="0" err="1" smtClean="0">
                <a:solidFill>
                  <a:schemeClr val="bg1"/>
                </a:solidFill>
              </a:rPr>
              <a:t>werden</a:t>
            </a:r>
            <a:r>
              <a:rPr lang="en-US" sz="2400" dirty="0" smtClean="0">
                <a:solidFill>
                  <a:schemeClr val="bg1"/>
                </a:solidFill>
              </a:rPr>
              <a:t> </a:t>
            </a:r>
            <a:r>
              <a:rPr lang="en-US" sz="2400" dirty="0" err="1" smtClean="0">
                <a:solidFill>
                  <a:schemeClr val="bg1"/>
                </a:solidFill>
              </a:rPr>
              <a:t>genomen</a:t>
            </a:r>
            <a:r>
              <a:rPr lang="en-US" sz="2400" dirty="0" smtClean="0">
                <a:solidFill>
                  <a:schemeClr val="bg1"/>
                </a:solidFill>
              </a:rPr>
              <a:t>–Gethsemane</a:t>
            </a:r>
            <a:r>
              <a:rPr lang="en-US" sz="2400" dirty="0">
                <a:solidFill>
                  <a:schemeClr val="bg1"/>
                </a:solidFill>
              </a:rPr>
              <a:t>, </a:t>
            </a:r>
            <a:r>
              <a:rPr lang="en-US" sz="2400" dirty="0" err="1" smtClean="0">
                <a:solidFill>
                  <a:schemeClr val="bg1"/>
                </a:solidFill>
              </a:rPr>
              <a:t>waarover</a:t>
            </a:r>
            <a:r>
              <a:rPr lang="en-US" sz="2400" dirty="0" smtClean="0">
                <a:solidFill>
                  <a:schemeClr val="bg1"/>
                </a:solidFill>
              </a:rPr>
              <a:t> </a:t>
            </a:r>
            <a:r>
              <a:rPr lang="en-US" sz="2400" dirty="0" err="1" smtClean="0">
                <a:solidFill>
                  <a:schemeClr val="bg1"/>
                </a:solidFill>
              </a:rPr>
              <a:t>alle</a:t>
            </a:r>
            <a:r>
              <a:rPr lang="en-US" sz="2400" dirty="0" smtClean="0">
                <a:solidFill>
                  <a:schemeClr val="bg1"/>
                </a:solidFill>
              </a:rPr>
              <a:t> </a:t>
            </a:r>
            <a:r>
              <a:rPr lang="en-US" sz="2400" dirty="0" err="1" smtClean="0">
                <a:solidFill>
                  <a:schemeClr val="bg1"/>
                </a:solidFill>
              </a:rPr>
              <a:t>evangeliën</a:t>
            </a:r>
            <a:r>
              <a:rPr lang="en-US" sz="2400" dirty="0" smtClean="0">
                <a:solidFill>
                  <a:schemeClr val="bg1"/>
                </a:solidFill>
              </a:rPr>
              <a:t> het </a:t>
            </a:r>
            <a:r>
              <a:rPr lang="en-US" sz="2400" dirty="0" err="1" smtClean="0">
                <a:solidFill>
                  <a:schemeClr val="bg1"/>
                </a:solidFill>
              </a:rPr>
              <a:t>eens</a:t>
            </a:r>
            <a:r>
              <a:rPr lang="en-US" sz="2400" dirty="0" smtClean="0">
                <a:solidFill>
                  <a:schemeClr val="bg1"/>
                </a:solidFill>
              </a:rPr>
              <a:t> </a:t>
            </a:r>
            <a:r>
              <a:rPr lang="en-US" sz="2400" dirty="0" err="1" smtClean="0">
                <a:solidFill>
                  <a:schemeClr val="bg1"/>
                </a:solidFill>
              </a:rPr>
              <a:t>zijn</a:t>
            </a:r>
            <a:r>
              <a:rPr lang="en-US" sz="2400" dirty="0" smtClean="0">
                <a:solidFill>
                  <a:schemeClr val="bg1"/>
                </a:solidFill>
              </a:rPr>
              <a:t> </a:t>
            </a:r>
            <a:r>
              <a:rPr lang="en-US" sz="2400" dirty="0" err="1" smtClean="0">
                <a:solidFill>
                  <a:schemeClr val="bg1"/>
                </a:solidFill>
              </a:rPr>
              <a:t>dat</a:t>
            </a:r>
            <a:r>
              <a:rPr lang="en-US" sz="2400" dirty="0" smtClean="0">
                <a:solidFill>
                  <a:schemeClr val="bg1"/>
                </a:solidFill>
              </a:rPr>
              <a:t> </a:t>
            </a:r>
            <a:r>
              <a:rPr lang="en-US" sz="2400" dirty="0" err="1" smtClean="0">
                <a:solidFill>
                  <a:schemeClr val="bg1"/>
                </a:solidFill>
              </a:rPr>
              <a:t>deze</a:t>
            </a:r>
            <a:r>
              <a:rPr lang="en-US" sz="2400" dirty="0" smtClean="0">
                <a:solidFill>
                  <a:schemeClr val="bg1"/>
                </a:solidFill>
              </a:rPr>
              <a:t> over de </a:t>
            </a:r>
            <a:r>
              <a:rPr lang="en-US" sz="2400" dirty="0" err="1" smtClean="0">
                <a:solidFill>
                  <a:schemeClr val="bg1"/>
                </a:solidFill>
              </a:rPr>
              <a:t>Kidron</a:t>
            </a:r>
            <a:r>
              <a:rPr lang="en-US" sz="2400" dirty="0" smtClean="0">
                <a:solidFill>
                  <a:schemeClr val="bg1"/>
                </a:solidFill>
              </a:rPr>
              <a:t> lag op de </a:t>
            </a:r>
            <a:r>
              <a:rPr lang="en-US" sz="2400" dirty="0" err="1" smtClean="0">
                <a:solidFill>
                  <a:schemeClr val="bg1"/>
                </a:solidFill>
              </a:rPr>
              <a:t>hellingen</a:t>
            </a:r>
            <a:r>
              <a:rPr lang="en-US" sz="2400" dirty="0" smtClean="0">
                <a:solidFill>
                  <a:schemeClr val="bg1"/>
                </a:solidFill>
              </a:rPr>
              <a:t> van de </a:t>
            </a:r>
            <a:r>
              <a:rPr lang="en-US" sz="2400" dirty="0" err="1" smtClean="0">
                <a:solidFill>
                  <a:schemeClr val="bg1"/>
                </a:solidFill>
              </a:rPr>
              <a:t>Olijfberg</a:t>
            </a:r>
            <a:r>
              <a:rPr lang="en-US" sz="2400" dirty="0" smtClean="0">
                <a:solidFill>
                  <a:schemeClr val="bg1"/>
                </a:solidFill>
              </a:rPr>
              <a:t>. </a:t>
            </a:r>
            <a:r>
              <a:rPr lang="en-US" sz="2400" dirty="0">
                <a:solidFill>
                  <a:schemeClr val="bg1"/>
                </a:solidFill>
              </a:rPr>
              <a:t>Prof. Kokkinos </a:t>
            </a:r>
            <a:r>
              <a:rPr lang="en-US" sz="2400" dirty="0" err="1" smtClean="0">
                <a:solidFill>
                  <a:schemeClr val="bg1"/>
                </a:solidFill>
              </a:rPr>
              <a:t>toonde</a:t>
            </a:r>
            <a:r>
              <a:rPr lang="en-US" sz="2400" dirty="0" smtClean="0">
                <a:solidFill>
                  <a:schemeClr val="bg1"/>
                </a:solidFill>
              </a:rPr>
              <a:t> </a:t>
            </a:r>
            <a:r>
              <a:rPr lang="en-US" sz="2400" dirty="0" err="1" smtClean="0">
                <a:solidFill>
                  <a:schemeClr val="bg1"/>
                </a:solidFill>
              </a:rPr>
              <a:t>aan</a:t>
            </a:r>
            <a:r>
              <a:rPr lang="en-US" sz="2400" dirty="0" smtClean="0">
                <a:solidFill>
                  <a:schemeClr val="bg1"/>
                </a:solidFill>
              </a:rPr>
              <a:t> </a:t>
            </a:r>
            <a:r>
              <a:rPr lang="en-US" sz="2400" dirty="0" err="1" smtClean="0">
                <a:solidFill>
                  <a:schemeClr val="bg1"/>
                </a:solidFill>
              </a:rPr>
              <a:t>dat</a:t>
            </a:r>
            <a:r>
              <a:rPr lang="en-US" sz="2400" dirty="0" smtClean="0">
                <a:solidFill>
                  <a:schemeClr val="bg1"/>
                </a:solidFill>
              </a:rPr>
              <a:t> </a:t>
            </a:r>
            <a:r>
              <a:rPr lang="en-US" sz="2400" dirty="0" err="1" smtClean="0">
                <a:solidFill>
                  <a:schemeClr val="bg1"/>
                </a:solidFill>
              </a:rPr>
              <a:t>dit</a:t>
            </a:r>
            <a:r>
              <a:rPr lang="en-US" sz="2400" dirty="0" smtClean="0">
                <a:solidFill>
                  <a:schemeClr val="bg1"/>
                </a:solidFill>
              </a:rPr>
              <a:t> in </a:t>
            </a:r>
            <a:r>
              <a:rPr lang="en-US" sz="2400" dirty="0" err="1" smtClean="0">
                <a:solidFill>
                  <a:schemeClr val="bg1"/>
                </a:solidFill>
              </a:rPr>
              <a:t>overeenstemming</a:t>
            </a:r>
            <a:r>
              <a:rPr lang="en-US" sz="2400" dirty="0" smtClean="0">
                <a:solidFill>
                  <a:schemeClr val="bg1"/>
                </a:solidFill>
              </a:rPr>
              <a:t> was met de </a:t>
            </a:r>
            <a:r>
              <a:rPr lang="en-US" sz="2400" dirty="0" err="1" smtClean="0">
                <a:solidFill>
                  <a:schemeClr val="bg1"/>
                </a:solidFill>
              </a:rPr>
              <a:t>Romeinse</a:t>
            </a:r>
            <a:r>
              <a:rPr lang="en-US" sz="2400" dirty="0" smtClean="0">
                <a:solidFill>
                  <a:schemeClr val="bg1"/>
                </a:solidFill>
              </a:rPr>
              <a:t> </a:t>
            </a:r>
            <a:r>
              <a:rPr lang="en-US" sz="2400" dirty="0" err="1" smtClean="0">
                <a:solidFill>
                  <a:schemeClr val="bg1"/>
                </a:solidFill>
              </a:rPr>
              <a:t>wetgeving</a:t>
            </a:r>
            <a:r>
              <a:rPr lang="en-US" sz="2400" dirty="0" smtClean="0">
                <a:solidFill>
                  <a:schemeClr val="bg1"/>
                </a:solidFill>
              </a:rPr>
              <a:t>.</a:t>
            </a:r>
            <a:endParaRPr lang="nl-NL" sz="2400" b="1" dirty="0">
              <a:solidFill>
                <a:schemeClr val="bg1"/>
              </a:solidFill>
              <a:latin typeface="Arial Black" pitchFamily="34" charset="0"/>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3718">
            <a:off x="6414911" y="3147442"/>
            <a:ext cx="2497757" cy="353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69810"/>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395536" y="2204864"/>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004048" y="2060848"/>
            <a:ext cx="403244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sp>
        <p:nvSpPr>
          <p:cNvPr id="26" name="Stroomdiagram: Alternatief proces 25"/>
          <p:cNvSpPr/>
          <p:nvPr/>
        </p:nvSpPr>
        <p:spPr>
          <a:xfrm>
            <a:off x="251520" y="5157192"/>
            <a:ext cx="4760912"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a:solidFill>
                  <a:schemeClr val="bg1"/>
                </a:solidFill>
                <a:latin typeface="Arial Black" pitchFamily="34" charset="0"/>
              </a:rPr>
              <a:t>4</a:t>
            </a:r>
            <a:r>
              <a:rPr lang="nl-NL" sz="2400" dirty="0" smtClean="0">
                <a:solidFill>
                  <a:schemeClr val="bg1"/>
                </a:solidFill>
                <a:latin typeface="Arial Black" pitchFamily="34" charset="0"/>
              </a:rPr>
              <a:t>. Nooit een juk gedragen!</a:t>
            </a:r>
          </a:p>
        </p:txBody>
      </p:sp>
      <p:sp>
        <p:nvSpPr>
          <p:cNvPr id="27" name="Stroomdiagram: Alternatief proces 26"/>
          <p:cNvSpPr/>
          <p:nvPr/>
        </p:nvSpPr>
        <p:spPr>
          <a:xfrm>
            <a:off x="3707904" y="5949280"/>
            <a:ext cx="5292080"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5. Geslacht buiten het kamp!</a:t>
            </a:r>
          </a:p>
        </p:txBody>
      </p:sp>
      <p:sp>
        <p:nvSpPr>
          <p:cNvPr id="13" name="Stroomdiagram: Alternatief proces 12"/>
          <p:cNvSpPr/>
          <p:nvPr/>
        </p:nvSpPr>
        <p:spPr>
          <a:xfrm>
            <a:off x="4716016" y="4221088"/>
            <a:ext cx="3952056"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6. Volledig verbrand!</a:t>
            </a:r>
          </a:p>
        </p:txBody>
      </p:sp>
      <p:pic>
        <p:nvPicPr>
          <p:cNvPr id="6" name="Picture 2"/>
          <p:cNvPicPr>
            <a:picLocks noChangeAspect="1" noChangeArrowheads="1"/>
          </p:cNvPicPr>
          <p:nvPr/>
        </p:nvPicPr>
        <p:blipFill>
          <a:blip r:embed="rId3" cstate="print"/>
          <a:srcRect/>
          <a:stretch>
            <a:fillRect/>
          </a:stretch>
        </p:blipFill>
        <p:spPr bwMode="auto">
          <a:xfrm>
            <a:off x="3131840" y="2060848"/>
            <a:ext cx="2427699" cy="2683247"/>
          </a:xfrm>
          <a:prstGeom prst="ellipse">
            <a:avLst/>
          </a:prstGeom>
          <a:ln>
            <a:noFill/>
          </a:ln>
          <a:effectLst>
            <a:softEdge rad="112500"/>
          </a:effectLst>
        </p:spPr>
      </p:pic>
      <p:sp>
        <p:nvSpPr>
          <p:cNvPr id="11" name="Stroomdiagram: Alternatief proces 10"/>
          <p:cNvSpPr/>
          <p:nvPr/>
        </p:nvSpPr>
        <p:spPr>
          <a:xfrm>
            <a:off x="1043608" y="4420059"/>
            <a:ext cx="3096344"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3. Drie jaar oud</a:t>
            </a: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437" b="9267"/>
          <a:stretch/>
        </p:blipFill>
        <p:spPr bwMode="auto">
          <a:xfrm>
            <a:off x="-496" y="-27384"/>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roomdiagram: Alternatief proces 12"/>
          <p:cNvSpPr/>
          <p:nvPr/>
        </p:nvSpPr>
        <p:spPr>
          <a:xfrm>
            <a:off x="525417" y="2780928"/>
            <a:ext cx="7632848" cy="1584176"/>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b="1" dirty="0" smtClean="0">
                <a:solidFill>
                  <a:schemeClr val="bg1"/>
                </a:solidFill>
                <a:latin typeface="Verdana" pitchFamily="34" charset="0"/>
              </a:rPr>
              <a:t>6. Volledig verbrand!</a:t>
            </a:r>
          </a:p>
          <a:p>
            <a:pPr lvl="0">
              <a:spcBef>
                <a:spcPct val="20000"/>
              </a:spcBef>
              <a:defRPr/>
            </a:pPr>
            <a:r>
              <a:rPr lang="nl-NL" sz="2400" dirty="0" smtClean="0">
                <a:solidFill>
                  <a:schemeClr val="bg1"/>
                </a:solidFill>
                <a:latin typeface="Verdana" pitchFamily="34" charset="0"/>
              </a:rPr>
              <a:t>Lev.7:</a:t>
            </a:r>
            <a:r>
              <a:rPr lang="nl-NL" sz="2400" dirty="0" smtClean="0">
                <a:latin typeface="Verdana" pitchFamily="34" charset="0"/>
              </a:rPr>
              <a:t> De priester die voor iemand een brandoffer brengt, krijgt de huid van het dier dat als brandoffer is aangeboden.</a:t>
            </a:r>
            <a:endParaRPr lang="nl-NL" sz="2400" dirty="0" smtClean="0">
              <a:solidFill>
                <a:schemeClr val="bg1"/>
              </a:solidFill>
              <a:latin typeface="Verdana" pitchFamily="34" charset="0"/>
            </a:endParaRPr>
          </a:p>
        </p:txBody>
      </p:sp>
      <p:sp>
        <p:nvSpPr>
          <p:cNvPr id="5" name="Stroomdiagram: Alternatief proces 4"/>
          <p:cNvSpPr/>
          <p:nvPr/>
        </p:nvSpPr>
        <p:spPr>
          <a:xfrm>
            <a:off x="539552" y="4517504"/>
            <a:ext cx="7632848" cy="121575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b="1" dirty="0" smtClean="0">
                <a:solidFill>
                  <a:schemeClr val="bg1"/>
                </a:solidFill>
                <a:latin typeface="Verdana" pitchFamily="34" charset="0"/>
              </a:rPr>
              <a:t>DUS?</a:t>
            </a:r>
          </a:p>
          <a:p>
            <a:pPr lvl="0">
              <a:spcBef>
                <a:spcPct val="20000"/>
              </a:spcBef>
              <a:defRPr/>
            </a:pPr>
            <a:r>
              <a:rPr lang="nl-NL" sz="2400" dirty="0" smtClean="0">
                <a:solidFill>
                  <a:schemeClr val="bg1"/>
                </a:solidFill>
                <a:latin typeface="Verdana" pitchFamily="34" charset="0"/>
              </a:rPr>
              <a:t>Geen de </a:t>
            </a:r>
            <a:r>
              <a:rPr lang="nl-NL" sz="2400" dirty="0" err="1" smtClean="0">
                <a:solidFill>
                  <a:schemeClr val="bg1"/>
                </a:solidFill>
                <a:latin typeface="Verdana" pitchFamily="34" charset="0"/>
              </a:rPr>
              <a:t>parah</a:t>
            </a:r>
            <a:r>
              <a:rPr lang="nl-NL" sz="2400" dirty="0" smtClean="0">
                <a:solidFill>
                  <a:schemeClr val="bg1"/>
                </a:solidFill>
                <a:latin typeface="Verdana" pitchFamily="34" charset="0"/>
              </a:rPr>
              <a:t> </a:t>
            </a:r>
            <a:r>
              <a:rPr lang="nl-NL" sz="2400" dirty="0" err="1" smtClean="0">
                <a:solidFill>
                  <a:schemeClr val="bg1"/>
                </a:solidFill>
                <a:latin typeface="Verdana" pitchFamily="34" charset="0"/>
              </a:rPr>
              <a:t>adamah</a:t>
            </a:r>
            <a:r>
              <a:rPr lang="nl-NL" sz="2400" dirty="0" smtClean="0">
                <a:solidFill>
                  <a:schemeClr val="bg1"/>
                </a:solidFill>
                <a:latin typeface="Verdana" pitchFamily="34" charset="0"/>
              </a:rPr>
              <a:t> is geen brandoffer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ep 10"/>
          <p:cNvGrpSpPr/>
          <p:nvPr/>
        </p:nvGrpSpPr>
        <p:grpSpPr>
          <a:xfrm>
            <a:off x="1763688" y="2132856"/>
            <a:ext cx="5796136" cy="3816424"/>
            <a:chOff x="3347864" y="1412776"/>
            <a:chExt cx="5796136" cy="3816424"/>
          </a:xfrm>
        </p:grpSpPr>
        <p:graphicFrame>
          <p:nvGraphicFramePr>
            <p:cNvPr id="7" name="Grafiek 6"/>
            <p:cNvGraphicFramePr/>
            <p:nvPr/>
          </p:nvGraphicFramePr>
          <p:xfrm>
            <a:off x="3347864" y="1412776"/>
            <a:ext cx="5796136" cy="381642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ep 9"/>
            <p:cNvGrpSpPr/>
            <p:nvPr/>
          </p:nvGrpSpPr>
          <p:grpSpPr>
            <a:xfrm>
              <a:off x="3851920" y="2132856"/>
              <a:ext cx="4824536" cy="2147466"/>
              <a:chOff x="3851920" y="2132856"/>
              <a:chExt cx="4824536" cy="2147466"/>
            </a:xfrm>
          </p:grpSpPr>
          <p:sp>
            <p:nvSpPr>
              <p:cNvPr id="6" name="Tekstvak 5"/>
              <p:cNvSpPr txBox="1"/>
              <p:nvPr/>
            </p:nvSpPr>
            <p:spPr>
              <a:xfrm>
                <a:off x="3851920" y="2132856"/>
                <a:ext cx="2016224" cy="646331"/>
              </a:xfrm>
              <a:prstGeom prst="rect">
                <a:avLst/>
              </a:prstGeom>
              <a:noFill/>
            </p:spPr>
            <p:txBody>
              <a:bodyPr wrap="square" rtlCol="0">
                <a:spAutoFit/>
              </a:bodyPr>
              <a:lstStyle/>
              <a:p>
                <a:pPr algn="ctr"/>
                <a:r>
                  <a:rPr lang="nl-NL" dirty="0" smtClean="0">
                    <a:solidFill>
                      <a:schemeClr val="bg1"/>
                    </a:solidFill>
                    <a:latin typeface="Arial Black" pitchFamily="34" charset="0"/>
                  </a:rPr>
                  <a:t>EDOT</a:t>
                </a:r>
              </a:p>
              <a:p>
                <a:pPr algn="ctr"/>
                <a:r>
                  <a:rPr lang="nl-NL" dirty="0" smtClean="0">
                    <a:solidFill>
                      <a:schemeClr val="bg1"/>
                    </a:solidFill>
                    <a:latin typeface="Arial Black" pitchFamily="34" charset="0"/>
                  </a:rPr>
                  <a:t>getuigenissen</a:t>
                </a:r>
                <a:endParaRPr lang="nl-NL" dirty="0">
                  <a:solidFill>
                    <a:schemeClr val="bg1"/>
                  </a:solidFill>
                  <a:latin typeface="Arial Black" pitchFamily="34" charset="0"/>
                </a:endParaRPr>
              </a:p>
            </p:txBody>
          </p:sp>
          <p:sp>
            <p:nvSpPr>
              <p:cNvPr id="8" name="Tekstvak 7"/>
              <p:cNvSpPr txBox="1"/>
              <p:nvPr/>
            </p:nvSpPr>
            <p:spPr>
              <a:xfrm>
                <a:off x="6660232" y="2204864"/>
                <a:ext cx="2016224" cy="646331"/>
              </a:xfrm>
              <a:prstGeom prst="rect">
                <a:avLst/>
              </a:prstGeom>
              <a:noFill/>
            </p:spPr>
            <p:txBody>
              <a:bodyPr wrap="square" rtlCol="0">
                <a:spAutoFit/>
              </a:bodyPr>
              <a:lstStyle/>
              <a:p>
                <a:pPr algn="ctr"/>
                <a:r>
                  <a:rPr lang="nl-NL" dirty="0" smtClean="0">
                    <a:solidFill>
                      <a:sysClr val="windowText" lastClr="000000"/>
                    </a:solidFill>
                    <a:latin typeface="Arial Black" pitchFamily="34" charset="0"/>
                  </a:rPr>
                  <a:t>CHOEKIM</a:t>
                </a:r>
              </a:p>
              <a:p>
                <a:pPr algn="ctr"/>
                <a:r>
                  <a:rPr lang="nl-NL" dirty="0" smtClean="0">
                    <a:solidFill>
                      <a:sysClr val="windowText" lastClr="000000"/>
                    </a:solidFill>
                    <a:latin typeface="Arial Black" pitchFamily="34" charset="0"/>
                  </a:rPr>
                  <a:t>inzettingen</a:t>
                </a:r>
                <a:endParaRPr lang="nl-NL" dirty="0">
                  <a:solidFill>
                    <a:sysClr val="windowText" lastClr="000000"/>
                  </a:solidFill>
                  <a:latin typeface="Arial Black" pitchFamily="34" charset="0"/>
                </a:endParaRPr>
              </a:p>
            </p:txBody>
          </p:sp>
          <p:sp>
            <p:nvSpPr>
              <p:cNvPr id="9" name="Tekstvak 8"/>
              <p:cNvSpPr txBox="1"/>
              <p:nvPr/>
            </p:nvSpPr>
            <p:spPr>
              <a:xfrm>
                <a:off x="5220072" y="3356992"/>
                <a:ext cx="2016224" cy="923330"/>
              </a:xfrm>
              <a:prstGeom prst="rect">
                <a:avLst/>
              </a:prstGeom>
              <a:noFill/>
            </p:spPr>
            <p:txBody>
              <a:bodyPr wrap="square" rtlCol="0">
                <a:spAutoFit/>
              </a:bodyPr>
              <a:lstStyle/>
              <a:p>
                <a:pPr algn="ctr"/>
                <a:r>
                  <a:rPr lang="nl-NL" dirty="0" smtClean="0">
                    <a:solidFill>
                      <a:schemeClr val="bg1"/>
                    </a:solidFill>
                    <a:latin typeface="Arial Black" pitchFamily="34" charset="0"/>
                  </a:rPr>
                  <a:t>MISJPATIM</a:t>
                </a:r>
              </a:p>
              <a:p>
                <a:pPr algn="ctr"/>
                <a:r>
                  <a:rPr lang="nl-NL" dirty="0">
                    <a:solidFill>
                      <a:schemeClr val="bg1"/>
                    </a:solidFill>
                    <a:latin typeface="Arial Black" pitchFamily="34" charset="0"/>
                  </a:rPr>
                  <a:t>r</a:t>
                </a:r>
                <a:r>
                  <a:rPr lang="nl-NL" dirty="0" smtClean="0">
                    <a:solidFill>
                      <a:schemeClr val="bg1"/>
                    </a:solidFill>
                    <a:latin typeface="Arial Black" pitchFamily="34" charset="0"/>
                  </a:rPr>
                  <a:t>ationele verordeningen</a:t>
                </a:r>
                <a:endParaRPr lang="nl-NL" dirty="0">
                  <a:solidFill>
                    <a:schemeClr val="bg1"/>
                  </a:solidFill>
                  <a:latin typeface="Arial Black" pitchFamily="34" charset="0"/>
                </a:endParaRPr>
              </a:p>
            </p:txBody>
          </p:sp>
        </p:grpSp>
      </p:grpSp>
      <p:sp>
        <p:nvSpPr>
          <p:cNvPr id="12" name="Tekstvak 11"/>
          <p:cNvSpPr txBox="1"/>
          <p:nvPr/>
        </p:nvSpPr>
        <p:spPr>
          <a:xfrm>
            <a:off x="4223535" y="1216984"/>
            <a:ext cx="864000" cy="2681347"/>
          </a:xfrm>
          <a:prstGeom prst="trapezoid">
            <a:avLst>
              <a:gd name="adj" fmla="val 15998"/>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nl-NL" sz="2800" dirty="0" smtClean="0">
                <a:solidFill>
                  <a:schemeClr val="bg1"/>
                </a:solidFill>
                <a:latin typeface="Arial Black" pitchFamily="34" charset="0"/>
              </a:rPr>
              <a:t>T</a:t>
            </a:r>
          </a:p>
          <a:p>
            <a:pPr algn="ctr"/>
            <a:r>
              <a:rPr lang="nl-NL" sz="2800" dirty="0" smtClean="0">
                <a:solidFill>
                  <a:schemeClr val="bg1"/>
                </a:solidFill>
                <a:latin typeface="Arial Black" pitchFamily="34" charset="0"/>
              </a:rPr>
              <a:t>O</a:t>
            </a:r>
          </a:p>
          <a:p>
            <a:pPr algn="ctr"/>
            <a:r>
              <a:rPr lang="nl-NL" sz="2800" dirty="0" smtClean="0">
                <a:solidFill>
                  <a:schemeClr val="bg1"/>
                </a:solidFill>
                <a:latin typeface="Arial Black" pitchFamily="34" charset="0"/>
              </a:rPr>
              <a:t>R</a:t>
            </a:r>
          </a:p>
          <a:p>
            <a:pPr algn="ctr"/>
            <a:r>
              <a:rPr lang="nl-NL" sz="2800" dirty="0" smtClean="0">
                <a:solidFill>
                  <a:schemeClr val="bg1"/>
                </a:solidFill>
                <a:latin typeface="Arial Black" pitchFamily="34" charset="0"/>
              </a:rPr>
              <a:t>A</a:t>
            </a:r>
          </a:p>
          <a:p>
            <a:pPr algn="ctr"/>
            <a:r>
              <a:rPr lang="nl-NL" sz="2800" dirty="0" smtClean="0">
                <a:solidFill>
                  <a:schemeClr val="bg1"/>
                </a:solidFill>
                <a:latin typeface="Arial Black" pitchFamily="34" charset="0"/>
              </a:rPr>
              <a:t>H</a:t>
            </a:r>
          </a:p>
        </p:txBody>
      </p:sp>
      <p:pic>
        <p:nvPicPr>
          <p:cNvPr id="3077" name="Picture 5"/>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574954" y="44624"/>
            <a:ext cx="1605558" cy="1605558"/>
          </a:xfrm>
          <a:prstGeom prst="rect">
            <a:avLst/>
          </a:prstGeom>
          <a:noFill/>
          <a:ln w="9525">
            <a:noFill/>
            <a:miter lim="800000"/>
            <a:headEnd/>
            <a:tailEnd/>
          </a:ln>
        </p:spPr>
      </p:pic>
      <p:sp>
        <p:nvSpPr>
          <p:cNvPr id="4" name="Tekstvak 3"/>
          <p:cNvSpPr txBox="1"/>
          <p:nvPr/>
        </p:nvSpPr>
        <p:spPr>
          <a:xfrm>
            <a:off x="360040" y="1340768"/>
            <a:ext cx="3131840" cy="923330"/>
          </a:xfrm>
          <a:prstGeom prst="wedgeRectCallout">
            <a:avLst>
              <a:gd name="adj1" fmla="val 41597"/>
              <a:gd name="adj2" fmla="val 115674"/>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b="1" dirty="0" smtClean="0">
                <a:latin typeface="Verdana" panose="020B0604030504040204" pitchFamily="34" charset="0"/>
                <a:ea typeface="Verdana" panose="020B0604030504040204" pitchFamily="34" charset="0"/>
                <a:cs typeface="Verdana" panose="020B0604030504040204" pitchFamily="34" charset="0"/>
              </a:rPr>
              <a:t>De Bijbelse Feesten en</a:t>
            </a:r>
          </a:p>
          <a:p>
            <a:r>
              <a:rPr lang="nl-NL" b="1" dirty="0" smtClean="0">
                <a:latin typeface="Verdana" panose="020B0604030504040204" pitchFamily="34" charset="0"/>
                <a:ea typeface="Verdana" panose="020B0604030504040204" pitchFamily="34" charset="0"/>
                <a:cs typeface="Verdana" panose="020B0604030504040204" pitchFamily="34" charset="0"/>
              </a:rPr>
              <a:t>o.a. </a:t>
            </a:r>
            <a:r>
              <a:rPr lang="nl-NL" b="1" dirty="0" err="1" smtClean="0">
                <a:latin typeface="Verdana" panose="020B0604030504040204" pitchFamily="34" charset="0"/>
                <a:ea typeface="Verdana" panose="020B0604030504040204" pitchFamily="34" charset="0"/>
                <a:cs typeface="Verdana" panose="020B0604030504040204" pitchFamily="34" charset="0"/>
              </a:rPr>
              <a:t>tefillin</a:t>
            </a:r>
            <a:r>
              <a:rPr lang="nl-NL" b="1" dirty="0" smtClean="0">
                <a:latin typeface="Verdana" panose="020B0604030504040204" pitchFamily="34" charset="0"/>
                <a:ea typeface="Verdana" panose="020B0604030504040204" pitchFamily="34" charset="0"/>
                <a:cs typeface="Verdana" panose="020B0604030504040204" pitchFamily="34" charset="0"/>
              </a:rPr>
              <a:t> zijn getuigenissen.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14" name="Tekstvak 13"/>
          <p:cNvSpPr txBox="1"/>
          <p:nvPr/>
        </p:nvSpPr>
        <p:spPr>
          <a:xfrm>
            <a:off x="6775427" y="1916832"/>
            <a:ext cx="2187352" cy="923330"/>
          </a:xfrm>
          <a:prstGeom prst="wedgeRectCallout">
            <a:avLst>
              <a:gd name="adj1" fmla="val -45186"/>
              <a:gd name="adj2" fmla="val 97766"/>
            </a:avLst>
          </a:prstGeom>
          <a:solidFill>
            <a:srgbClr val="FFFF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Onbegrijpelijke wetten: </a:t>
            </a:r>
          </a:p>
          <a:p>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rode koe</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kstvak 14"/>
          <p:cNvSpPr txBox="1"/>
          <p:nvPr/>
        </p:nvSpPr>
        <p:spPr>
          <a:xfrm>
            <a:off x="1209107" y="5661248"/>
            <a:ext cx="2339752" cy="646331"/>
          </a:xfrm>
          <a:prstGeom prst="wedgeRectCallout">
            <a:avLst>
              <a:gd name="adj1" fmla="val 51491"/>
              <a:gd name="adj2" fmla="val -195930"/>
            </a:avLst>
          </a:prstGeom>
          <a:solidFill>
            <a:srgbClr val="FF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b="1" dirty="0" smtClean="0">
                <a:latin typeface="Verdana" panose="020B0604030504040204" pitchFamily="34" charset="0"/>
                <a:ea typeface="Verdana" panose="020B0604030504040204" pitchFamily="34" charset="0"/>
                <a:cs typeface="Verdana" panose="020B0604030504040204" pitchFamily="34" charset="0"/>
              </a:rPr>
              <a:t>Sociale wetten: niet stelen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7415037" y="2852936"/>
            <a:ext cx="1540807" cy="1415772"/>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he-IL" sz="3200" b="1" dirty="0" smtClean="0">
                <a:solidFill>
                  <a:sysClr val="windowText" lastClr="000000"/>
                </a:solidFill>
                <a:cs typeface="+mj-cs"/>
              </a:rPr>
              <a:t>חֻקָּה</a:t>
            </a:r>
            <a:endParaRPr lang="nl-NL" sz="3200" b="1" dirty="0" smtClean="0">
              <a:solidFill>
                <a:sysClr val="windowText" lastClr="000000"/>
              </a:solidFill>
              <a:cs typeface="+mj-cs"/>
            </a:endParaRPr>
          </a:p>
          <a:p>
            <a:pPr algn="ctr"/>
            <a:r>
              <a:rPr lang="nl-NL" b="1"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a:t>
            </a:r>
            <a:r>
              <a:rPr lang="nl-NL" b="1"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hoekah</a:t>
            </a:r>
            <a:endPar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algn="ctr"/>
            <a:r>
              <a:rPr lang="nl-NL"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w</a:t>
            </a: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et</a:t>
            </a:r>
          </a:p>
          <a:p>
            <a:pPr algn="ctr"/>
            <a:r>
              <a:rPr lang="nl-NL" b="1"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natuurwet</a:t>
            </a:r>
            <a:endParaRPr lang="nl-NL"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3491880" y="5229200"/>
            <a:ext cx="1330814" cy="1415772"/>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he-IL" sz="3200" b="1" dirty="0" smtClean="0">
                <a:cs typeface="+mj-cs"/>
              </a:rPr>
              <a:t>שָׁפַט</a:t>
            </a:r>
            <a:endParaRPr lang="nl-NL" sz="3200" b="1" dirty="0" smtClean="0">
              <a:cs typeface="+mj-cs"/>
            </a:endParaRPr>
          </a:p>
          <a:p>
            <a:pPr algn="ctr"/>
            <a:r>
              <a:rPr lang="nl-NL" b="1" dirty="0" err="1" smtClean="0">
                <a:latin typeface="Verdana" panose="020B0604030504040204" pitchFamily="34" charset="0"/>
                <a:ea typeface="Verdana" panose="020B0604030504040204" pitchFamily="34" charset="0"/>
                <a:cs typeface="Verdana" panose="020B0604030504040204" pitchFamily="34" charset="0"/>
              </a:rPr>
              <a:t>sjafat</a:t>
            </a:r>
            <a:endParaRPr lang="nl-NL"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b="1" dirty="0">
                <a:latin typeface="Verdana" panose="020B0604030504040204" pitchFamily="34" charset="0"/>
                <a:ea typeface="Verdana" panose="020B0604030504040204" pitchFamily="34" charset="0"/>
                <a:cs typeface="Verdana" panose="020B0604030504040204" pitchFamily="34" charset="0"/>
              </a:rPr>
              <a:t>o</a:t>
            </a:r>
            <a:r>
              <a:rPr lang="nl-NL" b="1" dirty="0" smtClean="0">
                <a:latin typeface="Verdana" panose="020B0604030504040204" pitchFamily="34" charset="0"/>
                <a:ea typeface="Verdana" panose="020B0604030504040204" pitchFamily="34" charset="0"/>
                <a:cs typeface="Verdana" panose="020B0604030504040204" pitchFamily="34" charset="0"/>
              </a:rPr>
              <a:t>ordelen</a:t>
            </a:r>
          </a:p>
          <a:p>
            <a:pPr algn="ctr"/>
            <a:r>
              <a:rPr lang="nl-NL" b="1" dirty="0" smtClean="0">
                <a:latin typeface="Verdana" panose="020B0604030504040204" pitchFamily="34" charset="0"/>
                <a:ea typeface="Verdana" panose="020B0604030504040204" pitchFamily="34" charset="0"/>
                <a:cs typeface="Verdana" panose="020B0604030504040204" pitchFamily="34" charset="0"/>
              </a:rPr>
              <a:t>richten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13" name="Rechthoek 12"/>
          <p:cNvSpPr/>
          <p:nvPr/>
        </p:nvSpPr>
        <p:spPr>
          <a:xfrm>
            <a:off x="395536" y="2420888"/>
            <a:ext cx="1545616" cy="1138773"/>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he-IL" sz="3200" b="1" dirty="0" smtClean="0">
                <a:cs typeface="+mj-cs"/>
              </a:rPr>
              <a:t>עֵד</a:t>
            </a:r>
            <a:endParaRPr lang="nl-NL" sz="3200" b="1" dirty="0" smtClean="0">
              <a:cs typeface="+mj-cs"/>
            </a:endParaRPr>
          </a:p>
          <a:p>
            <a:pPr algn="ctr"/>
            <a:r>
              <a:rPr lang="nl-NL" b="1" dirty="0" err="1">
                <a:latin typeface="Verdana" panose="020B0604030504040204" pitchFamily="34" charset="0"/>
                <a:ea typeface="Verdana" panose="020B0604030504040204" pitchFamily="34" charset="0"/>
                <a:cs typeface="Verdana" panose="020B0604030504040204" pitchFamily="34" charset="0"/>
              </a:rPr>
              <a:t>e</a:t>
            </a:r>
            <a:r>
              <a:rPr lang="nl-NL" b="1" dirty="0" err="1" smtClean="0">
                <a:latin typeface="Verdana" panose="020B0604030504040204" pitchFamily="34" charset="0"/>
                <a:ea typeface="Verdana" panose="020B0604030504040204" pitchFamily="34" charset="0"/>
                <a:cs typeface="Verdana" panose="020B0604030504040204" pitchFamily="34" charset="0"/>
              </a:rPr>
              <a:t>d</a:t>
            </a:r>
            <a:endParaRPr lang="nl-NL"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b="1" dirty="0" smtClean="0">
                <a:latin typeface="Verdana" panose="020B0604030504040204" pitchFamily="34" charset="0"/>
                <a:ea typeface="Verdana" panose="020B0604030504040204" pitchFamily="34" charset="0"/>
                <a:cs typeface="Verdana" panose="020B0604030504040204" pitchFamily="34" charset="0"/>
              </a:rPr>
              <a:t>getuigenis</a:t>
            </a:r>
            <a:endParaRPr lang="nl-NL"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5040427" y="5685055"/>
            <a:ext cx="4140085"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Spreuken 28:9 </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hem die zijn oor afkeert van het luisteren naar de </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wet, is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zelfs zijn ​gebed​ een gruwel</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b="1" i="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80">
                                          <p:stCondLst>
                                            <p:cond delay="0"/>
                                          </p:stCondLst>
                                        </p:cTn>
                                        <p:tgtEl>
                                          <p:spTgt spid="3077"/>
                                        </p:tgtEl>
                                      </p:cBhvr>
                                    </p:animEffect>
                                    <p:anim calcmode="lin" valueType="num">
                                      <p:cBhvr>
                                        <p:cTn id="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7"/>
                                        </p:tgtEl>
                                      </p:cBhvr>
                                      <p:to x="100000" y="60000"/>
                                    </p:animScale>
                                    <p:animScale>
                                      <p:cBhvr>
                                        <p:cTn id="14" dur="166" decel="50000">
                                          <p:stCondLst>
                                            <p:cond delay="676"/>
                                          </p:stCondLst>
                                        </p:cTn>
                                        <p:tgtEl>
                                          <p:spTgt spid="3077"/>
                                        </p:tgtEl>
                                      </p:cBhvr>
                                      <p:to x="100000" y="100000"/>
                                    </p:animScale>
                                    <p:animScale>
                                      <p:cBhvr>
                                        <p:cTn id="15" dur="26">
                                          <p:stCondLst>
                                            <p:cond delay="1312"/>
                                          </p:stCondLst>
                                        </p:cTn>
                                        <p:tgtEl>
                                          <p:spTgt spid="3077"/>
                                        </p:tgtEl>
                                      </p:cBhvr>
                                      <p:to x="100000" y="80000"/>
                                    </p:animScale>
                                    <p:animScale>
                                      <p:cBhvr>
                                        <p:cTn id="16" dur="166" decel="50000">
                                          <p:stCondLst>
                                            <p:cond delay="1338"/>
                                          </p:stCondLst>
                                        </p:cTn>
                                        <p:tgtEl>
                                          <p:spTgt spid="3077"/>
                                        </p:tgtEl>
                                      </p:cBhvr>
                                      <p:to x="100000" y="100000"/>
                                    </p:animScale>
                                    <p:animScale>
                                      <p:cBhvr>
                                        <p:cTn id="17" dur="26">
                                          <p:stCondLst>
                                            <p:cond delay="1642"/>
                                          </p:stCondLst>
                                        </p:cTn>
                                        <p:tgtEl>
                                          <p:spTgt spid="3077"/>
                                        </p:tgtEl>
                                      </p:cBhvr>
                                      <p:to x="100000" y="90000"/>
                                    </p:animScale>
                                    <p:animScale>
                                      <p:cBhvr>
                                        <p:cTn id="18" dur="166" decel="50000">
                                          <p:stCondLst>
                                            <p:cond delay="1668"/>
                                          </p:stCondLst>
                                        </p:cTn>
                                        <p:tgtEl>
                                          <p:spTgt spid="3077"/>
                                        </p:tgtEl>
                                      </p:cBhvr>
                                      <p:to x="100000" y="100000"/>
                                    </p:animScale>
                                    <p:animScale>
                                      <p:cBhvr>
                                        <p:cTn id="19" dur="26">
                                          <p:stCondLst>
                                            <p:cond delay="1808"/>
                                          </p:stCondLst>
                                        </p:cTn>
                                        <p:tgtEl>
                                          <p:spTgt spid="3077"/>
                                        </p:tgtEl>
                                      </p:cBhvr>
                                      <p:to x="100000" y="95000"/>
                                    </p:animScale>
                                    <p:animScale>
                                      <p:cBhvr>
                                        <p:cTn id="20" dur="166" decel="50000">
                                          <p:stCondLst>
                                            <p:cond delay="1834"/>
                                          </p:stCondLst>
                                        </p:cTn>
                                        <p:tgtEl>
                                          <p:spTgt spid="307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4" grpId="0" animBg="1"/>
      <p:bldP spid="15" grpId="0" animBg="1"/>
      <p:bldP spid="2" grpId="0" animBg="1"/>
      <p:bldP spid="3" grpId="0" animBg="1"/>
      <p:bldP spid="13"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395536" y="2041897"/>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004048" y="1897881"/>
            <a:ext cx="403244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sp>
        <p:nvSpPr>
          <p:cNvPr id="26" name="Stroomdiagram: Alternatief proces 25"/>
          <p:cNvSpPr/>
          <p:nvPr/>
        </p:nvSpPr>
        <p:spPr>
          <a:xfrm>
            <a:off x="251520" y="4725144"/>
            <a:ext cx="4760912"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a:solidFill>
                  <a:schemeClr val="bg1"/>
                </a:solidFill>
                <a:latin typeface="Arial Black" pitchFamily="34" charset="0"/>
              </a:rPr>
              <a:t>4</a:t>
            </a:r>
            <a:r>
              <a:rPr lang="nl-NL" sz="2400" dirty="0" smtClean="0">
                <a:solidFill>
                  <a:schemeClr val="bg1"/>
                </a:solidFill>
                <a:latin typeface="Arial Black" pitchFamily="34" charset="0"/>
              </a:rPr>
              <a:t>. Nooit een juk gedragen!</a:t>
            </a:r>
          </a:p>
        </p:txBody>
      </p:sp>
      <p:sp>
        <p:nvSpPr>
          <p:cNvPr id="27" name="Stroomdiagram: Alternatief proces 26"/>
          <p:cNvSpPr/>
          <p:nvPr/>
        </p:nvSpPr>
        <p:spPr>
          <a:xfrm>
            <a:off x="3707904" y="5445224"/>
            <a:ext cx="5292080"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5. Geslacht buiten het kamp!</a:t>
            </a:r>
          </a:p>
        </p:txBody>
      </p:sp>
      <p:sp>
        <p:nvSpPr>
          <p:cNvPr id="11" name="Stroomdiagram: Alternatief proces 10"/>
          <p:cNvSpPr/>
          <p:nvPr/>
        </p:nvSpPr>
        <p:spPr>
          <a:xfrm>
            <a:off x="35496" y="6165304"/>
            <a:ext cx="475252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7. De offeraar werd onrein!</a:t>
            </a:r>
          </a:p>
        </p:txBody>
      </p:sp>
      <p:sp>
        <p:nvSpPr>
          <p:cNvPr id="13" name="Stroomdiagram: Alternatief proces 12"/>
          <p:cNvSpPr/>
          <p:nvPr/>
        </p:nvSpPr>
        <p:spPr>
          <a:xfrm>
            <a:off x="5012432" y="3988011"/>
            <a:ext cx="3952056"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6. Volledig verbrand!</a:t>
            </a:r>
          </a:p>
        </p:txBody>
      </p:sp>
      <p:pic>
        <p:nvPicPr>
          <p:cNvPr id="6" name="Picture 2"/>
          <p:cNvPicPr>
            <a:picLocks noChangeAspect="1" noChangeArrowheads="1"/>
          </p:cNvPicPr>
          <p:nvPr/>
        </p:nvPicPr>
        <p:blipFill>
          <a:blip r:embed="rId3" cstate="print"/>
          <a:srcRect/>
          <a:stretch>
            <a:fillRect/>
          </a:stretch>
        </p:blipFill>
        <p:spPr bwMode="auto">
          <a:xfrm>
            <a:off x="3131840" y="1897881"/>
            <a:ext cx="2427699" cy="2683247"/>
          </a:xfrm>
          <a:prstGeom prst="ellipse">
            <a:avLst/>
          </a:prstGeom>
          <a:ln>
            <a:noFill/>
          </a:ln>
          <a:effectLst>
            <a:softEdge rad="112500"/>
          </a:effectLst>
        </p:spPr>
      </p:pic>
      <p:sp>
        <p:nvSpPr>
          <p:cNvPr id="12" name="Stroomdiagram: Alternatief proces 11"/>
          <p:cNvSpPr/>
          <p:nvPr/>
        </p:nvSpPr>
        <p:spPr>
          <a:xfrm>
            <a:off x="1043608" y="3988011"/>
            <a:ext cx="3096344"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3. Drie jaar oud</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roomdiagram: Alternatief proces 10"/>
          <p:cNvSpPr/>
          <p:nvPr/>
        </p:nvSpPr>
        <p:spPr>
          <a:xfrm>
            <a:off x="471108" y="2132856"/>
            <a:ext cx="6912768" cy="1944216"/>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7. De offeraar werd onrein!</a:t>
            </a:r>
          </a:p>
          <a:p>
            <a:pPr lvl="0">
              <a:spcBef>
                <a:spcPct val="20000"/>
              </a:spcBef>
              <a:defRPr/>
            </a:pPr>
            <a:r>
              <a:rPr lang="nl-NL" sz="2400" dirty="0" smtClean="0">
                <a:solidFill>
                  <a:schemeClr val="bg1"/>
                </a:solidFill>
                <a:latin typeface="Verdana" pitchFamily="34" charset="0"/>
              </a:rPr>
              <a:t>De reine hogepriester Jesjoea werd onrein ook al gehoorzaamde Hij volkomen!</a:t>
            </a:r>
          </a:p>
        </p:txBody>
      </p:sp>
      <p:sp>
        <p:nvSpPr>
          <p:cNvPr id="7" name="Stroomdiagram: Alternatief proces 6"/>
          <p:cNvSpPr/>
          <p:nvPr/>
        </p:nvSpPr>
        <p:spPr>
          <a:xfrm>
            <a:off x="2123728" y="4365104"/>
            <a:ext cx="5400600" cy="2304256"/>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spcBef>
                <a:spcPct val="20000"/>
              </a:spcBef>
              <a:defRPr/>
            </a:pPr>
            <a:r>
              <a:rPr lang="nl-NL" sz="2400" dirty="0" smtClean="0">
                <a:solidFill>
                  <a:schemeClr val="bg1"/>
                </a:solidFill>
                <a:latin typeface="Arial Black" pitchFamily="34" charset="0"/>
              </a:rPr>
              <a:t>Matth. 27:26</a:t>
            </a:r>
          </a:p>
          <a:p>
            <a:pPr lvl="0" algn="ctr">
              <a:spcBef>
                <a:spcPct val="20000"/>
              </a:spcBef>
              <a:defRPr/>
            </a:pPr>
            <a:r>
              <a:rPr lang="nl-NL" sz="2400" dirty="0" smtClean="0">
                <a:latin typeface="Arial Black" pitchFamily="34" charset="0"/>
              </a:rPr>
              <a:t>‘Mijn God, mijn God, </a:t>
            </a:r>
          </a:p>
          <a:p>
            <a:pPr lvl="0" algn="ctr">
              <a:spcBef>
                <a:spcPct val="20000"/>
              </a:spcBef>
              <a:defRPr/>
            </a:pPr>
            <a:r>
              <a:rPr lang="nl-NL" sz="2400" dirty="0" smtClean="0">
                <a:latin typeface="Arial Black" pitchFamily="34" charset="0"/>
              </a:rPr>
              <a:t>waarom hebt u mij verlaten?’</a:t>
            </a:r>
            <a:endParaRPr lang="nl-NL" sz="2400" dirty="0" smtClean="0">
              <a:solidFill>
                <a:schemeClr val="bg1"/>
              </a:solidFill>
              <a:latin typeface="Arial Black"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37" b="9267"/>
          <a:stretch/>
        </p:blipFill>
        <p:spPr bwMode="auto">
          <a:xfrm>
            <a:off x="67561" y="-27384"/>
            <a:ext cx="9144000" cy="1898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srcRect/>
          <a:stretch>
            <a:fillRect/>
          </a:stretch>
        </p:blipFill>
        <p:spPr bwMode="auto">
          <a:xfrm>
            <a:off x="251520" y="116632"/>
            <a:ext cx="1368152" cy="1512168"/>
          </a:xfrm>
          <a:prstGeom prst="ellipse">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oomdiagram: Alternatief proces 18"/>
          <p:cNvSpPr/>
          <p:nvPr/>
        </p:nvSpPr>
        <p:spPr>
          <a:xfrm>
            <a:off x="251520" y="1988840"/>
            <a:ext cx="331236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1. Speciale kleur!</a:t>
            </a:r>
          </a:p>
        </p:txBody>
      </p:sp>
      <p:sp>
        <p:nvSpPr>
          <p:cNvPr id="24" name="Stroomdiagram: Alternatief proces 23"/>
          <p:cNvSpPr/>
          <p:nvPr/>
        </p:nvSpPr>
        <p:spPr>
          <a:xfrm>
            <a:off x="5292080" y="1916832"/>
            <a:ext cx="3384376"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nl-NL" sz="2400" dirty="0" smtClean="0">
                <a:solidFill>
                  <a:schemeClr val="bg1"/>
                </a:solidFill>
                <a:latin typeface="Arial Black" pitchFamily="34" charset="0"/>
              </a:rPr>
              <a:t>2. Zonder gebrek!</a:t>
            </a:r>
          </a:p>
        </p:txBody>
      </p:sp>
      <p:sp>
        <p:nvSpPr>
          <p:cNvPr id="26" name="Stroomdiagram: Alternatief proces 25"/>
          <p:cNvSpPr/>
          <p:nvPr/>
        </p:nvSpPr>
        <p:spPr>
          <a:xfrm>
            <a:off x="251520" y="4725144"/>
            <a:ext cx="4760912"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a:solidFill>
                  <a:schemeClr val="bg1"/>
                </a:solidFill>
                <a:latin typeface="Arial Black" pitchFamily="34" charset="0"/>
              </a:rPr>
              <a:t>4</a:t>
            </a:r>
            <a:r>
              <a:rPr lang="nl-NL" sz="2400" dirty="0" smtClean="0">
                <a:solidFill>
                  <a:schemeClr val="bg1"/>
                </a:solidFill>
                <a:latin typeface="Arial Black" pitchFamily="34" charset="0"/>
              </a:rPr>
              <a:t>. Nooit een juk gedragen!</a:t>
            </a:r>
          </a:p>
        </p:txBody>
      </p:sp>
      <p:sp>
        <p:nvSpPr>
          <p:cNvPr id="27" name="Stroomdiagram: Alternatief proces 26"/>
          <p:cNvSpPr/>
          <p:nvPr/>
        </p:nvSpPr>
        <p:spPr>
          <a:xfrm>
            <a:off x="3707904" y="5445224"/>
            <a:ext cx="5292080"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5. Geslacht buiten het kamp!</a:t>
            </a:r>
          </a:p>
        </p:txBody>
      </p:sp>
      <p:sp>
        <p:nvSpPr>
          <p:cNvPr id="11" name="Stroomdiagram: Alternatief proces 10"/>
          <p:cNvSpPr/>
          <p:nvPr/>
        </p:nvSpPr>
        <p:spPr>
          <a:xfrm>
            <a:off x="35496" y="6165304"/>
            <a:ext cx="4752528"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7. De offeraar werd onrein!</a:t>
            </a:r>
          </a:p>
        </p:txBody>
      </p:sp>
      <p:sp>
        <p:nvSpPr>
          <p:cNvPr id="13" name="Stroomdiagram: Alternatief proces 12"/>
          <p:cNvSpPr/>
          <p:nvPr/>
        </p:nvSpPr>
        <p:spPr>
          <a:xfrm>
            <a:off x="5084440" y="3789040"/>
            <a:ext cx="3952056"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6. Volledig verbrand!</a:t>
            </a:r>
          </a:p>
        </p:txBody>
      </p:sp>
      <p:sp>
        <p:nvSpPr>
          <p:cNvPr id="12" name="Stroomdiagram: Alternatief proces 11"/>
          <p:cNvSpPr/>
          <p:nvPr/>
        </p:nvSpPr>
        <p:spPr>
          <a:xfrm>
            <a:off x="251520" y="2924944"/>
            <a:ext cx="3168352"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8. De as reinigt!</a:t>
            </a:r>
          </a:p>
        </p:txBody>
      </p:sp>
      <p:pic>
        <p:nvPicPr>
          <p:cNvPr id="6" name="Picture 2"/>
          <p:cNvPicPr>
            <a:picLocks noChangeAspect="1" noChangeArrowheads="1"/>
          </p:cNvPicPr>
          <p:nvPr/>
        </p:nvPicPr>
        <p:blipFill>
          <a:blip r:embed="rId3" cstate="print"/>
          <a:srcRect/>
          <a:stretch>
            <a:fillRect/>
          </a:stretch>
        </p:blipFill>
        <p:spPr bwMode="auto">
          <a:xfrm>
            <a:off x="3131840" y="1825873"/>
            <a:ext cx="2427699" cy="2683247"/>
          </a:xfrm>
          <a:prstGeom prst="ellipse">
            <a:avLst/>
          </a:prstGeom>
          <a:ln>
            <a:noFill/>
          </a:ln>
          <a:effectLst>
            <a:softEdge rad="112500"/>
          </a:effectLst>
        </p:spPr>
      </p:pic>
      <p:sp>
        <p:nvSpPr>
          <p:cNvPr id="14" name="Stroomdiagram: Alternatief proces 13"/>
          <p:cNvSpPr/>
          <p:nvPr/>
        </p:nvSpPr>
        <p:spPr>
          <a:xfrm>
            <a:off x="1043608" y="3988011"/>
            <a:ext cx="3096344" cy="64807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3. Drie jaar oud</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troomdiagram: Alternatief proces 11"/>
          <p:cNvSpPr/>
          <p:nvPr/>
        </p:nvSpPr>
        <p:spPr>
          <a:xfrm>
            <a:off x="1043608" y="2420888"/>
            <a:ext cx="7344816" cy="2808312"/>
          </a:xfrm>
          <a:prstGeom prst="flowChartAlternateProcess">
            <a:avLst/>
          </a:prstGeom>
          <a:solidFill>
            <a:schemeClr val="bg2">
              <a:lumMod val="10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spcBef>
                <a:spcPct val="20000"/>
              </a:spcBef>
              <a:defRPr/>
            </a:pPr>
            <a:r>
              <a:rPr lang="nl-NL" sz="2400" dirty="0" smtClean="0">
                <a:solidFill>
                  <a:schemeClr val="bg1"/>
                </a:solidFill>
                <a:latin typeface="Arial Black" pitchFamily="34" charset="0"/>
              </a:rPr>
              <a:t>8. De as reinigt!</a:t>
            </a:r>
          </a:p>
          <a:p>
            <a:pPr lvl="0" algn="r">
              <a:spcBef>
                <a:spcPct val="20000"/>
              </a:spcBef>
              <a:defRPr/>
            </a:pPr>
            <a:r>
              <a:rPr lang="he-IL" sz="4400" b="1" dirty="0">
                <a:solidFill>
                  <a:schemeClr val="bg1"/>
                </a:solidFill>
                <a:latin typeface="Ain Yiddishe Font-Modern" pitchFamily="34" charset="0"/>
                <a:cs typeface="+mj-cs"/>
              </a:rPr>
              <a:t>לְמֵי </a:t>
            </a:r>
            <a:r>
              <a:rPr lang="he-IL" sz="4400" b="1" dirty="0" smtClean="0">
                <a:solidFill>
                  <a:schemeClr val="bg1"/>
                </a:solidFill>
                <a:latin typeface="Ain Yiddishe Font-Modern" pitchFamily="34" charset="0"/>
                <a:cs typeface="+mj-cs"/>
              </a:rPr>
              <a:t>נִדָּה</a:t>
            </a:r>
            <a:endParaRPr lang="nl-NL" sz="4400" b="1" dirty="0" smtClean="0">
              <a:solidFill>
                <a:schemeClr val="bg1"/>
              </a:solidFill>
              <a:latin typeface="Ain Yiddishe Font-Modern" pitchFamily="34" charset="0"/>
              <a:cs typeface="+mj-cs"/>
            </a:endParaRPr>
          </a:p>
          <a:p>
            <a:pPr lvl="0">
              <a:spcBef>
                <a:spcPct val="20000"/>
              </a:spcBef>
              <a:defRPr/>
            </a:pPr>
            <a:r>
              <a:rPr lang="nl-NL" sz="2400" dirty="0" err="1" smtClean="0">
                <a:solidFill>
                  <a:schemeClr val="bg1"/>
                </a:solidFill>
                <a:latin typeface="Arial Black" pitchFamily="34" charset="0"/>
              </a:rPr>
              <a:t>le’mé</a:t>
            </a:r>
            <a:r>
              <a:rPr lang="nl-NL" sz="2400" dirty="0" smtClean="0">
                <a:solidFill>
                  <a:schemeClr val="bg1"/>
                </a:solidFill>
                <a:latin typeface="Arial Black" pitchFamily="34" charset="0"/>
              </a:rPr>
              <a:t> </a:t>
            </a:r>
            <a:r>
              <a:rPr lang="nl-NL" sz="2400" dirty="0" err="1" smtClean="0">
                <a:solidFill>
                  <a:schemeClr val="bg1"/>
                </a:solidFill>
                <a:latin typeface="Arial Black" pitchFamily="34" charset="0"/>
              </a:rPr>
              <a:t>nidah</a:t>
            </a:r>
            <a:endParaRPr lang="nl-NL" sz="2400" dirty="0" smtClean="0">
              <a:solidFill>
                <a:schemeClr val="bg1"/>
              </a:solidFill>
              <a:latin typeface="Arial Black" pitchFamily="34" charset="0"/>
            </a:endParaRPr>
          </a:p>
          <a:p>
            <a:pPr lvl="0">
              <a:spcBef>
                <a:spcPct val="20000"/>
              </a:spcBef>
              <a:defRPr/>
            </a:pPr>
            <a:endParaRPr lang="nl-NL" sz="2400" dirty="0" smtClean="0">
              <a:solidFill>
                <a:schemeClr val="bg1"/>
              </a:solidFill>
              <a:latin typeface="Arial Black" pitchFamily="34" charset="0"/>
            </a:endParaRPr>
          </a:p>
          <a:p>
            <a:pPr lvl="0">
              <a:spcBef>
                <a:spcPct val="20000"/>
              </a:spcBef>
              <a:defRPr/>
            </a:pPr>
            <a:r>
              <a:rPr lang="nl-NL" sz="2400" dirty="0" smtClean="0">
                <a:solidFill>
                  <a:schemeClr val="bg1"/>
                </a:solidFill>
                <a:latin typeface="Arial Black" pitchFamily="34" charset="0"/>
              </a:rPr>
              <a:t>Reinigingswater = water uit </a:t>
            </a:r>
            <a:r>
              <a:rPr lang="nl-NL" sz="2400" dirty="0" err="1" smtClean="0">
                <a:solidFill>
                  <a:schemeClr val="bg1"/>
                </a:solidFill>
                <a:latin typeface="Arial Black" pitchFamily="34" charset="0"/>
              </a:rPr>
              <a:t>Sjiloam</a:t>
            </a:r>
            <a:r>
              <a:rPr lang="nl-NL" sz="2400" dirty="0" smtClean="0">
                <a:solidFill>
                  <a:schemeClr val="bg1"/>
                </a:solidFill>
                <a:latin typeface="Arial Black" pitchFamily="34" charset="0"/>
              </a:rPr>
              <a:t> + as</a:t>
            </a:r>
            <a:endParaRPr lang="nl-NL" sz="2400" dirty="0" smtClean="0">
              <a:solidFill>
                <a:schemeClr val="bg1"/>
              </a:solidFill>
              <a:latin typeface="Ain Yiddishe Font-Modern"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323528" y="2132856"/>
            <a:ext cx="8568952" cy="1368152"/>
          </a:xfrm>
          <a:solidFill>
            <a:srgbClr val="1E1C11">
              <a:alpha val="50196"/>
            </a:srgbClr>
          </a:solidFill>
        </p:spPr>
        <p:txBody>
          <a:bodyPr>
            <a:normAutofit/>
          </a:bodyPr>
          <a:lstStyle/>
          <a:p>
            <a:pPr algn="l"/>
            <a:r>
              <a:rPr lang="nl-NL" sz="2400" b="1" dirty="0" smtClean="0">
                <a:solidFill>
                  <a:schemeClr val="bg1"/>
                </a:solidFill>
              </a:rPr>
              <a:t>2 Kor.5:21 </a:t>
            </a:r>
            <a:r>
              <a:rPr lang="nl-NL" sz="2400" dirty="0" smtClean="0">
                <a:solidFill>
                  <a:schemeClr val="bg1"/>
                </a:solidFill>
              </a:rPr>
              <a:t>God heeft hem die de zonde niet kende voor ons één gemaakt met de zonde, zodat wij door hem rechtvaardig voor God konden worden.</a:t>
            </a:r>
          </a:p>
          <a:p>
            <a:pPr algn="l"/>
            <a:endParaRPr lang="nl-NL" sz="2400" dirty="0" smtClean="0">
              <a:solidFill>
                <a:schemeClr val="bg1"/>
              </a:solidFill>
            </a:endParaRPr>
          </a:p>
        </p:txBody>
      </p:sp>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Ondertitel 2"/>
          <p:cNvSpPr txBox="1">
            <a:spLocks/>
          </p:cNvSpPr>
          <p:nvPr/>
        </p:nvSpPr>
        <p:spPr>
          <a:xfrm>
            <a:off x="395536" y="4005064"/>
            <a:ext cx="8568952" cy="1935832"/>
          </a:xfrm>
          <a:prstGeom prst="rect">
            <a:avLst/>
          </a:prstGeom>
          <a:solidFill>
            <a:srgbClr val="1E1C11">
              <a:alpha val="50196"/>
            </a:srgbClr>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Num.19: 9</a:t>
            </a:r>
            <a:r>
              <a:rPr kumimoji="0" lang="nl-NL" sz="2400" b="0" i="0" u="none" strike="noStrike" kern="1200" cap="none" spc="0" normalizeH="0" baseline="0" noProof="0" dirty="0" smtClean="0">
                <a:ln>
                  <a:noFill/>
                </a:ln>
                <a:solidFill>
                  <a:schemeClr val="bg1"/>
                </a:solidFill>
                <a:effectLst/>
                <a:uLnTx/>
                <a:uFillTx/>
                <a:latin typeface="Verdana" pitchFamily="34" charset="0"/>
                <a:ea typeface="+mn-ea"/>
                <a:cs typeface="+mn-cs"/>
              </a:rPr>
              <a:t> Iemand die rein is, moet de as van de koe verzamelen en op een reine plaats buiten het kamp leggen. Daar moet de as bewaard worden, omdat er reinigingswater mee moet worden bereid dat de Israëlieten van zonde reinigt.</a:t>
            </a:r>
            <a:endParaRPr kumimoji="0" lang="nl-NL" sz="24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2987824" y="2060848"/>
            <a:ext cx="5616624" cy="566374"/>
          </a:xfrm>
          <a:solidFill>
            <a:srgbClr val="1E1C11">
              <a:alpha val="50196"/>
            </a:srgbClr>
          </a:solidFill>
        </p:spPr>
        <p:txBody>
          <a:bodyPr>
            <a:normAutofit fontScale="92500"/>
          </a:bodyPr>
          <a:lstStyle/>
          <a:p>
            <a:pPr lvl="0" algn="l">
              <a:defRPr/>
            </a:pPr>
            <a:r>
              <a:rPr lang="nl-NL" sz="2400" b="1" dirty="0" smtClean="0">
                <a:solidFill>
                  <a:schemeClr val="bg1"/>
                </a:solidFill>
              </a:rPr>
              <a:t>1</a:t>
            </a:r>
            <a:r>
              <a:rPr lang="nl-NL" sz="2400" b="1" baseline="30000" dirty="0" smtClean="0">
                <a:solidFill>
                  <a:schemeClr val="bg1"/>
                </a:solidFill>
              </a:rPr>
              <a:t>e</a:t>
            </a:r>
            <a:r>
              <a:rPr lang="nl-NL" sz="2400" b="1" dirty="0" smtClean="0">
                <a:solidFill>
                  <a:schemeClr val="bg1"/>
                </a:solidFill>
              </a:rPr>
              <a:t> rode vaars door Mozes geofferd</a:t>
            </a:r>
          </a:p>
        </p:txBody>
      </p:sp>
      <p:sp>
        <p:nvSpPr>
          <p:cNvPr id="7" name="Ondertitel 2"/>
          <p:cNvSpPr txBox="1">
            <a:spLocks/>
          </p:cNvSpPr>
          <p:nvPr/>
        </p:nvSpPr>
        <p:spPr>
          <a:xfrm>
            <a:off x="3347864" y="2924944"/>
            <a:ext cx="5796136" cy="504056"/>
          </a:xfrm>
          <a:prstGeom prst="rect">
            <a:avLst/>
          </a:prstGeom>
          <a:solidFill>
            <a:srgbClr val="1E1C11">
              <a:alpha val="50196"/>
            </a:srgbClr>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2</a:t>
            </a:r>
            <a:r>
              <a:rPr kumimoji="0" lang="nl-NL" sz="2400" b="1" i="0" u="none" strike="noStrike" kern="1200" cap="none" spc="0" normalizeH="0" baseline="30000" noProof="0" dirty="0" smtClean="0">
                <a:ln>
                  <a:noFill/>
                </a:ln>
                <a:solidFill>
                  <a:schemeClr val="bg1"/>
                </a:solidFill>
                <a:effectLst/>
                <a:uLnTx/>
                <a:uFillTx/>
                <a:latin typeface="Verdana" pitchFamily="34" charset="0"/>
                <a:ea typeface="+mn-ea"/>
                <a:cs typeface="+mn-cs"/>
              </a:rPr>
              <a:t>e</a:t>
            </a: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 rode vaars door Ezra geofferd</a:t>
            </a:r>
          </a:p>
        </p:txBody>
      </p:sp>
      <p:sp>
        <p:nvSpPr>
          <p:cNvPr id="9" name="Ondertitel 2"/>
          <p:cNvSpPr txBox="1">
            <a:spLocks/>
          </p:cNvSpPr>
          <p:nvPr/>
        </p:nvSpPr>
        <p:spPr>
          <a:xfrm>
            <a:off x="1979712" y="4878850"/>
            <a:ext cx="6156176" cy="494366"/>
          </a:xfrm>
          <a:prstGeom prst="rect">
            <a:avLst/>
          </a:prstGeom>
          <a:solidFill>
            <a:srgbClr val="1E1C11">
              <a:alpha val="50196"/>
            </a:srgbClr>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3</a:t>
            </a:r>
            <a:r>
              <a:rPr kumimoji="0" lang="nl-NL" sz="2400" b="1" i="0" u="none" strike="noStrike" kern="1200" cap="none" spc="0" normalizeH="0" baseline="30000" noProof="0" dirty="0" smtClean="0">
                <a:ln>
                  <a:noFill/>
                </a:ln>
                <a:solidFill>
                  <a:schemeClr val="bg1"/>
                </a:solidFill>
                <a:effectLst/>
                <a:uLnTx/>
                <a:uFillTx/>
                <a:latin typeface="Verdana" pitchFamily="34" charset="0"/>
                <a:ea typeface="+mn-ea"/>
                <a:cs typeface="+mn-cs"/>
              </a:rPr>
              <a:t>e</a:t>
            </a: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 t/m 9</a:t>
            </a:r>
            <a:r>
              <a:rPr kumimoji="0" lang="nl-NL" sz="2400" b="1" i="0" u="none" strike="noStrike" kern="1200" cap="none" spc="0" normalizeH="0" baseline="30000" noProof="0" dirty="0" smtClean="0">
                <a:ln>
                  <a:noFill/>
                </a:ln>
                <a:solidFill>
                  <a:schemeClr val="bg1"/>
                </a:solidFill>
                <a:effectLst/>
                <a:uLnTx/>
                <a:uFillTx/>
                <a:latin typeface="Verdana" pitchFamily="34" charset="0"/>
                <a:ea typeface="+mn-ea"/>
                <a:cs typeface="+mn-cs"/>
              </a:rPr>
              <a:t>e</a:t>
            </a:r>
            <a:r>
              <a:rPr kumimoji="0" lang="nl-NL" sz="2400" b="1" i="0" u="none" strike="noStrike" kern="1200" cap="none" spc="0" normalizeH="0" baseline="0" noProof="0" dirty="0" smtClean="0">
                <a:ln>
                  <a:noFill/>
                </a:ln>
                <a:solidFill>
                  <a:schemeClr val="bg1"/>
                </a:solidFill>
                <a:effectLst/>
                <a:uLnTx/>
                <a:uFillTx/>
                <a:latin typeface="Verdana" pitchFamily="34" charset="0"/>
                <a:ea typeface="+mn-ea"/>
                <a:cs typeface="+mn-cs"/>
              </a:rPr>
              <a:t> door anderen geofferd</a:t>
            </a:r>
          </a:p>
        </p:txBody>
      </p:sp>
      <p:sp>
        <p:nvSpPr>
          <p:cNvPr id="11" name="Ondertitel 2"/>
          <p:cNvSpPr txBox="1">
            <a:spLocks/>
          </p:cNvSpPr>
          <p:nvPr/>
        </p:nvSpPr>
        <p:spPr>
          <a:xfrm>
            <a:off x="683568" y="5661248"/>
            <a:ext cx="5328592" cy="792088"/>
          </a:xfrm>
          <a:prstGeom prst="rect">
            <a:avLst/>
          </a:prstGeom>
          <a:solidFill>
            <a:srgbClr val="1E1C11">
              <a:alpha val="50196"/>
            </a:srgbClr>
          </a:solidFill>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4400" b="1" i="0" u="none" strike="noStrike" kern="1200" cap="none" spc="0" normalizeH="0" baseline="0" noProof="0" dirty="0" smtClean="0">
                <a:ln>
                  <a:noFill/>
                </a:ln>
                <a:solidFill>
                  <a:schemeClr val="bg1"/>
                </a:solidFill>
                <a:effectLst/>
                <a:uLnTx/>
                <a:uFillTx/>
                <a:latin typeface="Verdana" pitchFamily="34" charset="0"/>
                <a:ea typeface="+mn-ea"/>
                <a:cs typeface="+mn-cs"/>
              </a:rPr>
              <a:t>10</a:t>
            </a:r>
            <a:r>
              <a:rPr kumimoji="0" lang="nl-NL" sz="4400" b="1" i="0" u="none" strike="noStrike" kern="1200" cap="none" spc="0" normalizeH="0" baseline="30000" noProof="0" dirty="0" smtClean="0">
                <a:ln>
                  <a:noFill/>
                </a:ln>
                <a:solidFill>
                  <a:schemeClr val="bg1"/>
                </a:solidFill>
                <a:effectLst/>
                <a:uLnTx/>
                <a:uFillTx/>
                <a:latin typeface="Verdana" pitchFamily="34" charset="0"/>
                <a:ea typeface="+mn-ea"/>
                <a:cs typeface="+mn-cs"/>
              </a:rPr>
              <a:t>e</a:t>
            </a:r>
            <a:r>
              <a:rPr kumimoji="0" lang="nl-NL" sz="4400" b="1" i="0" u="none" strike="noStrike" kern="1200" cap="none" spc="0" normalizeH="0" baseline="0" noProof="0" dirty="0" smtClean="0">
                <a:ln>
                  <a:noFill/>
                </a:ln>
                <a:solidFill>
                  <a:schemeClr val="bg1"/>
                </a:solidFill>
                <a:effectLst/>
                <a:uLnTx/>
                <a:uFillTx/>
                <a:latin typeface="Verdana" pitchFamily="34" charset="0"/>
                <a:ea typeface="+mn-ea"/>
                <a:cs typeface="+mn-cs"/>
              </a:rPr>
              <a:t> door Wie  ?</a:t>
            </a:r>
            <a:endParaRPr kumimoji="0" lang="nl-NL" sz="4400" b="0" i="0" u="none" strike="noStrike" kern="1200" cap="none" spc="0" normalizeH="0" baseline="0" noProof="0" dirty="0" smtClean="0">
              <a:ln>
                <a:noFill/>
              </a:ln>
              <a:solidFill>
                <a:schemeClr val="bg1"/>
              </a:solidFill>
              <a:effectLst/>
              <a:uLnTx/>
              <a:uFillTx/>
              <a:latin typeface="Verdana" pitchFamily="34" charset="0"/>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467544" y="1772816"/>
            <a:ext cx="2979760" cy="3293420"/>
          </a:xfrm>
          <a:prstGeom prst="ellipse">
            <a:avLst/>
          </a:prstGeom>
          <a:ln>
            <a:noFill/>
          </a:ln>
          <a:effectLst>
            <a:softEdge rad="112500"/>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800" decel="100000"/>
                                        <p:tgtEl>
                                          <p:spTgt spid="8">
                                            <p:bg/>
                                          </p:spTgt>
                                        </p:tgtEl>
                                      </p:cBhvr>
                                    </p:animEffect>
                                    <p:anim calcmode="lin" valueType="num">
                                      <p:cBhvr>
                                        <p:cTn id="8" dur="800" decel="100000" fill="hold"/>
                                        <p:tgtEl>
                                          <p:spTgt spid="8">
                                            <p:bg/>
                                          </p:spTgt>
                                        </p:tgtEl>
                                        <p:attrNameLst>
                                          <p:attrName>style.rotation</p:attrName>
                                        </p:attrNameLst>
                                      </p:cBhvr>
                                      <p:tavLst>
                                        <p:tav tm="0">
                                          <p:val>
                                            <p:fltVal val="-90"/>
                                          </p:val>
                                        </p:tav>
                                        <p:tav tm="100000">
                                          <p:val>
                                            <p:fltVal val="0"/>
                                          </p:val>
                                        </p:tav>
                                      </p:tavLst>
                                    </p:anim>
                                    <p:anim calcmode="lin" valueType="num">
                                      <p:cBhvr>
                                        <p:cTn id="9" dur="800" decel="100000" fill="hold"/>
                                        <p:tgtEl>
                                          <p:spTgt spid="8">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bg/>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800" decel="100000"/>
                                        <p:tgtEl>
                                          <p:spTgt spid="8">
                                            <p:txEl>
                                              <p:pRg st="0" end="0"/>
                                            </p:txEl>
                                          </p:spTgt>
                                        </p:tgtEl>
                                      </p:cBhvr>
                                    </p:animEffect>
                                    <p:anim calcmode="lin" valueType="num">
                                      <p:cBhvr>
                                        <p:cTn id="16"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800" decel="100000"/>
                                        <p:tgtEl>
                                          <p:spTgt spid="9"/>
                                        </p:tgtEl>
                                      </p:cBhvr>
                                    </p:animEffect>
                                    <p:anim calcmode="lin" valueType="num">
                                      <p:cBhvr>
                                        <p:cTn id="36" dur="800" decel="100000" fill="hold"/>
                                        <p:tgtEl>
                                          <p:spTgt spid="9"/>
                                        </p:tgtEl>
                                        <p:attrNameLst>
                                          <p:attrName>style.rotation</p:attrName>
                                        </p:attrNameLst>
                                      </p:cBhvr>
                                      <p:tavLst>
                                        <p:tav tm="0">
                                          <p:val>
                                            <p:fltVal val="-90"/>
                                          </p:val>
                                        </p:tav>
                                        <p:tav tm="100000">
                                          <p:val>
                                            <p:fltVal val="0"/>
                                          </p:val>
                                        </p:tav>
                                      </p:tavLst>
                                    </p:anim>
                                    <p:anim calcmode="lin" valueType="num">
                                      <p:cBhvr>
                                        <p:cTn id="37" dur="800" decel="100000" fill="hold"/>
                                        <p:tgtEl>
                                          <p:spTgt spid="9"/>
                                        </p:tgtEl>
                                        <p:attrNameLst>
                                          <p:attrName>ppt_x</p:attrName>
                                        </p:attrNameLst>
                                      </p:cBhvr>
                                      <p:tavLst>
                                        <p:tav tm="0">
                                          <p:val>
                                            <p:strVal val="#ppt_x+0.4"/>
                                          </p:val>
                                        </p:tav>
                                        <p:tav tm="100000">
                                          <p:val>
                                            <p:strVal val="#ppt_x-0.05"/>
                                          </p:val>
                                        </p:tav>
                                      </p:tavLst>
                                    </p:anim>
                                    <p:anim calcmode="lin" valueType="num">
                                      <p:cBhvr>
                                        <p:cTn id="38" dur="800" decel="100000" fill="hold"/>
                                        <p:tgtEl>
                                          <p:spTgt spid="9"/>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800" decel="100000"/>
                                        <p:tgtEl>
                                          <p:spTgt spid="11"/>
                                        </p:tgtEl>
                                      </p:cBhvr>
                                    </p:animEffect>
                                    <p:anim calcmode="lin" valueType="num">
                                      <p:cBhvr>
                                        <p:cTn id="46" dur="800" decel="100000" fill="hold"/>
                                        <p:tgtEl>
                                          <p:spTgt spid="11"/>
                                        </p:tgtEl>
                                        <p:attrNameLst>
                                          <p:attrName>style.rotation</p:attrName>
                                        </p:attrNameLst>
                                      </p:cBhvr>
                                      <p:tavLst>
                                        <p:tav tm="0">
                                          <p:val>
                                            <p:fltVal val="-90"/>
                                          </p:val>
                                        </p:tav>
                                        <p:tav tm="100000">
                                          <p:val>
                                            <p:fltVal val="0"/>
                                          </p:val>
                                        </p:tav>
                                      </p:tavLst>
                                    </p:anim>
                                    <p:anim calcmode="lin" valueType="num">
                                      <p:cBhvr>
                                        <p:cTn id="47" dur="800" decel="100000" fill="hold"/>
                                        <p:tgtEl>
                                          <p:spTgt spid="11"/>
                                        </p:tgtEl>
                                        <p:attrNameLst>
                                          <p:attrName>ppt_x</p:attrName>
                                        </p:attrNameLst>
                                      </p:cBhvr>
                                      <p:tavLst>
                                        <p:tav tm="0">
                                          <p:val>
                                            <p:strVal val="#ppt_x+0.4"/>
                                          </p:val>
                                        </p:tav>
                                        <p:tav tm="100000">
                                          <p:val>
                                            <p:strVal val="#ppt_x-0.05"/>
                                          </p:val>
                                        </p:tav>
                                      </p:tavLst>
                                    </p:anim>
                                    <p:anim calcmode="lin" valueType="num">
                                      <p:cBhvr>
                                        <p:cTn id="48" dur="800" decel="100000" fill="hold"/>
                                        <p:tgtEl>
                                          <p:spTgt spid="11"/>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7" grpId="0" animBg="1"/>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2"/>
          <p:cNvSpPr txBox="1">
            <a:spLocks/>
          </p:cNvSpPr>
          <p:nvPr/>
        </p:nvSpPr>
        <p:spPr>
          <a:xfrm>
            <a:off x="683568" y="2564904"/>
            <a:ext cx="7848872" cy="3672408"/>
          </a:xfrm>
          <a:prstGeom prst="rect">
            <a:avLst/>
          </a:prstGeom>
          <a:solidFill>
            <a:srgbClr val="1E1C11">
              <a:alpha val="50196"/>
            </a:srgbClr>
          </a:solidFill>
        </p:spPr>
        <p:txBody>
          <a:bodyPr vert="horz" lIns="91440" tIns="45720" rIns="91440" bIns="45720" rtlCol="0">
            <a:noAutofit/>
          </a:bodyPr>
          <a:lstStyle/>
          <a:p>
            <a:pPr lvl="0">
              <a:spcBef>
                <a:spcPct val="20000"/>
              </a:spcBef>
              <a:defRPr/>
            </a:pPr>
            <a:r>
              <a:rPr lang="en-US" sz="2400" dirty="0" smtClean="0">
                <a:solidFill>
                  <a:schemeClr val="bg1"/>
                </a:solidFill>
                <a:latin typeface="Verdana" pitchFamily="34" charset="0"/>
              </a:rPr>
              <a:t>Maimonides </a:t>
            </a:r>
            <a:r>
              <a:rPr lang="en-US" sz="2400" dirty="0" err="1" smtClean="0">
                <a:solidFill>
                  <a:schemeClr val="bg1"/>
                </a:solidFill>
                <a:latin typeface="Verdana" pitchFamily="34" charset="0"/>
              </a:rPr>
              <a:t>schrijft</a:t>
            </a:r>
            <a:r>
              <a:rPr lang="en-US" sz="2400" dirty="0" smtClean="0">
                <a:solidFill>
                  <a:schemeClr val="bg1"/>
                </a:solidFill>
                <a:latin typeface="Verdana" pitchFamily="34" charset="0"/>
              </a:rPr>
              <a:t> in </a:t>
            </a:r>
            <a:r>
              <a:rPr lang="en-US" sz="2400" dirty="0" err="1" smtClean="0">
                <a:solidFill>
                  <a:schemeClr val="bg1"/>
                </a:solidFill>
                <a:latin typeface="Verdana" pitchFamily="34" charset="0"/>
              </a:rPr>
              <a:t>zijn</a:t>
            </a:r>
            <a:r>
              <a:rPr lang="en-US" sz="2400" dirty="0" smtClean="0">
                <a:solidFill>
                  <a:schemeClr val="bg1"/>
                </a:solidFill>
                <a:latin typeface="Verdana" pitchFamily="34" charset="0"/>
              </a:rPr>
              <a:t> </a:t>
            </a:r>
            <a:r>
              <a:rPr lang="en-US" sz="2400" dirty="0" err="1" smtClean="0">
                <a:solidFill>
                  <a:schemeClr val="bg1"/>
                </a:solidFill>
                <a:latin typeface="Verdana" pitchFamily="34" charset="0"/>
              </a:rPr>
              <a:t>commentaar</a:t>
            </a:r>
            <a:r>
              <a:rPr lang="en-US" sz="2400" dirty="0" smtClean="0">
                <a:solidFill>
                  <a:schemeClr val="bg1"/>
                </a:solidFill>
                <a:latin typeface="Verdana" pitchFamily="34" charset="0"/>
              </a:rPr>
              <a:t> op de </a:t>
            </a:r>
            <a:r>
              <a:rPr lang="en-US" sz="2400" dirty="0" err="1" smtClean="0">
                <a:solidFill>
                  <a:schemeClr val="bg1"/>
                </a:solidFill>
                <a:latin typeface="Verdana" pitchFamily="34" charset="0"/>
              </a:rPr>
              <a:t>Misjna</a:t>
            </a:r>
            <a:r>
              <a:rPr lang="en-US" sz="2400" dirty="0" smtClean="0">
                <a:solidFill>
                  <a:schemeClr val="bg1"/>
                </a:solidFill>
                <a:latin typeface="Verdana" pitchFamily="34" charset="0"/>
              </a:rPr>
              <a:t>:</a:t>
            </a:r>
          </a:p>
          <a:p>
            <a:pPr lvl="0">
              <a:spcBef>
                <a:spcPct val="20000"/>
              </a:spcBef>
              <a:defRPr/>
            </a:pPr>
            <a:r>
              <a:rPr lang="en-US" sz="2400" b="1" i="1" dirty="0" smtClean="0">
                <a:solidFill>
                  <a:schemeClr val="bg1"/>
                </a:solidFill>
                <a:latin typeface="Verdana" pitchFamily="34" charset="0"/>
              </a:rPr>
              <a:t>“… en de </a:t>
            </a:r>
            <a:r>
              <a:rPr lang="en-US" sz="2400" b="1" i="1" dirty="0" err="1" smtClean="0">
                <a:solidFill>
                  <a:schemeClr val="bg1"/>
                </a:solidFill>
                <a:latin typeface="Verdana" pitchFamily="34" charset="0"/>
              </a:rPr>
              <a:t>tiende</a:t>
            </a:r>
            <a:r>
              <a:rPr lang="en-US" sz="2400" b="1" i="1" dirty="0" smtClean="0">
                <a:solidFill>
                  <a:schemeClr val="bg1"/>
                </a:solidFill>
                <a:latin typeface="Verdana" pitchFamily="34" charset="0"/>
              </a:rPr>
              <a:t> rode </a:t>
            </a:r>
            <a:r>
              <a:rPr lang="en-US" sz="2400" b="1" i="1" dirty="0" err="1" smtClean="0">
                <a:solidFill>
                  <a:schemeClr val="bg1"/>
                </a:solidFill>
                <a:latin typeface="Verdana" pitchFamily="34" charset="0"/>
              </a:rPr>
              <a:t>vaars</a:t>
            </a:r>
            <a:r>
              <a:rPr lang="en-US" sz="2400" b="1" i="1" dirty="0" smtClean="0">
                <a:solidFill>
                  <a:schemeClr val="bg1"/>
                </a:solidFill>
                <a:latin typeface="Verdana" pitchFamily="34" charset="0"/>
              </a:rPr>
              <a:t> </a:t>
            </a:r>
          </a:p>
          <a:p>
            <a:pPr lvl="0">
              <a:spcBef>
                <a:spcPct val="20000"/>
              </a:spcBef>
              <a:defRPr/>
            </a:pPr>
            <a:r>
              <a:rPr lang="en-US" sz="2400" b="1" i="1" dirty="0" err="1" smtClean="0">
                <a:solidFill>
                  <a:schemeClr val="bg1"/>
                </a:solidFill>
                <a:latin typeface="Verdana" pitchFamily="34" charset="0"/>
              </a:rPr>
              <a:t>zal</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klaargemaakt</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worden</a:t>
            </a:r>
            <a:r>
              <a:rPr lang="en-US" sz="2400" b="1" i="1" dirty="0" smtClean="0">
                <a:solidFill>
                  <a:schemeClr val="bg1"/>
                </a:solidFill>
                <a:latin typeface="Verdana" pitchFamily="34" charset="0"/>
              </a:rPr>
              <a:t> door de </a:t>
            </a:r>
            <a:r>
              <a:rPr lang="en-US" sz="2400" b="1" i="1" dirty="0" err="1" smtClean="0">
                <a:solidFill>
                  <a:schemeClr val="bg1"/>
                </a:solidFill>
                <a:latin typeface="Verdana" pitchFamily="34" charset="0"/>
              </a:rPr>
              <a:t>koning</a:t>
            </a:r>
            <a:r>
              <a:rPr lang="en-US" sz="2400" b="1" i="1" dirty="0" smtClean="0">
                <a:solidFill>
                  <a:schemeClr val="bg1"/>
                </a:solidFill>
                <a:latin typeface="Verdana" pitchFamily="34" charset="0"/>
              </a:rPr>
              <a:t>, </a:t>
            </a:r>
          </a:p>
          <a:p>
            <a:pPr lvl="0">
              <a:spcBef>
                <a:spcPct val="20000"/>
              </a:spcBef>
              <a:defRPr/>
            </a:pPr>
            <a:r>
              <a:rPr lang="en-US" sz="2400" b="1" i="1" dirty="0" smtClean="0">
                <a:solidFill>
                  <a:schemeClr val="bg1"/>
                </a:solidFill>
                <a:latin typeface="Verdana" pitchFamily="34" charset="0"/>
              </a:rPr>
              <a:t>de </a:t>
            </a:r>
            <a:r>
              <a:rPr lang="en-US" sz="2400" b="1" i="1" dirty="0" err="1" smtClean="0">
                <a:solidFill>
                  <a:schemeClr val="bg1"/>
                </a:solidFill>
                <a:latin typeface="Verdana" pitchFamily="34" charset="0"/>
              </a:rPr>
              <a:t>Messias</a:t>
            </a:r>
            <a:r>
              <a:rPr lang="en-US" sz="2400" b="1" i="1" dirty="0" smtClean="0">
                <a:solidFill>
                  <a:schemeClr val="bg1"/>
                </a:solidFill>
                <a:latin typeface="Verdana" pitchFamily="34" charset="0"/>
              </a:rPr>
              <a:t>; </a:t>
            </a:r>
          </a:p>
          <a:p>
            <a:pPr lvl="0">
              <a:spcBef>
                <a:spcPct val="20000"/>
              </a:spcBef>
              <a:defRPr/>
            </a:pPr>
            <a:r>
              <a:rPr lang="en-US" sz="2400" b="1" i="1" dirty="0" err="1" smtClean="0">
                <a:solidFill>
                  <a:schemeClr val="bg1"/>
                </a:solidFill>
                <a:latin typeface="Verdana" pitchFamily="34" charset="0"/>
              </a:rPr>
              <a:t>moge</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hij</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zich</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spoedig</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openbaren</a:t>
            </a:r>
            <a:r>
              <a:rPr lang="en-US" sz="2400" b="1" i="1" dirty="0" smtClean="0">
                <a:solidFill>
                  <a:schemeClr val="bg1"/>
                </a:solidFill>
                <a:latin typeface="Verdana" pitchFamily="34" charset="0"/>
              </a:rPr>
              <a:t>, </a:t>
            </a:r>
          </a:p>
          <a:p>
            <a:pPr lvl="0">
              <a:spcBef>
                <a:spcPct val="20000"/>
              </a:spcBef>
              <a:defRPr/>
            </a:pPr>
            <a:r>
              <a:rPr lang="en-US" sz="2400" b="1" i="1" dirty="0" smtClean="0">
                <a:solidFill>
                  <a:schemeClr val="bg1"/>
                </a:solidFill>
                <a:latin typeface="Verdana" pitchFamily="34" charset="0"/>
              </a:rPr>
              <a:t>amen, </a:t>
            </a:r>
          </a:p>
          <a:p>
            <a:pPr lvl="0">
              <a:spcBef>
                <a:spcPct val="20000"/>
              </a:spcBef>
              <a:defRPr/>
            </a:pPr>
            <a:r>
              <a:rPr lang="en-US" sz="2400" b="1" i="1" dirty="0" err="1" smtClean="0">
                <a:solidFill>
                  <a:schemeClr val="bg1"/>
                </a:solidFill>
                <a:latin typeface="Verdana" pitchFamily="34" charset="0"/>
              </a:rPr>
              <a:t>moge</a:t>
            </a:r>
            <a:r>
              <a:rPr lang="en-US" sz="2400" b="1" i="1" dirty="0" smtClean="0">
                <a:solidFill>
                  <a:schemeClr val="bg1"/>
                </a:solidFill>
                <a:latin typeface="Verdana" pitchFamily="34" charset="0"/>
              </a:rPr>
              <a:t> het Gods </a:t>
            </a:r>
            <a:r>
              <a:rPr lang="en-US" sz="2400" b="1" i="1" dirty="0" err="1" smtClean="0">
                <a:solidFill>
                  <a:schemeClr val="bg1"/>
                </a:solidFill>
                <a:latin typeface="Verdana" pitchFamily="34" charset="0"/>
              </a:rPr>
              <a:t>wil</a:t>
            </a:r>
            <a:r>
              <a:rPr lang="en-US" sz="2400" b="1" i="1" dirty="0" smtClean="0">
                <a:solidFill>
                  <a:schemeClr val="bg1"/>
                </a:solidFill>
                <a:latin typeface="Verdana" pitchFamily="34" charset="0"/>
              </a:rPr>
              <a:t> </a:t>
            </a:r>
            <a:r>
              <a:rPr lang="en-US" sz="2400" b="1" i="1" dirty="0" err="1" smtClean="0">
                <a:solidFill>
                  <a:schemeClr val="bg1"/>
                </a:solidFill>
                <a:latin typeface="Verdana" pitchFamily="34" charset="0"/>
              </a:rPr>
              <a:t>zijn</a:t>
            </a:r>
            <a:r>
              <a:rPr lang="en-US" sz="2400" b="1" i="1" dirty="0" smtClean="0">
                <a:solidFill>
                  <a:schemeClr val="bg1"/>
                </a:solidFill>
                <a:latin typeface="Verdana" pitchFamily="34" charset="0"/>
              </a:rPr>
              <a:t> .”</a:t>
            </a:r>
          </a:p>
          <a:p>
            <a:pPr lvl="0">
              <a:spcBef>
                <a:spcPct val="20000"/>
              </a:spcBef>
              <a:defRPr/>
            </a:pPr>
            <a:endParaRPr lang="en-US" sz="2400" dirty="0" smtClean="0">
              <a:solidFill>
                <a:schemeClr val="bg1"/>
              </a:solidFill>
              <a:latin typeface="Verdana"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07504" y="1772816"/>
            <a:ext cx="3452955" cy="3816424"/>
          </a:xfrm>
          <a:prstGeom prst="ellipse">
            <a:avLst/>
          </a:prstGeom>
          <a:ln>
            <a:noFill/>
          </a:ln>
          <a:effectLst>
            <a:softEdge rad="112500"/>
          </a:effectLst>
        </p:spPr>
      </p:pic>
      <p:sp>
        <p:nvSpPr>
          <p:cNvPr id="2" name="Rechthoek 1"/>
          <p:cNvSpPr/>
          <p:nvPr/>
        </p:nvSpPr>
        <p:spPr>
          <a:xfrm>
            <a:off x="4139952" y="1972868"/>
            <a:ext cx="4572000" cy="3416320"/>
          </a:xfrm>
          <a:prstGeom prst="rect">
            <a:avLst/>
          </a:prstGeom>
          <a:solidFill>
            <a:schemeClr val="tx1"/>
          </a:solidFill>
        </p:spPr>
        <p:style>
          <a:lnRef idx="0">
            <a:schemeClr val="accent1"/>
          </a:lnRef>
          <a:fillRef idx="3">
            <a:schemeClr val="accent1"/>
          </a:fillRef>
          <a:effectRef idx="3">
            <a:schemeClr val="accent1"/>
          </a:effectRef>
          <a:fontRef idx="minor">
            <a:schemeClr val="lt1"/>
          </a:fontRef>
        </p:style>
        <p:txBody>
          <a:bodyPr>
            <a:spAutoFit/>
          </a:bodyPr>
          <a:lstStyle/>
          <a:p>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Zach.14: 3</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Dan zal de HERE uittrekken om tegen die volken te strijden, zoals Hij vroeger streed, ten dage van de krijg; 4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zijn voeten zullen te dien dage staan op de Olijfberg</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die vóór Jeruzalem ligt aan de oostzijde;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4" y="-27384"/>
            <a:ext cx="9144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ndertitel 2"/>
          <p:cNvSpPr txBox="1">
            <a:spLocks/>
          </p:cNvSpPr>
          <p:nvPr/>
        </p:nvSpPr>
        <p:spPr>
          <a:xfrm>
            <a:off x="3563888" y="2214554"/>
            <a:ext cx="5184576" cy="3929090"/>
          </a:xfrm>
          <a:prstGeom prst="rect">
            <a:avLst/>
          </a:prstGeom>
        </p:spPr>
        <p:txBody>
          <a:bodyPr vert="horz" lIns="91440" tIns="45720" rIns="91440" bIns="45720" rtlCol="0">
            <a:normAutofit/>
          </a:bodyPr>
          <a:lstStyle/>
          <a:p>
            <a:pPr>
              <a:spcBef>
                <a:spcPct val="20000"/>
              </a:spcBef>
              <a:buFont typeface="Arial" pitchFamily="34" charset="0"/>
              <a:buChar char="•"/>
              <a:defRPr/>
            </a:pPr>
            <a:endParaRPr lang="nl-NL" sz="2400" dirty="0">
              <a:solidFill>
                <a:prstClr val="white"/>
              </a:solidFill>
              <a:latin typeface="Verdana" pitchFamily="34" charset="0"/>
            </a:endParaRPr>
          </a:p>
        </p:txBody>
      </p:sp>
      <p:pic>
        <p:nvPicPr>
          <p:cNvPr id="7170" name="Picture 2" descr="http://millerworld.x10host.com/Balage-Cruifixion-Watermarked.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121" r="10251" b="8176"/>
          <a:stretch/>
        </p:blipFill>
        <p:spPr bwMode="auto">
          <a:xfrm>
            <a:off x="771" y="116632"/>
            <a:ext cx="9143229" cy="673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149080"/>
            <a:ext cx="2952000" cy="14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635855"/>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539552" y="1844824"/>
            <a:ext cx="7772400" cy="1470025"/>
          </a:xfrm>
          <a:prstGeom prst="rect">
            <a:avLst/>
          </a:prstGeom>
        </p:spPr>
        <p:txBody>
          <a:bodyPr vert="horz" lIns="91440" tIns="45720" rIns="91440" bIns="45720" rtlCol="0" anchor="ctr">
            <a:normAutofit/>
          </a:bodyPr>
          <a:lstStyle/>
          <a:p>
            <a:pPr algn="ctr">
              <a:spcBef>
                <a:spcPct val="0"/>
              </a:spcBef>
              <a:defRPr/>
            </a:pPr>
            <a:r>
              <a:rPr lang="nl-NL" sz="4800" dirty="0" err="1" smtClean="0">
                <a:solidFill>
                  <a:prstClr val="white"/>
                </a:solidFill>
                <a:latin typeface="Arial Black" pitchFamily="34" charset="0"/>
                <a:ea typeface="+mj-ea"/>
                <a:cs typeface="+mj-cs"/>
              </a:rPr>
              <a:t>Choekat</a:t>
            </a:r>
            <a:endParaRPr lang="nl-NL" sz="4800" dirty="0" smtClean="0">
              <a:solidFill>
                <a:prstClr val="white"/>
              </a:solidFill>
              <a:latin typeface="Arial Black" pitchFamily="34" charset="0"/>
              <a:ea typeface="+mj-ea"/>
              <a:cs typeface="+mj-cs"/>
            </a:endParaRP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1187624" y="1"/>
            <a:ext cx="6552728" cy="6948401"/>
          </a:xfrm>
          <a:prstGeom prst="rect">
            <a:avLst/>
          </a:prstGeom>
          <a:ln>
            <a:noFill/>
          </a:ln>
          <a:effectLst>
            <a:softEdge rad="112500"/>
          </a:effectLst>
        </p:spPr>
      </p:pic>
    </p:spTree>
    <p:extLst>
      <p:ext uri="{BB962C8B-B14F-4D97-AF65-F5344CB8AC3E}">
        <p14:creationId xmlns:p14="http://schemas.microsoft.com/office/powerpoint/2010/main" val="25034582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349463"/>
            <a:ext cx="8784000" cy="5324535"/>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Num.19: 1</a:t>
            </a:r>
            <a:r>
              <a:rPr lang="nl-NL" sz="2000" dirty="0">
                <a:latin typeface="Verdana" panose="020B0604030504040204" pitchFamily="34" charset="0"/>
                <a:ea typeface="Verdana" panose="020B0604030504040204" pitchFamily="34" charset="0"/>
                <a:cs typeface="Verdana" panose="020B0604030504040204" pitchFamily="34" charset="0"/>
              </a:rPr>
              <a:t> De HERE nu sprak tot Mozes en </a:t>
            </a:r>
            <a:r>
              <a:rPr lang="nl-NL" sz="2000" dirty="0" err="1">
                <a:latin typeface="Verdana" panose="020B0604030504040204" pitchFamily="34" charset="0"/>
                <a:ea typeface="Verdana" panose="020B0604030504040204" pitchFamily="34" charset="0"/>
                <a:cs typeface="Verdana" panose="020B0604030504040204" pitchFamily="34" charset="0"/>
              </a:rPr>
              <a:t>Aäron</a:t>
            </a:r>
            <a:r>
              <a:rPr lang="nl-NL" sz="2000" dirty="0">
                <a:latin typeface="Verdana" panose="020B0604030504040204" pitchFamily="34" charset="0"/>
                <a:ea typeface="Verdana" panose="020B0604030504040204" pitchFamily="34" charset="0"/>
                <a:cs typeface="Verdana" panose="020B0604030504040204" pitchFamily="34" charset="0"/>
              </a:rPr>
              <a:t>: 2 Dit is het wetsvoorschrift, dat de HERE gebiedt: Spreek tot de Israëlieten, dat zij u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een rode, gave koe </a:t>
            </a:r>
            <a:r>
              <a:rPr lang="nl-NL" sz="2000" dirty="0">
                <a:latin typeface="Verdana" panose="020B0604030504040204" pitchFamily="34" charset="0"/>
                <a:ea typeface="Verdana" panose="020B0604030504040204" pitchFamily="34" charset="0"/>
                <a:cs typeface="Verdana" panose="020B0604030504040204" pitchFamily="34" charset="0"/>
              </a:rPr>
              <a:t>brengen, waaraan geen gebrek is, en die geen juk gedragen heeft. 3 En gij zult haar aan de priester </a:t>
            </a:r>
            <a:r>
              <a:rPr lang="nl-NL" sz="2000" dirty="0" err="1">
                <a:latin typeface="Verdana" panose="020B0604030504040204" pitchFamily="34" charset="0"/>
                <a:ea typeface="Verdana" panose="020B0604030504040204" pitchFamily="34" charset="0"/>
                <a:cs typeface="Verdana" panose="020B0604030504040204" pitchFamily="34" charset="0"/>
              </a:rPr>
              <a:t>Eleazar</a:t>
            </a:r>
            <a:r>
              <a:rPr lang="nl-NL" sz="2000" dirty="0">
                <a:latin typeface="Verdana" panose="020B0604030504040204" pitchFamily="34" charset="0"/>
                <a:ea typeface="Verdana" panose="020B0604030504040204" pitchFamily="34" charset="0"/>
                <a:cs typeface="Verdana" panose="020B0604030504040204" pitchFamily="34" charset="0"/>
              </a:rPr>
              <a:t> geven: dan zal men haar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buiten de legerplaats </a:t>
            </a:r>
            <a:r>
              <a:rPr lang="nl-NL" sz="2000" dirty="0">
                <a:latin typeface="Verdana" panose="020B0604030504040204" pitchFamily="34" charset="0"/>
                <a:ea typeface="Verdana" panose="020B0604030504040204" pitchFamily="34" charset="0"/>
                <a:cs typeface="Verdana" panose="020B0604030504040204" pitchFamily="34" charset="0"/>
              </a:rPr>
              <a:t>brengen en haar in zijn tegenwoordigheid slachten. 4 Dan zal de priester </a:t>
            </a:r>
            <a:r>
              <a:rPr lang="nl-NL" sz="2000" dirty="0" err="1">
                <a:latin typeface="Verdana" panose="020B0604030504040204" pitchFamily="34" charset="0"/>
                <a:ea typeface="Verdana" panose="020B0604030504040204" pitchFamily="34" charset="0"/>
                <a:cs typeface="Verdana" panose="020B0604030504040204" pitchFamily="34" charset="0"/>
              </a:rPr>
              <a:t>Eleazar</a:t>
            </a:r>
            <a:r>
              <a:rPr lang="nl-NL" sz="2000" dirty="0">
                <a:latin typeface="Verdana" panose="020B0604030504040204" pitchFamily="34" charset="0"/>
                <a:ea typeface="Verdana" panose="020B0604030504040204" pitchFamily="34" charset="0"/>
                <a:cs typeface="Verdana" panose="020B0604030504040204" pitchFamily="34" charset="0"/>
              </a:rPr>
              <a:t> met zijn vinger van haar bloed nemen en van haar bloed zevenmaal sprenkelen in de richting van de voorzijde van de tent der samenkomst. 5 Daarna zal men de koe voor zijn ogen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tot as verbranden</a:t>
            </a:r>
            <a:r>
              <a:rPr lang="nl-NL" sz="2000" dirty="0">
                <a:latin typeface="Verdana" panose="020B0604030504040204" pitchFamily="34" charset="0"/>
                <a:ea typeface="Verdana" panose="020B0604030504040204" pitchFamily="34" charset="0"/>
                <a:cs typeface="Verdana" panose="020B0604030504040204" pitchFamily="34" charset="0"/>
              </a:rPr>
              <a:t>; haar huid, haar vlees en haar bloed zal men met haar mest verbranden. 6 En de priester zal cederhout, hysop en scharlaken nemen en dat midden op de brandende koe werpen. 7 Vervolgens zal de priester zijn klederen wassen en zijn lichaam in water baden en daarna in de legerplaats komen, maar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de priester zal tot de avond onrein zijn</a:t>
            </a:r>
            <a:r>
              <a:rPr lang="nl-NL" sz="2000" b="1" dirty="0">
                <a:latin typeface="Verdana" panose="020B0604030504040204" pitchFamily="34" charset="0"/>
                <a:ea typeface="Verdana" panose="020B0604030504040204" pitchFamily="34" charset="0"/>
                <a:cs typeface="Verdana" panose="020B0604030504040204" pitchFamily="34" charset="0"/>
              </a:rPr>
              <a:t>. 8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Hij die haar verbrand heeft, zal zijn klederen in water wassen en zijn lichaam in water baden, maar tot de avond onrein zijn.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59068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349463"/>
            <a:ext cx="8784000" cy="5324535"/>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Num.19: 9</a:t>
            </a:r>
            <a:r>
              <a:rPr lang="nl-NL" sz="2000" dirty="0">
                <a:latin typeface="Verdana" panose="020B0604030504040204" pitchFamily="34" charset="0"/>
                <a:ea typeface="Verdana" panose="020B0604030504040204" pitchFamily="34" charset="0"/>
                <a:cs typeface="Verdana" panose="020B0604030504040204" pitchFamily="34" charset="0"/>
              </a:rPr>
              <a:t> Dan zal een rein man de as van de koe verzamelen en buiten de legerplaats op een reine plaats </a:t>
            </a:r>
            <a:r>
              <a:rPr lang="nl-NL" sz="2000" dirty="0" err="1">
                <a:latin typeface="Verdana" panose="020B0604030504040204" pitchFamily="34" charset="0"/>
                <a:ea typeface="Verdana" panose="020B0604030504040204" pitchFamily="34" charset="0"/>
                <a:cs typeface="Verdana" panose="020B0604030504040204" pitchFamily="34" charset="0"/>
              </a:rPr>
              <a:t>nederleggen</a:t>
            </a:r>
            <a:r>
              <a:rPr lang="nl-NL" sz="2000" dirty="0">
                <a:latin typeface="Verdana" panose="020B0604030504040204" pitchFamily="34" charset="0"/>
                <a:ea typeface="Verdana" panose="020B0604030504040204" pitchFamily="34" charset="0"/>
                <a:cs typeface="Verdana" panose="020B0604030504040204" pitchFamily="34" charset="0"/>
              </a:rPr>
              <a:t>, opdat zij voor de vergadering der Israëlieten bewaard </a:t>
            </a:r>
            <a:r>
              <a:rPr lang="nl-NL" sz="2000" dirty="0" err="1">
                <a:latin typeface="Verdana" panose="020B0604030504040204" pitchFamily="34" charset="0"/>
                <a:ea typeface="Verdana" panose="020B0604030504040204" pitchFamily="34" charset="0"/>
                <a:cs typeface="Verdana" panose="020B0604030504040204" pitchFamily="34" charset="0"/>
              </a:rPr>
              <a:t>blijve</a:t>
            </a:r>
            <a:r>
              <a:rPr lang="nl-NL" sz="2000" dirty="0">
                <a:latin typeface="Verdana" panose="020B0604030504040204" pitchFamily="34" charset="0"/>
                <a:ea typeface="Verdana" panose="020B0604030504040204" pitchFamily="34" charset="0"/>
                <a:cs typeface="Verdana" panose="020B0604030504040204" pitchFamily="34" charset="0"/>
              </a:rPr>
              <a:t> ter bereiding van het water der reiniging; het is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een middel tot </a:t>
            </a:r>
            <a:r>
              <a:rPr lang="nl-NL" sz="2000" b="1" dirty="0" err="1">
                <a:solidFill>
                  <a:srgbClr val="FFFF00"/>
                </a:solidFill>
                <a:latin typeface="Verdana" panose="020B0604030504040204" pitchFamily="34" charset="0"/>
                <a:ea typeface="Verdana" panose="020B0604030504040204" pitchFamily="34" charset="0"/>
                <a:cs typeface="Verdana" panose="020B0604030504040204" pitchFamily="34" charset="0"/>
              </a:rPr>
              <a:t>ontzondiging</a:t>
            </a:r>
            <a:r>
              <a:rPr lang="nl-NL" sz="2000" dirty="0">
                <a:latin typeface="Verdana" panose="020B0604030504040204" pitchFamily="34" charset="0"/>
                <a:ea typeface="Verdana" panose="020B0604030504040204" pitchFamily="34" charset="0"/>
                <a:cs typeface="Verdana" panose="020B0604030504040204" pitchFamily="34" charset="0"/>
              </a:rPr>
              <a:t>. 10 En hij die de as van de koe verzameld heeft, zal zijn klederen wassen,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maar tot de avond onrein zijn</a:t>
            </a:r>
            <a:r>
              <a:rPr lang="nl-NL" sz="2000" dirty="0">
                <a:latin typeface="Verdana" panose="020B0604030504040204" pitchFamily="34" charset="0"/>
                <a:ea typeface="Verdana" panose="020B0604030504040204" pitchFamily="34" charset="0"/>
                <a:cs typeface="Verdana" panose="020B0604030504040204" pitchFamily="34" charset="0"/>
              </a:rPr>
              <a:t>. Dit zal gelden als een altoosdurende inzetting voor de Israëlieten en voor de vreemdeling die onder u vertoeft. </a:t>
            </a:r>
          </a:p>
          <a:p>
            <a:r>
              <a:rPr lang="nl-NL" sz="2000" dirty="0">
                <a:latin typeface="Verdana" panose="020B0604030504040204" pitchFamily="34" charset="0"/>
                <a:ea typeface="Verdana" panose="020B0604030504040204" pitchFamily="34" charset="0"/>
                <a:cs typeface="Verdana" panose="020B0604030504040204" pitchFamily="34" charset="0"/>
              </a:rPr>
              <a:t>11 Hij die het lijk van enig mens aanraakt, zal zeven dagen onrein zijn. 12 Hij zal zich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op de derde dag ermee </a:t>
            </a:r>
            <a:r>
              <a:rPr lang="nl-NL" sz="2000" b="1" dirty="0" err="1">
                <a:solidFill>
                  <a:srgbClr val="FFFF00"/>
                </a:solidFill>
                <a:latin typeface="Verdana" panose="020B0604030504040204" pitchFamily="34" charset="0"/>
                <a:ea typeface="Verdana" panose="020B0604030504040204" pitchFamily="34" charset="0"/>
                <a:cs typeface="Verdana" panose="020B0604030504040204" pitchFamily="34" charset="0"/>
              </a:rPr>
              <a:t>ontzondigen</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en op de zevende dag zal hij rein zijn. Maar indien hij zich op de derde dag niet </a:t>
            </a:r>
            <a:r>
              <a:rPr lang="nl-NL" sz="2000" dirty="0" err="1">
                <a:latin typeface="Verdana" panose="020B0604030504040204" pitchFamily="34" charset="0"/>
                <a:ea typeface="Verdana" panose="020B0604030504040204" pitchFamily="34" charset="0"/>
                <a:cs typeface="Verdana" panose="020B0604030504040204" pitchFamily="34" charset="0"/>
              </a:rPr>
              <a:t>ontzondigt</a:t>
            </a:r>
            <a:r>
              <a:rPr lang="nl-NL" sz="2000" dirty="0">
                <a:latin typeface="Verdana" panose="020B0604030504040204" pitchFamily="34" charset="0"/>
                <a:ea typeface="Verdana" panose="020B0604030504040204" pitchFamily="34" charset="0"/>
                <a:cs typeface="Verdana" panose="020B0604030504040204" pitchFamily="34" charset="0"/>
              </a:rPr>
              <a:t>, zal hij op de zevende dag niet rein zijn. 13 Ieder die een lijk, enig mens, die gestorven is, aanraakt, en zich niet </a:t>
            </a:r>
            <a:r>
              <a:rPr lang="nl-NL" sz="2000" dirty="0" err="1">
                <a:latin typeface="Verdana" panose="020B0604030504040204" pitchFamily="34" charset="0"/>
                <a:ea typeface="Verdana" panose="020B0604030504040204" pitchFamily="34" charset="0"/>
                <a:cs typeface="Verdana" panose="020B0604030504040204" pitchFamily="34" charset="0"/>
              </a:rPr>
              <a:t>ontzondigt</a:t>
            </a:r>
            <a:r>
              <a:rPr lang="nl-NL" sz="2000" dirty="0">
                <a:latin typeface="Verdana" panose="020B0604030504040204" pitchFamily="34" charset="0"/>
                <a:ea typeface="Verdana" panose="020B0604030504040204" pitchFamily="34" charset="0"/>
                <a:cs typeface="Verdana" panose="020B0604030504040204" pitchFamily="34" charset="0"/>
              </a:rPr>
              <a:t>, verontreinigt de tabernakel des HEREN, en hij zal uit Israël uitgeroeid </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he-IL" sz="2000" b="1" dirty="0">
                <a:latin typeface="Verdana" panose="020B0604030504040204" pitchFamily="34" charset="0"/>
                <a:ea typeface="Verdana" panose="020B0604030504040204" pitchFamily="34" charset="0"/>
                <a:cs typeface="+mj-cs"/>
              </a:rPr>
              <a:t>כָּרַת</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nl-NL" sz="2000" dirty="0" err="1" smtClean="0">
                <a:latin typeface="Verdana" panose="020B0604030504040204" pitchFamily="34" charset="0"/>
                <a:ea typeface="Verdana" panose="020B0604030504040204" pitchFamily="34" charset="0"/>
                <a:cs typeface="Verdana" panose="020B0604030504040204" pitchFamily="34" charset="0"/>
              </a:rPr>
              <a:t>karat</a:t>
            </a:r>
            <a:r>
              <a:rPr lang="nl-NL" sz="2000" dirty="0" smtClean="0">
                <a:latin typeface="Verdana" panose="020B0604030504040204" pitchFamily="34" charset="0"/>
                <a:ea typeface="Verdana" panose="020B0604030504040204" pitchFamily="34" charset="0"/>
                <a:cs typeface="Verdana" panose="020B0604030504040204" pitchFamily="34" charset="0"/>
              </a:rPr>
              <a:t>] worden</a:t>
            </a:r>
            <a:r>
              <a:rPr lang="nl-NL" sz="2000" dirty="0">
                <a:latin typeface="Verdana" panose="020B0604030504040204" pitchFamily="34" charset="0"/>
                <a:ea typeface="Verdana" panose="020B0604030504040204" pitchFamily="34" charset="0"/>
                <a:cs typeface="Verdana" panose="020B0604030504040204" pitchFamily="34" charset="0"/>
              </a:rPr>
              <a:t>; omdat het water der reiniging op hem niet gesprengd werd, zal hij onrein wezen; zijn onreinheid is nog op hem.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745852"/>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0306" y="1772816"/>
            <a:ext cx="8496944" cy="400110"/>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De hoogste vorm van onreinheid is een dood mens.</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90306" y="2348880"/>
            <a:ext cx="8496944" cy="1323439"/>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Gen.2: 17 Van </a:t>
            </a:r>
            <a:r>
              <a:rPr lang="nl-NL" sz="2000" dirty="0">
                <a:latin typeface="Verdana" panose="020B0604030504040204" pitchFamily="34" charset="0"/>
                <a:ea typeface="Verdana" panose="020B0604030504040204" pitchFamily="34" charset="0"/>
                <a:cs typeface="Verdana" panose="020B0604030504040204" pitchFamily="34" charset="0"/>
              </a:rPr>
              <a:t>alle bomen in de hof moogt gij vrij eten, 17 maar van de boom der kennis van goed en kwaad, daarvan zult gij niet eten, want ten dage, dat gij daarvan eet, zult gij voorzeker sterven</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00593" y="3861048"/>
            <a:ext cx="8486657" cy="707886"/>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Gen.4:10 Hoor</a:t>
            </a:r>
            <a:r>
              <a:rPr lang="nl-NL" sz="2000" dirty="0">
                <a:latin typeface="Verdana" panose="020B0604030504040204" pitchFamily="34" charset="0"/>
                <a:ea typeface="Verdana" panose="020B0604030504040204" pitchFamily="34" charset="0"/>
                <a:cs typeface="Verdana" panose="020B0604030504040204" pitchFamily="34" charset="0"/>
              </a:rPr>
              <a:t>, het </a:t>
            </a:r>
            <a:r>
              <a:rPr lang="nl-NL" sz="2000" b="1" dirty="0">
                <a:latin typeface="Verdana" panose="020B0604030504040204" pitchFamily="34" charset="0"/>
                <a:ea typeface="Verdana" panose="020B0604030504040204" pitchFamily="34" charset="0"/>
                <a:cs typeface="Verdana" panose="020B0604030504040204" pitchFamily="34" charset="0"/>
              </a:rPr>
              <a:t>bloed </a:t>
            </a:r>
            <a:r>
              <a:rPr lang="nl-NL" sz="2000" i="1" dirty="0" smtClean="0">
                <a:latin typeface="Verdana" panose="020B0604030504040204" pitchFamily="34" charset="0"/>
                <a:ea typeface="Verdana" panose="020B0604030504040204" pitchFamily="34" charset="0"/>
                <a:cs typeface="Verdana" panose="020B0604030504040204" pitchFamily="34" charset="0"/>
              </a:rPr>
              <a:t>(dam) </a:t>
            </a:r>
            <a:r>
              <a:rPr lang="nl-NL" sz="2000" dirty="0" smtClean="0">
                <a:latin typeface="Verdana" panose="020B0604030504040204" pitchFamily="34" charset="0"/>
                <a:ea typeface="Verdana" panose="020B0604030504040204" pitchFamily="34" charset="0"/>
                <a:cs typeface="Verdana" panose="020B0604030504040204" pitchFamily="34" charset="0"/>
              </a:rPr>
              <a:t>van </a:t>
            </a:r>
            <a:r>
              <a:rPr lang="nl-NL" sz="2000" dirty="0">
                <a:latin typeface="Verdana" panose="020B0604030504040204" pitchFamily="34" charset="0"/>
                <a:ea typeface="Verdana" panose="020B0604030504040204" pitchFamily="34" charset="0"/>
                <a:cs typeface="Verdana" panose="020B0604030504040204" pitchFamily="34" charset="0"/>
              </a:rPr>
              <a:t>uw broeder roept tot Mij </a:t>
            </a:r>
            <a:r>
              <a:rPr lang="nl-NL" sz="2000" b="1" dirty="0">
                <a:latin typeface="Verdana" panose="020B0604030504040204" pitchFamily="34" charset="0"/>
                <a:ea typeface="Verdana" panose="020B0604030504040204" pitchFamily="34" charset="0"/>
                <a:cs typeface="Verdana" panose="020B0604030504040204" pitchFamily="34" charset="0"/>
              </a:rPr>
              <a:t>van de </a:t>
            </a:r>
            <a:r>
              <a:rPr lang="nl-NL" sz="2000" b="1" dirty="0" smtClean="0">
                <a:latin typeface="Verdana" panose="020B0604030504040204" pitchFamily="34" charset="0"/>
                <a:ea typeface="Verdana" panose="020B0604030504040204" pitchFamily="34" charset="0"/>
                <a:cs typeface="Verdana" panose="020B0604030504040204" pitchFamily="34" charset="0"/>
              </a:rPr>
              <a:t>aardbodem</a:t>
            </a:r>
            <a:r>
              <a:rPr lang="nl-NL" sz="2000" b="1" dirty="0">
                <a:latin typeface="Verdana" panose="020B0604030504040204" pitchFamily="34" charset="0"/>
                <a:ea typeface="Verdana" panose="020B0604030504040204" pitchFamily="34" charset="0"/>
                <a:cs typeface="Verdana" panose="020B0604030504040204" pitchFamily="34" charset="0"/>
              </a:rPr>
              <a:t> </a:t>
            </a:r>
            <a:r>
              <a:rPr lang="nl-NL" sz="2000" i="1" dirty="0" smtClean="0">
                <a:latin typeface="Verdana" panose="020B0604030504040204" pitchFamily="34" charset="0"/>
                <a:ea typeface="Verdana" panose="020B0604030504040204" pitchFamily="34" charset="0"/>
                <a:cs typeface="Verdana" panose="020B0604030504040204" pitchFamily="34" charset="0"/>
              </a:rPr>
              <a:t>(min ha </a:t>
            </a:r>
            <a:r>
              <a:rPr lang="nl-NL" sz="2000" i="1" dirty="0" err="1" smtClean="0">
                <a:latin typeface="Verdana" panose="020B0604030504040204" pitchFamily="34" charset="0"/>
                <a:ea typeface="Verdana" panose="020B0604030504040204" pitchFamily="34" charset="0"/>
                <a:cs typeface="Verdana" panose="020B0604030504040204" pitchFamily="34" charset="0"/>
              </a:rPr>
              <a:t>adamah</a:t>
            </a:r>
            <a:r>
              <a:rPr lang="nl-NL" sz="2000" i="1" dirty="0" smtClean="0">
                <a:latin typeface="Verdana" panose="020B0604030504040204" pitchFamily="34" charset="0"/>
                <a:ea typeface="Verdana" panose="020B0604030504040204" pitchFamily="34" charset="0"/>
                <a:cs typeface="Verdana" panose="020B0604030504040204" pitchFamily="34" charset="0"/>
              </a:rPr>
              <a:t>)</a:t>
            </a: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400593" y="4869160"/>
            <a:ext cx="8486657" cy="1384995"/>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De </a:t>
            </a:r>
            <a:r>
              <a:rPr lang="nl-NL" sz="2800" b="1" dirty="0" err="1" smtClean="0">
                <a:latin typeface="Verdana" panose="020B0604030504040204" pitchFamily="34" charset="0"/>
                <a:ea typeface="Verdana" panose="020B0604030504040204" pitchFamily="34" charset="0"/>
                <a:cs typeface="Verdana" panose="020B0604030504040204" pitchFamily="34" charset="0"/>
              </a:rPr>
              <a:t>parah</a:t>
            </a:r>
            <a:r>
              <a:rPr lang="nl-NL" sz="2800" b="1" dirty="0" smtClean="0">
                <a:latin typeface="Verdana" panose="020B0604030504040204" pitchFamily="34" charset="0"/>
                <a:ea typeface="Verdana" panose="020B0604030504040204" pitchFamily="34" charset="0"/>
                <a:cs typeface="Verdana" panose="020B0604030504040204" pitchFamily="34" charset="0"/>
              </a:rPr>
              <a:t> </a:t>
            </a:r>
            <a:r>
              <a:rPr lang="nl-NL" sz="2800" b="1" dirty="0" err="1" smtClean="0">
                <a:latin typeface="Verdana" panose="020B0604030504040204" pitchFamily="34" charset="0"/>
                <a:ea typeface="Verdana" panose="020B0604030504040204" pitchFamily="34" charset="0"/>
                <a:cs typeface="Verdana" panose="020B0604030504040204" pitchFamily="34" charset="0"/>
              </a:rPr>
              <a:t>adamah</a:t>
            </a:r>
            <a:r>
              <a:rPr lang="nl-NL" sz="2800" b="1"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vertegenwoordigt </a:t>
            </a:r>
          </a:p>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de triomf over de </a:t>
            </a:r>
            <a:r>
              <a:rPr lang="nl-NL" sz="2800" b="1" dirty="0" smtClean="0">
                <a:latin typeface="Verdana" panose="020B0604030504040204" pitchFamily="34" charset="0"/>
                <a:ea typeface="Verdana" panose="020B0604030504040204" pitchFamily="34" charset="0"/>
                <a:cs typeface="Verdana" panose="020B0604030504040204" pitchFamily="34" charset="0"/>
              </a:rPr>
              <a:t>dood! </a:t>
            </a:r>
            <a:endParaRPr lang="nl-NL" sz="2800" b="1" i="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7" y="-188133"/>
            <a:ext cx="92186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34546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ctrTitle"/>
          </p:nvPr>
        </p:nvSpPr>
        <p:spPr>
          <a:xfrm>
            <a:off x="0" y="-99392"/>
            <a:ext cx="9144000" cy="1800200"/>
          </a:xfrm>
          <a:solidFill>
            <a:srgbClr val="1E1C11">
              <a:alpha val="60000"/>
            </a:srgbClr>
          </a:solidFill>
        </p:spPr>
        <p:txBody>
          <a:bodyPr>
            <a:normAutofit fontScale="90000"/>
          </a:bodyPr>
          <a:lstStyle/>
          <a:p>
            <a:r>
              <a:rPr lang="nl-NL" sz="8000" dirty="0" err="1" smtClean="0">
                <a:solidFill>
                  <a:schemeClr val="bg1"/>
                </a:solidFill>
                <a:latin typeface="Ain Yiddishe Font-Modern" pitchFamily="34" charset="0"/>
              </a:rPr>
              <a:t>Hhmda</a:t>
            </a:r>
            <a:r>
              <a:rPr lang="nl-NL" sz="8000" dirty="0" smtClean="0">
                <a:solidFill>
                  <a:schemeClr val="bg1"/>
                </a:solidFill>
                <a:latin typeface="Ain Yiddishe Font-Modern" pitchFamily="34" charset="0"/>
              </a:rPr>
              <a:t> </a:t>
            </a:r>
            <a:r>
              <a:rPr lang="nl-NL" sz="8000" dirty="0" err="1" smtClean="0">
                <a:solidFill>
                  <a:schemeClr val="bg1"/>
                </a:solidFill>
                <a:latin typeface="Ain Yiddishe Font-Modern" pitchFamily="34" charset="0"/>
              </a:rPr>
              <a:t>hrp</a:t>
            </a:r>
            <a:r>
              <a:rPr lang="nl-NL" dirty="0" smtClean="0">
                <a:solidFill>
                  <a:schemeClr val="bg1"/>
                </a:solidFill>
                <a:latin typeface="Ain Yiddishe Font-Modern" pitchFamily="34" charset="0"/>
              </a:rPr>
              <a:t/>
            </a:r>
            <a:br>
              <a:rPr lang="nl-NL" dirty="0" smtClean="0">
                <a:solidFill>
                  <a:schemeClr val="bg1"/>
                </a:solidFill>
                <a:latin typeface="Ain Yiddishe Font-Modern" pitchFamily="34" charset="0"/>
              </a:rPr>
            </a:br>
            <a:r>
              <a:rPr lang="nl-NL" sz="3100" dirty="0" err="1" smtClean="0">
                <a:solidFill>
                  <a:schemeClr val="bg1"/>
                </a:solidFill>
              </a:rPr>
              <a:t>parah</a:t>
            </a:r>
            <a:r>
              <a:rPr lang="nl-NL" sz="3100" dirty="0" smtClean="0">
                <a:solidFill>
                  <a:schemeClr val="bg1"/>
                </a:solidFill>
              </a:rPr>
              <a:t> </a:t>
            </a:r>
            <a:r>
              <a:rPr lang="nl-NL" sz="3100" dirty="0" err="1" smtClean="0">
                <a:solidFill>
                  <a:schemeClr val="bg1"/>
                </a:solidFill>
              </a:rPr>
              <a:t>adamah</a:t>
            </a:r>
            <a:r>
              <a:rPr lang="nl-NL" sz="3600" dirty="0" smtClean="0">
                <a:solidFill>
                  <a:schemeClr val="bg1"/>
                </a:solidFill>
              </a:rPr>
              <a:t> - rode vaars</a:t>
            </a:r>
            <a:endParaRPr lang="nl-NL" sz="3600" dirty="0">
              <a:solidFill>
                <a:schemeClr val="bg1"/>
              </a:solidFill>
              <a:latin typeface="Ain Yiddishe Font-Modern" pitchFamily="34" charset="0"/>
            </a:endParaRPr>
          </a:p>
        </p:txBody>
      </p:sp>
      <p:grpSp>
        <p:nvGrpSpPr>
          <p:cNvPr id="4" name="Groep 3"/>
          <p:cNvGrpSpPr/>
          <p:nvPr/>
        </p:nvGrpSpPr>
        <p:grpSpPr>
          <a:xfrm>
            <a:off x="755576" y="1489000"/>
            <a:ext cx="4941168" cy="4941168"/>
            <a:chOff x="467544" y="1484784"/>
            <a:chExt cx="4941168" cy="4941168"/>
          </a:xfrm>
        </p:grpSpPr>
        <p:pic>
          <p:nvPicPr>
            <p:cNvPr id="1032" name="Picture 8"/>
            <p:cNvPicPr>
              <a:picLocks noChangeAspect="1" noChangeArrowheads="1"/>
            </p:cNvPicPr>
            <p:nvPr/>
          </p:nvPicPr>
          <p:blipFill>
            <a:blip r:embed="rId3">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67544" y="1484784"/>
              <a:ext cx="4941168"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srcRect/>
            <a:stretch>
              <a:fillRect/>
            </a:stretch>
          </p:blipFill>
          <p:spPr bwMode="auto">
            <a:xfrm>
              <a:off x="1763688" y="2545953"/>
              <a:ext cx="2427699" cy="2683247"/>
            </a:xfrm>
            <a:prstGeom prst="ellipse">
              <a:avLst/>
            </a:prstGeom>
            <a:ln>
              <a:noFill/>
            </a:ln>
            <a:effectLst>
              <a:softEdge rad="112500"/>
            </a:effectLst>
          </p:spPr>
        </p:pic>
      </p:grpSp>
      <p:sp>
        <p:nvSpPr>
          <p:cNvPr id="2" name="AutoShape 2" descr="data:image/jpeg;base64,/9j/4AAQSkZJRgABAQAAAQABAAD/2wCEAAkGBw8MDw8PEA8UDw8UDxUPEA4QEBUPFBAUFBQWFxQVFRQYHCggGBolHBcVITIhJykrLi4uFx8zODMsNygtLisBCgoKDg0OGxAQGywmICYsLS80MiwsLCwsNC4sLCwsLzgsLCwsLC00LCwsLCwsLCwsNCwsLCwtLCwsLCwsLCwsLP/AABEIAOEA4AMBIgACEQEDEQH/xAAcAAEAAgMBAQEAAAAAAAAAAAAABwgBBQYEAgP/xABDEAABAwIDBQUFBQYFAwUAAAABAAIDBBEFBiEHEjFBYRMUUXGBIjJCkaEjUmKCsQgzQ3KSwRUkc6LRY8PwNTZEVJP/xAAaAQEAAgMBAAAAAAAAAAAAAAAABAUBAgMG/8QAKREAAgICAQMDBAIDAAAAAAAAAAECAwQRIQUSMRMiQVFxgbEy0VJhkf/aAAwDAQACEQMRAD8AnBEWUBhERAZREQBERAEXnrqyKmifNM9scTGl75HGwaBxJVfc/bZqmsc+DDi6lp9W94Hszyjxaf4Q8va6jggJ5xXHqOhF6mqip+ksrWE+QJuVpBtKwS9v8Rhv5ut87WVTJ5nyuc97nPe43c97i5zj4knUlfCAurhmK01a3fp5452feikbIB52Oi9qpPheJT0UrZqeZ8EreEkbi0+RtxHiDoVZfZNtCGOwuinsytiaDIG6CZnDtGjlrxHIkeKAkFFpMy5rocIZv1dQ2LS7Y/ekf/Kwanz4KE847b6qp3osPZ3SLh277PmcOg1az6nqEBNeZs2UGEM36uobGSLtiHtSP/ljGp8+ChPOG2+rqt6LD2d0i4ds+z5nDp8LPqeqiqqqZJ3uklkdLI43fJI4vc4+JcdSVt8uZSrsUd/l4SWXsZ3+xG38x4+QuViUlFbbMpN8I8tJmGtgqBVMqpRUB292xkc5zj+Ik+0PEHira5MzAzF6CnrGWBez7Rg13JG6Pb6G/pZVPzTgEuE1LqaUhxDWvbI3Rr2uHEX63HopE/Z9zT3arfh0jvsqj24b8GztGo/M0fNjfFIyUltBrT0yw6LCysmAiwsoAiLCAyiwiALKLCAyiwiAysLKIAiL5kdugnwBKArxt6zk+qqjhkLyKeAjtwDpLNxsfEM4W8b+AUaYJhE+Izsp6dm/I70DQOLnHk0eK89dVOqJpZn+9JI6V3PV7i4/UqbtimExw0DqqwMs8jgXcwyM7ob894+oUfJu9GtyOlVffLR+2W9llBSNa6pHfJuJL7tiafBrAdfzX9F1Lst4eW7hoafd4W7vH/wtoi87PItm9uTLSNUYrSRBO1jJ0OFvhnpmlkEpcx0dy4RvABG6TrYi+nKxXG4JjVThsvb0sphl3HM32gE7rhZw1BCspmXAocUpn001911nNe33o3j3XN/84EqIKnY/iLXlrJYHx30kL3M06t3TY+V1cYebB16slyvqQbqJKW4rg4CrqpKh7pJZHSyON3SSOL3OPVx1K22Xcp1uKH/LwksvYzP9iNvm88fIXKlnLGyijpLSVR73Lx3CN2Fv5eLvXTopBijaxoa1oa0Cwa0AADoBwWt/U4x4r5/RtXit8yI/yxspo6S0lUe+S8d0jdhaf5OLvXTopAjjaxoa0BrQLBrQAAPAAcF9LKqLb52vc2TIVxgtJEe7ZMvd7oxVsbeWmuXW4uhd7/8ASbO8t5QdSVL4JI5Y3Fkkb2yMeOLXNN2keoVsJI2vaWuF2kFrmngQRYgqs2dMBdhddNT/AAA78Lj8UbtW/LUebSrfpl/dF1v4IeXXp9yLV5MzAzF6GnrGWBkZ9o0fBI3SRvo4H0st0q9fs+Zp7tVSYbI60dR9pDf4ZmjUfmaPm0eKsKrQhmUWFlAFhEQBERAZREQGFlEQBEWEBlYIusogKcZ0wJ+FYhU0r22DJSYzbR0TjeNw8fZI9QRyW6yDtAkwcGF8fb0rnb+4Hbr4yeJYToQfA/MKfdoeQabH4hvnsalgIhqWi5H4Xj4mX5cuSrlnHI2IYG4d5ivE526ypjO/E8+F+LT0cAdCtLK42R7ZLg2jJxe0T9l3MNLikXbU0m8OD2Ebr4z4Pby/QraKsWT8wyYVVx1DCdy4bMzlJGT7QI8eY6gKzcTw9rXNN2kBwPiCLhefzMX0JceGWVF3qLnyfSIihHcIiIAiIgCj3bLl7vdGKtjby01y63F0Lve/pNneW8pCXB582h02HF9KyMVU5aWyMJtHGHDg88zY+6PUhScT1PVTgjld29j7iCaOpfTyxzRu3ZI3tkY4fC5pBafmArh5Ox9mL0NPWM07RnttHwSN0kb6OB9LKnDzckgWF+A5dFYP9m4ydwrL37LvQ3P5uzG/b/YvTlSS8sLKIDCIiAIiIDKIsIDKwtTmHMtFhUfaVdQyEWu1pN3vt9xg1d6BQtnHblPNvRYbH3dnDvMoDpT1az3W+t/RATRmLM9FhMfaVdQyEWu1hO89/wDJGPad6BR8NvOG9pu92qezvbtd2Ph47m9e31Vfa6tmqpHSzSPmlcbukkcXuPqV+CAupguL0+IwMqaaUSwvF2vb9QQdWkcwdQvaq9/s9ZlZS1FRQzShjJw2SAOIDTM3QgE/E5tvPcCsIgC43bDLCzA67trEFjWxgi/2he3s7dQdfQroccx2lw2IzVU7IIwOLzq7o1vFx6AKte1TaE/HpWxxAx0UTiYmO96R3DtH+BtcAcgT4oDglafLbHNoqQP94U0Qd57gVd8kYA7FK6GAC8YcJJ3cmxNPtX8/dHUqzDQAABoALAeACp+qzXth8+SdhxfLMoiKnJoREQBERAaHPGNnDKCeob+8AEcX+o82afTU+irRLI57nOcS5ziXOcTcknUknxU2bdXkUNMORq9fSN9v1USZWp2TV9DE8XY+sgjeDwLXStB+hXoOmwSq7vqytypbno7/ACfsVrK+OKoqpW0kLwHiPdL5iw8Du8G3Hib+IU/ZdwOnwumipadm5EwaX1c4nVznHm4nVbEBZVgRgiwsoDCIiAIiIDVZhzJRYVH2tXUMhb8LSbvf0YwauPkFC2cduU829FhsXd2ajvMoDpT1az3Wet/RRhmnEKmrramWqc50/bPa8OPuFriNwDkBwsmXsvVWKSmKmj33AAvcSGtYCbXcTyWG0ltmUm+EeOvrpqqR0s8r5pXG7pJHF7j6lbDL2WKzFHbtNCXNvZ0rvZjZ5vOnoNVLGV9k1LTbslY7vUvHshdsLT15v9bDopEghZE0MY0MY0WaxoDWtHQDgqy/qUY8V8/olV4rfMiO8sbJqWm3ZKx3epePZi7YWny4v9bDovrapko1kEc9JEBLAzc7CNobvxcbNA5tNyB1PRSKirVmW+opt/0SvQh29uipDmkEg6EaEHkt3T5xxSJnZsxGqay1g0VElh5a6KdsxZDw7EnF8sPZzHjNCezcT4u5OPUhcq/YxTX0rJQPAxsJ+en6K3h1KmS54IcsWafBD1XWS1D+0mlfK86F8jzI4+rjdbHLmW6rFJRHTxlwv7cpuI4x4ud/bipkwvZNhkBDpO1qSDe0j91v9LAL+pXbUdJFTsEcUbYoxwZG0MaPQLld1OCWq1tm8MRv+RpcmZVhwaDso/bldYzTkWMjuQ6NHIf8roERUs5ynJyl5J0YqK0giItTIREQBERAcRtiw41GFveAS6GVk9h93VjvkHX9FAdLO6GRkrDZ7Hte0+DmkEfUK11VTsmjfE8bzHsLHtPNrhYhVlzZgEmFVclM+5AN4nn+JGfdcP0PUFXfS7U4ut+UQMuHPcW2y1jUeJ0dPVxEFksYdYG+47g9h6h1x6LaKrey7aPJgUhhlBmoZHXfGPeid9+O/wBW81PNPtHwWSISjEYGt3d7de/ckHTsz7V+llakM+toGc4MBpe2kHaTPJZTwA2Mj7cSeTRzP9yq1Zkz3ieKvLp6p7WHhBE4xRNHgGA6+Zueq9O0/N3+OYg+ZlxTMHY0zXaHcHFxHIuNz5WHJZ2d5NONTP33GOmiAMr2j2nF191jSdAdCSeXqtJzjCLlLwbRi5PSOcoMVqaV29BUSwuvcuildGSfE2OqlbIe2ueF7YcU+3hJsKprQJY+r2tFnt+vmvZjOx+kkjPdZZIZQNO0cJWOPXQEeY+Sh/GMKnoJ3087CyRp1HEEcnNPMHxXOnJru/gzadUoeS59JVR1EbJYntkje0PZIwhzXNPAghfqq+bBs7Oppxhc7/sJiTTFx/dTHXcHR+v5reJVg13OZXPb9lbuda2vjbaGq/eW4NnaPa/qGvmHLi8h4+cLropifsieynHjG7ifQ2PorQ57y43GMPqKQ2D3N34XH4JW6sPlfQ9CVUCeF0T3xvaWva4se06FrmmxB6grWUVKLi/kym09otm1wIBBuCLgjmDwK+lwWyDMPfqHu73XmprR68XRH92701b+UeK71eWurdc3B/BcQl3RTQWERcjYIiIAiIgCIiAIiIAiIgCIiALns6ZTgxmDs5PYlbcwzgXMZPI+LTpcLoUW8JyhLuj5MSipLTKw5jytWYW8tqIiG39mZvtRv8n/ANjYrSq20kbXgtc0OadC1wBB8wVppMoYY528aCnJ/wBFo+nBW1fVVr3x5/0QpYb37WV2wHAarEpRFTRF5uN53BkY8Xu4AKxWUMux4TSMpmHed78slrdpIeLreGgA6ALa0tLHA0MijbEwcGRtDAPQL9VEys2V3tS0jtTQq+fkKP8AbHl5tVRGra37am9okcXREgPB8tHeh8VIC1uZt3uNbv23e6zXv/puUfHm4WxkvqdbIqUWmVepqh8MjJY3FkjHtkY8cWuaQWkeRAVzsAxIV1JTVTeE0DJbeG+0Ej5qlqtrsov/AIJh1+Pd/pvOt9LL1RTnWquO33K3c61tfG20NV+8sNGztHtf1D2vMOVjVz+fMuNxjD6ikNt8t34XH4JW6sPz0PQlAVgyFmA4XXRTE2iceynH/TcdT6Gx9FZRrgQCDcEXBHMKpk8Lonuje0te1xY9p0LXNNiD1up62Q5i79Q9g915qa0ZvxdGf3bvoW+g8VVdTo3FWL48kzEs0+1ndIiyqQnmEREAREQBERAEREAREQBZWEQBERAEREAREQHhxrGKfD4TPUyCOMG1zqXE8GtaNSeiiHPm05uIU76SlifHG82lllsHOaDfda1pNgdLm/DRfG3KskdXQQk/ZMpg9reW897g53+0D0XB4Phc9fPHTU7O0mkJaxm8G3sCTq4gDQEq9wsOCjGyXL8lfffLbivB+WH0UlVNFBE3flkkbExvi5xsP1VzMCw1tDS09K3VsMLIQfHcaAT68VwGyzZa3BnCrqi2attZgbqynBFjuk+88i43vA2HMmTVZkQLiNo20emwBoj3e8Vj27zKcOsGt5Pkd8LfAcT9V1uKVzKSCaok0ZFE+V3kxpcf0VNsdxWXEamermN5JZDI7mBfg0dALAdAEB9Zhxd+JVU1XIxkckr99zImlrAbAGwJPG1z4kldtsNZIcQmcL9mKVwkPK5ezdHnofkV4cl7N6jFohUOlFNAXWY4sL3yWNnFrbiwvcXJ5KZsrZZpsIh7GAE7x3pJX6vkI4EnwHIclXZuXWoSrXL8EqimTkpfBuURFQFiEREAREQBERAEREAREQBERAEREAREQBERARztoy93mlbWMF5KfR9vihcdf6Tr5FyhXD62SlminiduyxyNkY7wc03H6K1s8LZGOY8BzHNLXNPAgixCrHm7A3YXWzUxvutdvRuPxRu1Yflp5gq86Zf3R9N/H6K/Kr0+5Fs8qY5HitFT1kfCWMFzeO48aPafJwIW2UAfs9Zp7GeTDJXexNeanueErR7bR/M0X829VP6tCIcntXcW4JiJHHu9vQuaD9CVUpXNzVhnf6GrpectPJG3o4tO6fnZUzewtJa4EOBsWkWII4gjkUBaPLETY6Gjaz3RSxWt1YD/AHWzXFbJcdbW4dHET9tTfYvbz3Nezd5bunm0rtV5XIi42ST+pcVtOKaCLXZgxmHDaaSpmPsMGjR7z3H3WN6kqvuaM7VuKPdvyGOG53aeNxawD8VvfPU/RdsbDnfz4Rpbeq/uWObUxk2EjSfAOBPyuv1VSGuINwbHxGi6/K+0Ovw5zQ6Q1MHOGZxdYfgedWn5jopVnS2luEtnGOWt8osQi1WW8fp8VgbUU7rjg9h0fE7m1w8foVtVVyi4vT8ktNNbQREWpkIiIAiIgCIiAIiIAiIgCIiAKONtOXu80ra2Nt5KfSS3F0Ljqeu66x8i5SOviohbKx0bxvMc0sc08C1wsQu1FrqsU0aWQ74tFU8OrZKSaKeJ27LFI2VjvBzSCP0VxMq45HitFT1kfuyxglt77jxo9h6hwIVS83YI7DK2amdfda68bj8UbtWH5aeYKkv9nnNPYzS4ZK72JbzU9zwkaPbaP5mi/wCU+K9TGSktoqGtPTJ/VaduOTnYdWurYmnutU8vJHCOc3MjT4b2rh5kclZZeHGsJgxCnkpqiMSwyN3XNPzBB5EGxB5ELJgqDljMM+FVDaiE6+6+M+7Kzm13/PJTdg203C6qMOkm7rJb2opmnQ/hcAQ4fXoo/wA97Jq7CnOkp2OrKS92vjbvSxjwkYNfzDTyUdnRRr8Su7mXk613Sh4O82p5zZiskcNOSaaIl2+Ru9rIdN4A62AuB5laTIWVn43XRUjSWMN5JpQL9nG33j5nQDqQtZguDVWIyiGlgfPIfhYL26uPBo6nRWc2WZDbgFM7tCJKyWxnkbwaBwjYebR48z6LtXXGuKjHwaTk5PbPBUbFcFfFuNjljfawnbO5zr+O667fooP2g5FqcAnDJD2tO+/YVLRYPtxa4fC8eHyVt1os7ZdjxigqKR4F3MLonH4JW6xu+fHoSFualXch5mfhFWyW57B5DKhn3mX963i29x6jmrJRvD2hzTdrgHNI4EEXBCqZLGWOc1ws5pLXA8iNCFYTZNiZq8KhDjd8LnU7vJtiz/a5o9FU9TpXarF9ibiT57TsURFSk4IiIAiIgCItXmTHqfC6d1RO6zRoxg1dI7k1o5n9FtGLk9LyYbSW2bQm2p4cyVzOKZ+wqkJa+ra9wNi2EGYgjiCWiw+ahbN2eazFnFrnmKnv7NNGbNt+M/GfPTouXVvT0ta3Y/8AhCnl/wCKJ+ZtXwkmxfM0feMJt9DddLguYaLERemqGSkC5YDZ7QfFhsR8lV90L2i5aQPEggL6pal8D2yRvMcjTvNe07pafEELrPplTXtbTNI5ct8lskXF7M84nF4HMmsKqG3aECwkYfdkA5Hkevmv0zPtFoMN3mB/eZxp2UJBDT+N/Bv1PRVDxrPUdaXJNVse3u2dguOzPtGoMN3mNf3mcadlCQQ0/jk4D6nookzRtAr8T3mGTsID/AhJaCPxu4u/TouVa0kgAXJNgBqSVZUdMS5sf4RFsy/iJvM35pmxmZs0rGM3WljGxjg297Fx1cV48tunbW0hprmoFRH2IHEv3xujyuu2ydsexHEd2SoHcac2O9K37Vw/DFxHm63qpxyfs/w7BQHQQ789rGql9uU+NjwYOjQFaxiorS8ENtt7Z1SIi2MBa2uwChqSHT0dPM4G4dLTxyEHxu4FbJEB+FJRxU7dyKJkTPuxsawfIBfuiIDCLzYlXw0cMk88gihjbvPkdoGgfr5KFc47cxJHLBh0DmucCxtXMQC0HQuZGOduBJ08EBE2bHNdiNeWe4a2ctt90yut9FLGwkHuNT4d70//ADZf+yhLj1Ksjs5wV2HYbBE8bsrrzyjmHP1APUN3R6Kv6lNKnX1ZJxY7ns6ZERefLIIiIAiIgCrjtGzI7FK6Qh32ERMUDb6boNnP83EX8reCn7MMzoqOqe33m08jm+YYVVhW/S603Kb+xCy5PiJ1ez3I1Rj9QWMPZU7LGeoIuGA8GtHxPPIepVkMr5CwzCWtEFM10oFjUSgSyuPM7xHs+TbBa/Y3h0VNgtGYwLytM8rtLue5xvfyADfyrtlckE+JYWSNLHNDmkWLXAOBHUFVu255QgwqrhmpYuygqGOJjYLMZIwjeDeTQQQbdDZWUWmzZlmlxmmdS1LSWE7zHtNnxPAID2HkdT0NyCgKeU9VJFvdnI5m83cfuOLd5p4tNuI0Gi/JrSSABck2AGtypuP7Pzu1/wDUh2O9/wDXO/u+Hv2v1+ikfKGzvDcGAdDD2k4GtVPaST8vJn5QPVAQhk7Y/iOJbsk47jTnXelb9q4fhi4jzdb1U4ZR2eYbgwa6GESTga1U1pJL/hPBn5QF1aIAiIgMoiIAiIgCwsogIi/aPqZWUFJG0kRPqj2luZawlgPiNSfyhV7Y25A8TbU2HqeSt5tDy0MZw6opbDtd3tKdx+GVmrdeQOrT0cVUSWMsc5rgWuaS1zSLFpBsQR4oCZsh7MBSSMqq1zZJG2dFAz2mMPEOe74iOQGnmpPXEbJsxd/oBE9156e0T7nVzLfZu+QLfyrt15nMlY7WrPgtqFFQ3EysIiinUIiIAiIgPzqYWysfG7Vrmljh0cLFVdzDg8mHVU1NIPaY4gH77fhcOhFirTLnc4ZPpsZjAlvHM0fZ1DAN5nQj4m9P0U7BylTJqXhkfIp71x5IjyBtOrMCb2Ia2ppN7e7u87pYT7xjePdvxsQR0FyVYrJ2bqTG4O2pn6iwlhfYSROPJw/QjQqsOcclVWDFpl3ZIXO3WTx3sT91wOrXW5fVZ2c5kkwjEqedriInPEVQ2+j4nkB1/L3h1avQQnGa3F7RWyi4vTLdoiLYwEREAREQBERAFlEQBYWVhAEREAVa9vGVe4V/fI22gq7vNho2cfvB+bR3mXKyi5raLloYzh09NYdrbtadx+GVmrdeQOrT0cUBWnZ5mH/C6+KRxtC/7Gcctxx978psfK6siDfr1VSnsLHFrgWuBLXNIsQRoQQeBU/7J8xf4hQCJ7rz09on3OrmW+zd8gR5tVT1OjaVi/JNxLNe1nbIi5TM+0DD8MuwydvOP4EJDiD+N3Bvlx6KorrlY9RWyZKaits6tcnmfaDh+GXYZO3nGnYQ2cQfxu4N/XookzPtGr8RuwP7tAf4MJIJH45OLvoOi49W1HTPm1/hEOzL+Ikt022g9oO0oQIr6lk288DxALQD9FKGEYpDXQR1ED9+J4uDwII4gjkQeSq1V0ktO7cljfE+wduSMLHWcLtNiL2I1UlbGc0Q0vbUdRKImyPEkDnmzN+1nNLjoCbNt5LbMwYKvurXKMUZEnLUmTOiwHAi4II43B0+a5nMme8Pw1rt6Zs0w4U8LhI+/wCIjRnqqiFU5vUUTXOKW2zUbaa6OPDOydbtJZmCNvP2DvOd6DT8ygmnhdK9kbRdz3BjR4lxsFts1ZknxeoM8xsLbscQPsxM+6PE+J5/RdfsOyk7EcQbVvb/AJalcJC4jR83GNg8SD7R8LDxC9HiUOmtRfkq7rO+W0WXjbZrQeIAH0X0iKScgiIgMoiIAsLKIAiIgCwsrCAIiIAiIgK1bd8rdwxDvcbbQVd5DYaMmH7wcNL3DupLvBcpkbMzsHqxPul8ZYY5Ygbb7TqLcrhwBv5qzW0XLIxnDp6aw7UDtadx+GVl93XkDq09HFVHnhfE90b2lj2uLXMcLFrgbEEcitZRUk4vwZTae0dbmfaNX4jvMD+6wH+FCSCR+OTi76DouPXfZP2TYlim7JIzudMde1nBDnDxZFxPrYdVOWT9mmGYPuvji7eoGveZwHvB8WDgz0F+qxCuMFqK0ZlJye2Qdk7ZLiWKbskje5U517WdpD3D8EXE+ZsFOWUNm2G4Puvji7aoH/yZ7PeD+AcGemvVdgi3NSLNtOz1+KsbW0jd6riZuPiHGeMXI3fxjWw53t4KuckbmOLXAtcCWua4WLSNCCDwKu+tBmLJeG4qd6qpGSSWt2wvHJYcB2jbEjzQFQBM8Dd3nbvhc2+S+FZo7E8Fvfcnt93tzb9LrfYHs7wjDi18NFGZAbiWW87wfEF5Nj5WQEB5A2X1uMuZLI00tESCZ3izpG/9Fp96/wB7h58FZbAsGp8Np46WmjEcLBZo4knm5x5uJ1JXvRAEREARFlAFhZRAERYQGUREAWERAEREAREQAqGsf/8AdUHkP+2iICZUREAREQBERAEREAREQBERAEREBlYWUQGEWU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p:nvPr/>
        </p:nvGrpSpPr>
        <p:grpSpPr>
          <a:xfrm rot="20940681">
            <a:off x="4571726" y="827928"/>
            <a:ext cx="3340596" cy="3340596"/>
            <a:chOff x="4447034" y="1268760"/>
            <a:chExt cx="3340596" cy="3340596"/>
          </a:xfrm>
        </p:grpSpPr>
        <p:pic>
          <p:nvPicPr>
            <p:cNvPr id="1028" name="Picture 4"/>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47034" y="1268760"/>
              <a:ext cx="3340596" cy="33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5148064" y="2679304"/>
              <a:ext cx="2199914" cy="461665"/>
            </a:xfrm>
            <a:prstGeom prst="rect">
              <a:avLst/>
            </a:prstGeom>
            <a:noFill/>
          </p:spPr>
          <p:txBody>
            <a:bodyPr wrap="square" rtlCol="0">
              <a:spAutoFit/>
            </a:bodyPr>
            <a:lstStyle/>
            <a:p>
              <a:r>
                <a:rPr lang="nl-NL" sz="2400" dirty="0" smtClean="0">
                  <a:solidFill>
                    <a:schemeClr val="bg1"/>
                  </a:solidFill>
                  <a:latin typeface="Arial Black" pitchFamily="34" charset="0"/>
                </a:rPr>
                <a:t>Brandoffer?</a:t>
              </a:r>
              <a:endParaRPr lang="nl-NL" sz="2400" dirty="0">
                <a:solidFill>
                  <a:schemeClr val="bg1"/>
                </a:solidFill>
                <a:latin typeface="Arial Black" pitchFamily="34" charset="0"/>
              </a:endParaRPr>
            </a:p>
          </p:txBody>
        </p:sp>
      </p:grpSp>
      <p:grpSp>
        <p:nvGrpSpPr>
          <p:cNvPr id="8" name="Groep 7"/>
          <p:cNvGrpSpPr/>
          <p:nvPr/>
        </p:nvGrpSpPr>
        <p:grpSpPr>
          <a:xfrm rot="694832">
            <a:off x="3721274" y="3946426"/>
            <a:ext cx="3341687" cy="3341687"/>
            <a:chOff x="4240831" y="4313538"/>
            <a:chExt cx="3341687" cy="3341687"/>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831" y="4313538"/>
              <a:ext cx="3341687"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2"/>
            <p:cNvSpPr txBox="1"/>
            <p:nvPr/>
          </p:nvSpPr>
          <p:spPr>
            <a:xfrm>
              <a:off x="4807016" y="5662523"/>
              <a:ext cx="2176409" cy="461665"/>
            </a:xfrm>
            <a:prstGeom prst="rect">
              <a:avLst/>
            </a:prstGeom>
            <a:noFill/>
          </p:spPr>
          <p:txBody>
            <a:bodyPr wrap="square" rtlCol="0">
              <a:spAutoFit/>
            </a:bodyPr>
            <a:lstStyle/>
            <a:p>
              <a:r>
                <a:rPr lang="nl-NL" sz="2400" dirty="0" smtClean="0">
                  <a:solidFill>
                    <a:schemeClr val="bg1"/>
                  </a:solidFill>
                  <a:latin typeface="Arial Black" pitchFamily="34" charset="0"/>
                </a:rPr>
                <a:t>Vredeoffer?</a:t>
              </a:r>
              <a:endParaRPr lang="nl-NL" sz="2400" dirty="0">
                <a:solidFill>
                  <a:schemeClr val="bg1"/>
                </a:solidFill>
                <a:latin typeface="Arial Black" pitchFamily="34" charset="0"/>
              </a:endParaRPr>
            </a:p>
          </p:txBody>
        </p:sp>
      </p:grpSp>
      <p:grpSp>
        <p:nvGrpSpPr>
          <p:cNvPr id="16" name="Groep 15"/>
          <p:cNvGrpSpPr/>
          <p:nvPr/>
        </p:nvGrpSpPr>
        <p:grpSpPr>
          <a:xfrm rot="694832">
            <a:off x="-343126" y="798449"/>
            <a:ext cx="3341687" cy="3341687"/>
            <a:chOff x="-1055903" y="1981948"/>
            <a:chExt cx="3341687" cy="3341687"/>
          </a:xfrm>
        </p:grpSpPr>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903" y="1981948"/>
              <a:ext cx="3341687"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362368" y="3413448"/>
              <a:ext cx="2022285" cy="461665"/>
            </a:xfrm>
            <a:prstGeom prst="rect">
              <a:avLst/>
            </a:prstGeom>
            <a:noFill/>
          </p:spPr>
          <p:txBody>
            <a:bodyPr wrap="square" rtlCol="0">
              <a:spAutoFit/>
            </a:bodyPr>
            <a:lstStyle/>
            <a:p>
              <a:r>
                <a:rPr lang="nl-NL" sz="2400" dirty="0" smtClean="0">
                  <a:solidFill>
                    <a:schemeClr val="bg1"/>
                  </a:solidFill>
                  <a:latin typeface="Arial Black" pitchFamily="34" charset="0"/>
                </a:rPr>
                <a:t>Zondoffer?</a:t>
              </a:r>
              <a:endParaRPr lang="nl-NL" sz="2400" dirty="0">
                <a:solidFill>
                  <a:schemeClr val="bg1"/>
                </a:solidFill>
                <a:latin typeface="Arial Black" pitchFamily="34" charset="0"/>
              </a:endParaRPr>
            </a:p>
          </p:txBody>
        </p:sp>
      </p:grpSp>
      <p:grpSp>
        <p:nvGrpSpPr>
          <p:cNvPr id="19" name="Groep 18"/>
          <p:cNvGrpSpPr/>
          <p:nvPr/>
        </p:nvGrpSpPr>
        <p:grpSpPr>
          <a:xfrm rot="20132488">
            <a:off x="-343126" y="3907628"/>
            <a:ext cx="3341687" cy="3341687"/>
            <a:chOff x="4240831" y="4313538"/>
            <a:chExt cx="3341687" cy="3341687"/>
          </a:xfrm>
        </p:grpSpPr>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831" y="4313538"/>
              <a:ext cx="3341687"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a:off x="4929677" y="5720738"/>
              <a:ext cx="2103315" cy="461665"/>
            </a:xfrm>
            <a:prstGeom prst="rect">
              <a:avLst/>
            </a:prstGeom>
            <a:noFill/>
          </p:spPr>
          <p:txBody>
            <a:bodyPr wrap="square" rtlCol="0">
              <a:spAutoFit/>
            </a:bodyPr>
            <a:lstStyle/>
            <a:p>
              <a:r>
                <a:rPr lang="nl-NL" sz="2400" dirty="0" smtClean="0">
                  <a:solidFill>
                    <a:schemeClr val="bg1"/>
                  </a:solidFill>
                  <a:latin typeface="Arial Black" pitchFamily="34" charset="0"/>
                </a:rPr>
                <a:t>Spijsoffer?</a:t>
              </a:r>
              <a:endParaRPr lang="nl-NL" sz="2400" dirty="0">
                <a:solidFill>
                  <a:schemeClr val="bg1"/>
                </a:solidFill>
                <a:latin typeface="Arial Black" pitchFamily="34" charset="0"/>
              </a:endParaRPr>
            </a:p>
          </p:txBody>
        </p:sp>
      </p:grpSp>
      <p:sp>
        <p:nvSpPr>
          <p:cNvPr id="7" name="Rechthoek 6"/>
          <p:cNvSpPr/>
          <p:nvPr/>
        </p:nvSpPr>
        <p:spPr>
          <a:xfrm>
            <a:off x="6444208" y="3933056"/>
            <a:ext cx="2640600" cy="2862322"/>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b="1" dirty="0" smtClean="0">
                <a:solidFill>
                  <a:schemeClr val="bg1"/>
                </a:solidFill>
                <a:latin typeface="Verdana" pitchFamily="34" charset="0"/>
              </a:rPr>
              <a:t>Num.19:5</a:t>
            </a:r>
            <a:r>
              <a:rPr lang="nl-NL" sz="2000" b="1" dirty="0">
                <a:solidFill>
                  <a:schemeClr val="bg1"/>
                </a:solidFill>
                <a:latin typeface="Verdana" pitchFamily="34" charset="0"/>
              </a:rPr>
              <a:t> </a:t>
            </a:r>
            <a:r>
              <a:rPr lang="nl-NL" sz="2000" b="1" dirty="0" smtClean="0">
                <a:solidFill>
                  <a:schemeClr val="bg1"/>
                </a:solidFill>
                <a:latin typeface="Verdana" pitchFamily="34" charset="0"/>
              </a:rPr>
              <a:t>”De </a:t>
            </a:r>
            <a:r>
              <a:rPr lang="nl-NL" sz="2000" b="1" dirty="0">
                <a:solidFill>
                  <a:schemeClr val="bg1"/>
                </a:solidFill>
                <a:latin typeface="Verdana" pitchFamily="34" charset="0"/>
              </a:rPr>
              <a:t>koe moet voor zijn ogen worden verbrand: de huid, het vlees, het bloed en de inhoud van de ingewanden</a:t>
            </a:r>
            <a:r>
              <a:rPr lang="nl-NL" sz="2000" b="1" dirty="0" smtClean="0">
                <a:solidFill>
                  <a:schemeClr val="bg1"/>
                </a:solidFill>
                <a:latin typeface="Verdana" pitchFamily="34" charset="0"/>
              </a:rPr>
              <a:t>.” </a:t>
            </a:r>
            <a:endParaRPr lang="nl-NL" sz="2000" b="1" dirty="0">
              <a:solidFill>
                <a:schemeClr val="bg1"/>
              </a:solidFill>
            </a:endParaRPr>
          </a:p>
        </p:txBody>
      </p:sp>
    </p:spTree>
    <p:extLst>
      <p:ext uri="{BB962C8B-B14F-4D97-AF65-F5344CB8AC3E}">
        <p14:creationId xmlns:p14="http://schemas.microsoft.com/office/powerpoint/2010/main" val="32587714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anim calcmode="lin" valueType="num">
                                      <p:cBhvr>
                                        <p:cTn id="16" dur="2000" fill="hold"/>
                                        <p:tgtEl>
                                          <p:spTgt spid="19"/>
                                        </p:tgtEl>
                                        <p:attrNameLst>
                                          <p:attrName>style.rotation</p:attrName>
                                        </p:attrNameLst>
                                      </p:cBhvr>
                                      <p:tavLst>
                                        <p:tav tm="0">
                                          <p:val>
                                            <p:fltVal val="720"/>
                                          </p:val>
                                        </p:tav>
                                        <p:tav tm="100000">
                                          <p:val>
                                            <p:fltVal val="0"/>
                                          </p:val>
                                        </p:tav>
                                      </p:tavLst>
                                    </p:anim>
                                    <p:anim calcmode="lin" valueType="num">
                                      <p:cBhvr>
                                        <p:cTn id="17" dur="2000" fill="hold"/>
                                        <p:tgtEl>
                                          <p:spTgt spid="19"/>
                                        </p:tgtEl>
                                        <p:attrNameLst>
                                          <p:attrName>ppt_h</p:attrName>
                                        </p:attrNameLst>
                                      </p:cBhvr>
                                      <p:tavLst>
                                        <p:tav tm="0">
                                          <p:val>
                                            <p:fltVal val="0"/>
                                          </p:val>
                                        </p:tav>
                                        <p:tav tm="100000">
                                          <p:val>
                                            <p:strVal val="#ppt_h"/>
                                          </p:val>
                                        </p:tav>
                                      </p:tavLst>
                                    </p:anim>
                                    <p:anim calcmode="lin" valueType="num">
                                      <p:cBhvr>
                                        <p:cTn id="18"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anim calcmode="lin" valueType="num">
                                      <p:cBhvr>
                                        <p:cTn id="24" dur="2000" fill="hold"/>
                                        <p:tgtEl>
                                          <p:spTgt spid="16"/>
                                        </p:tgtEl>
                                        <p:attrNameLst>
                                          <p:attrName>style.rotation</p:attrName>
                                        </p:attrNameLst>
                                      </p:cBhvr>
                                      <p:tavLst>
                                        <p:tav tm="0">
                                          <p:val>
                                            <p:fltVal val="720"/>
                                          </p:val>
                                        </p:tav>
                                        <p:tav tm="100000">
                                          <p:val>
                                            <p:fltVal val="0"/>
                                          </p:val>
                                        </p:tav>
                                      </p:tavLst>
                                    </p:anim>
                                    <p:anim calcmode="lin" valueType="num">
                                      <p:cBhvr>
                                        <p:cTn id="25" dur="2000" fill="hold"/>
                                        <p:tgtEl>
                                          <p:spTgt spid="16"/>
                                        </p:tgtEl>
                                        <p:attrNameLst>
                                          <p:attrName>ppt_h</p:attrName>
                                        </p:attrNameLst>
                                      </p:cBhvr>
                                      <p:tavLst>
                                        <p:tav tm="0">
                                          <p:val>
                                            <p:fltVal val="0"/>
                                          </p:val>
                                        </p:tav>
                                        <p:tav tm="100000">
                                          <p:val>
                                            <p:strVal val="#ppt_h"/>
                                          </p:val>
                                        </p:tav>
                                      </p:tavLst>
                                    </p:anim>
                                    <p:anim calcmode="lin" valueType="num">
                                      <p:cBhvr>
                                        <p:cTn id="26"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style.rotation</p:attrName>
                                        </p:attrNameLst>
                                      </p:cBhvr>
                                      <p:tavLst>
                                        <p:tav tm="0">
                                          <p:val>
                                            <p:fltVal val="720"/>
                                          </p:val>
                                        </p:tav>
                                        <p:tav tm="100000">
                                          <p:val>
                                            <p:fltVal val="0"/>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 calcmode="lin" valueType="num">
                                      <p:cBhvr>
                                        <p:cTn id="3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19178</TotalTime>
  <Words>1126</Words>
  <Application>Microsoft Office PowerPoint</Application>
  <PresentationFormat>Diavoorstelling (4:3)</PresentationFormat>
  <Paragraphs>262</Paragraphs>
  <Slides>48</Slides>
  <Notes>42</Notes>
  <HiddenSlides>1</HiddenSlides>
  <MMClips>0</MMClips>
  <ScaleCrop>false</ScaleCrop>
  <HeadingPairs>
    <vt:vector size="4" baseType="variant">
      <vt:variant>
        <vt:lpstr>Thema</vt:lpstr>
      </vt:variant>
      <vt:variant>
        <vt:i4>1</vt:i4>
      </vt:variant>
      <vt:variant>
        <vt:lpstr>Diatitels</vt:lpstr>
      </vt:variant>
      <vt:variant>
        <vt:i4>48</vt:i4>
      </vt:variant>
    </vt:vector>
  </HeadingPairs>
  <TitlesOfParts>
    <vt:vector size="49"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Hhmda hrp parah adamah - rode vaars</vt:lpstr>
      <vt:lpstr>Terwijl de priester gehoorzaam het offer bracht  werd hij onrein tot de avond.        </vt:lpstr>
      <vt:lpstr>זֹאת חֻקַּת הַתּוֹרָה Zot Choekat  haTorah Num.19:2 deze verordeningen van de Tora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Mvqmh dichtbij de tempel</vt:lpstr>
      <vt:lpstr>Mvqmh dichtbij de tempel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Gerard Wijtsma</dc:creator>
  <cp:lastModifiedBy>Gerard Wijtsma</cp:lastModifiedBy>
  <cp:revision>854</cp:revision>
  <dcterms:created xsi:type="dcterms:W3CDTF">2009-10-26T17:14:56Z</dcterms:created>
  <dcterms:modified xsi:type="dcterms:W3CDTF">2018-06-23T04:59:17Z</dcterms:modified>
</cp:coreProperties>
</file>