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772" r:id="rId2"/>
    <p:sldId id="801" r:id="rId3"/>
    <p:sldId id="796" r:id="rId4"/>
    <p:sldId id="814" r:id="rId5"/>
    <p:sldId id="804" r:id="rId6"/>
    <p:sldId id="805" r:id="rId7"/>
    <p:sldId id="799" r:id="rId8"/>
    <p:sldId id="806" r:id="rId9"/>
    <p:sldId id="807" r:id="rId10"/>
    <p:sldId id="808" r:id="rId11"/>
    <p:sldId id="815" r:id="rId12"/>
    <p:sldId id="797" r:id="rId13"/>
    <p:sldId id="816" r:id="rId14"/>
    <p:sldId id="802" r:id="rId15"/>
    <p:sldId id="809" r:id="rId16"/>
    <p:sldId id="788" r:id="rId17"/>
    <p:sldId id="810" r:id="rId18"/>
    <p:sldId id="817" r:id="rId19"/>
    <p:sldId id="818" r:id="rId20"/>
    <p:sldId id="819" r:id="rId21"/>
    <p:sldId id="789" r:id="rId22"/>
    <p:sldId id="786" r:id="rId23"/>
    <p:sldId id="790" r:id="rId24"/>
    <p:sldId id="811" r:id="rId25"/>
    <p:sldId id="791" r:id="rId26"/>
    <p:sldId id="792" r:id="rId27"/>
    <p:sldId id="787" r:id="rId28"/>
    <p:sldId id="793" r:id="rId29"/>
    <p:sldId id="795" r:id="rId30"/>
    <p:sldId id="773" r:id="rId31"/>
    <p:sldId id="820" r:id="rId32"/>
    <p:sldId id="813" r:id="rId33"/>
    <p:sldId id="821" r:id="rId3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0000"/>
    <a:srgbClr val="3E2900"/>
    <a:srgbClr val="DAD5CB"/>
    <a:srgbClr val="6C4800"/>
    <a:srgbClr val="8E5F00"/>
    <a:srgbClr val="A87000"/>
    <a:srgbClr val="FFD88B"/>
    <a:srgbClr val="FFCC66"/>
    <a:srgbClr val="E2B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6" autoAdjust="0"/>
    <p:restoredTop sz="94586" autoAdjust="0"/>
  </p:normalViewPr>
  <p:slideViewPr>
    <p:cSldViewPr>
      <p:cViewPr>
        <p:scale>
          <a:sx n="62" d="100"/>
          <a:sy n="6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F8287-0B5F-418B-AB32-70CE9D82AA27}" type="datetimeFigureOut">
              <a:rPr lang="nl-NL" smtClean="0"/>
              <a:pPr/>
              <a:t>1-6-2018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FD278-C9A9-423E-86C2-2BA4A8D32BBF}" type="slidenum">
              <a:rPr lang="nl-NL" smtClean="0"/>
              <a:pPr/>
              <a:t>‹nr.›</a:t>
            </a:fld>
            <a:endParaRPr lang="nl-NL"/>
          </a:p>
        </p:txBody>
      </p:sp>
    </p:spTree>
    <p:extLst>
      <p:ext uri="{BB962C8B-B14F-4D97-AF65-F5344CB8AC3E}">
        <p14:creationId xmlns:p14="http://schemas.microsoft.com/office/powerpoint/2010/main" val="289688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10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11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12</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13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Messias is het levende manna</a:t>
            </a:r>
          </a:p>
          <a:p>
            <a:r>
              <a:rPr lang="nl-NL" dirty="0" smtClean="0"/>
              <a:t>De Messias is de leider van Israël</a:t>
            </a:r>
          </a:p>
          <a:p>
            <a:r>
              <a:rPr lang="nl-NL" dirty="0" smtClean="0"/>
              <a:t>De Messias is de levende</a:t>
            </a:r>
            <a:r>
              <a:rPr lang="nl-NL" baseline="0" dirty="0" smtClean="0"/>
              <a:t> Torah</a:t>
            </a:r>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28</a:t>
            </a:fld>
            <a:endParaRPr lang="nl-NL"/>
          </a:p>
        </p:txBody>
      </p:sp>
    </p:spTree>
    <p:extLst>
      <p:ext uri="{BB962C8B-B14F-4D97-AF65-F5344CB8AC3E}">
        <p14:creationId xmlns:p14="http://schemas.microsoft.com/office/powerpoint/2010/main" val="37967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2</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Torah komt voort uit de kern van Zijn wezen, uit zijn bron.</a:t>
            </a:r>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solidFill>
                  <a:prstClr val="black"/>
                </a:solidFill>
              </a:rPr>
              <a:pPr/>
              <a:t>4</a:t>
            </a:fld>
            <a:endParaRPr lang="nl-NL">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17FD278-C9A9-423E-86C2-2BA4A8D32BBF}" type="slidenum">
              <a:rPr lang="nl-NL" smtClean="0"/>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71538" y="214290"/>
            <a:ext cx="7215238" cy="1470025"/>
          </a:xfrm>
        </p:spPr>
        <p:txBody>
          <a:bodyPr/>
          <a:lstStyle>
            <a:lvl1pPr>
              <a:defRPr>
                <a:solidFill>
                  <a:schemeClr val="tx1"/>
                </a:solidFill>
                <a:latin typeface="Arial Black" pitchFamily="34" charset="0"/>
              </a:defRPr>
            </a:lvl1pPr>
          </a:lstStyle>
          <a:p>
            <a:r>
              <a:rPr lang="nl-NL" dirty="0" smtClean="0"/>
              <a:t>Klik om de stijl te bewerken</a:t>
            </a:r>
            <a:endParaRPr lang="nl-NL" dirty="0"/>
          </a:p>
        </p:txBody>
      </p:sp>
      <p:sp>
        <p:nvSpPr>
          <p:cNvPr id="3" name="Ondertitel 2"/>
          <p:cNvSpPr>
            <a:spLocks noGrp="1"/>
          </p:cNvSpPr>
          <p:nvPr>
            <p:ph type="subTitle" idx="1"/>
          </p:nvPr>
        </p:nvSpPr>
        <p:spPr>
          <a:xfrm>
            <a:off x="1142976" y="2214554"/>
            <a:ext cx="6858048" cy="3929090"/>
          </a:xfrm>
        </p:spPr>
        <p:txBody>
          <a:bodyPr/>
          <a:lstStyle>
            <a:lvl1pPr marL="0" indent="0" algn="ctr">
              <a:buNone/>
              <a:defRPr>
                <a:solidFill>
                  <a:schemeClr val="tx1"/>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het opmaakprofiel van de modelondertitel te bewerken</a:t>
            </a:r>
            <a:endParaRPr lang="nl-NL" dirty="0"/>
          </a:p>
        </p:txBody>
      </p:sp>
      <p:sp>
        <p:nvSpPr>
          <p:cNvPr id="4" name="Tijdelijke aanduiding voor datum 3"/>
          <p:cNvSpPr>
            <a:spLocks noGrp="1"/>
          </p:cNvSpPr>
          <p:nvPr>
            <p:ph type="dt" sz="half" idx="10"/>
          </p:nvPr>
        </p:nvSpPr>
        <p:spPr/>
        <p:txBody>
          <a:bodyPr/>
          <a:lstStyle/>
          <a:p>
            <a:fld id="{94781A1C-6A04-4118-B0FF-8CC4222139A7}" type="datetimeFigureOut">
              <a:rPr lang="nl-NL" smtClean="0"/>
              <a:pPr/>
              <a:t>1-6-2018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4781A1C-6A04-4118-B0FF-8CC4222139A7}" type="datetimeFigureOut">
              <a:rPr lang="nl-NL" smtClean="0"/>
              <a:pPr/>
              <a:t>1-6-2018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4781A1C-6A04-4118-B0FF-8CC4222139A7}" type="datetimeFigureOut">
              <a:rPr lang="nl-NL" smtClean="0"/>
              <a:pPr/>
              <a:t>1-6-2018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4781A1C-6A04-4118-B0FF-8CC4222139A7}" type="datetimeFigureOut">
              <a:rPr lang="nl-NL" smtClean="0"/>
              <a:pPr/>
              <a:t>1-6-2018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94781A1C-6A04-4118-B0FF-8CC4222139A7}" type="datetimeFigureOut">
              <a:rPr lang="nl-NL" smtClean="0"/>
              <a:pPr/>
              <a:t>1-6-2018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4781A1C-6A04-4118-B0FF-8CC4222139A7}" type="datetimeFigureOut">
              <a:rPr lang="nl-NL" smtClean="0"/>
              <a:pPr/>
              <a:t>1-6-2018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4781A1C-6A04-4118-B0FF-8CC4222139A7}" type="datetimeFigureOut">
              <a:rPr lang="nl-NL" smtClean="0"/>
              <a:pPr/>
              <a:t>1-6-2018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94781A1C-6A04-4118-B0FF-8CC4222139A7}" type="datetimeFigureOut">
              <a:rPr lang="nl-NL" smtClean="0"/>
              <a:pPr/>
              <a:t>1-6-2018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4781A1C-6A04-4118-B0FF-8CC4222139A7}" type="datetimeFigureOut">
              <a:rPr lang="nl-NL" smtClean="0"/>
              <a:pPr/>
              <a:t>1-6-2018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4781A1C-6A04-4118-B0FF-8CC4222139A7}" type="datetimeFigureOut">
              <a:rPr lang="nl-NL" smtClean="0"/>
              <a:pPr/>
              <a:t>1-6-2018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4781A1C-6A04-4118-B0FF-8CC4222139A7}" type="datetimeFigureOut">
              <a:rPr lang="nl-NL" smtClean="0"/>
              <a:pPr/>
              <a:t>1-6-2018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72A560-1DD3-4323-97C1-1403F2932577}" type="slidenum">
              <a:rPr lang="nl-NL" smtClean="0"/>
              <a:pPr/>
              <a:t>‹nr.›</a:t>
            </a:fld>
            <a:endParaRPr lang="nl-NL"/>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81A1C-6A04-4118-B0FF-8CC4222139A7}" type="datetimeFigureOut">
              <a:rPr lang="nl-NL" smtClean="0"/>
              <a:pPr/>
              <a:t>1-6-2018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2A560-1DD3-4323-97C1-1403F2932577}"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5.wdp"/><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5.wdp"/><Relationship Id="rId7"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09"/>
          <a:stretch/>
        </p:blipFill>
        <p:spPr bwMode="auto">
          <a:xfrm>
            <a:off x="-29273" y="-27385"/>
            <a:ext cx="9226022" cy="699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ctrTitle"/>
          </p:nvPr>
        </p:nvSpPr>
        <p:spPr>
          <a:xfrm>
            <a:off x="6444208" y="1772816"/>
            <a:ext cx="2725626" cy="3672408"/>
          </a:xfrm>
        </p:spPr>
        <p:txBody>
          <a:bodyPr>
            <a:normAutofit fontScale="90000"/>
          </a:bodyPr>
          <a:lstStyle/>
          <a:p>
            <a:pPr algn="l"/>
            <a:r>
              <a:rPr lang="he-IL" b="1" dirty="0" smtClean="0">
                <a:solidFill>
                  <a:schemeClr val="bg1"/>
                </a:solidFill>
              </a:rPr>
              <a:t>בְּהַעֲלֹתְךָ</a:t>
            </a:r>
            <a:r>
              <a:rPr lang="nl-NL" dirty="0" smtClean="0">
                <a:solidFill>
                  <a:schemeClr val="bg1"/>
                </a:solidFill>
              </a:rPr>
              <a:t> </a:t>
            </a:r>
            <a:r>
              <a:rPr lang="nl-NL" dirty="0">
                <a:solidFill>
                  <a:schemeClr val="bg1"/>
                </a:solidFill>
              </a:rPr>
              <a:t/>
            </a:r>
            <a:br>
              <a:rPr lang="nl-NL" dirty="0">
                <a:solidFill>
                  <a:schemeClr val="bg1"/>
                </a:solidFill>
              </a:rPr>
            </a:br>
            <a:r>
              <a:rPr lang="nl-NL" sz="2800" dirty="0" err="1" smtClean="0">
                <a:solidFill>
                  <a:schemeClr val="bg1"/>
                </a:solidFill>
              </a:rPr>
              <a:t>Beha’alotecha</a:t>
            </a:r>
            <a:r>
              <a:rPr lang="nl-NL" sz="2800" dirty="0" smtClean="0">
                <a:solidFill>
                  <a:schemeClr val="bg1"/>
                </a:solidFill>
              </a:rPr>
              <a:t>  </a:t>
            </a:r>
            <a:br>
              <a:rPr lang="nl-NL" sz="2800" dirty="0" smtClean="0">
                <a:solidFill>
                  <a:schemeClr val="bg1"/>
                </a:solidFill>
              </a:rPr>
            </a:br>
            <a:r>
              <a:rPr lang="nl-NL" sz="2800" dirty="0" smtClean="0">
                <a:solidFill>
                  <a:schemeClr val="bg1"/>
                </a:solidFill>
              </a:rPr>
              <a:t>Bij het opgaan!</a:t>
            </a:r>
            <a:r>
              <a:rPr lang="nl-NL" sz="2700" dirty="0" smtClean="0">
                <a:solidFill>
                  <a:schemeClr val="bg1"/>
                </a:solidFill>
              </a:rPr>
              <a:t/>
            </a:r>
            <a:br>
              <a:rPr lang="nl-NL" sz="2700" dirty="0" smtClean="0">
                <a:solidFill>
                  <a:schemeClr val="bg1"/>
                </a:solidFill>
              </a:rPr>
            </a:br>
            <a:r>
              <a:rPr lang="nl-NL" sz="2700" dirty="0" err="1" smtClean="0">
                <a:solidFill>
                  <a:schemeClr val="bg1"/>
                </a:solidFill>
              </a:rPr>
              <a:t>Bemidbar</a:t>
            </a:r>
            <a:r>
              <a:rPr lang="nl-NL" sz="2700" dirty="0" smtClean="0">
                <a:solidFill>
                  <a:schemeClr val="bg1"/>
                </a:solidFill>
              </a:rPr>
              <a:t> (Numeri) </a:t>
            </a:r>
            <a:br>
              <a:rPr lang="nl-NL" sz="2700" dirty="0" smtClean="0">
                <a:solidFill>
                  <a:schemeClr val="bg1"/>
                </a:solidFill>
              </a:rPr>
            </a:br>
            <a:r>
              <a:rPr lang="nl-NL" sz="2700" dirty="0" smtClean="0">
                <a:solidFill>
                  <a:schemeClr val="bg1"/>
                </a:solidFill>
              </a:rPr>
              <a:t>8:1-12:16</a:t>
            </a:r>
            <a:endParaRPr lang="nl-NL" sz="2700" dirty="0">
              <a:solidFill>
                <a:schemeClr val="bg1"/>
              </a:solidFill>
            </a:endParaRPr>
          </a:p>
        </p:txBody>
      </p:sp>
      <p:pic>
        <p:nvPicPr>
          <p:cNvPr id="5" name="Afbeelding 4" descr="behalotcha-jat.jpg"/>
          <p:cNvPicPr>
            <a:picLocks noChangeAspect="1"/>
          </p:cNvPicPr>
          <p:nvPr/>
        </p:nvPicPr>
        <p:blipFill>
          <a:blip r:embed="rId4" cstate="print"/>
          <a:stretch>
            <a:fillRect/>
          </a:stretch>
        </p:blipFill>
        <p:spPr>
          <a:xfrm>
            <a:off x="251519" y="425110"/>
            <a:ext cx="6105052" cy="6105052"/>
          </a:xfrm>
          <a:prstGeom prst="rect">
            <a:avLst/>
          </a:prstGeom>
          <a:ln w="57150">
            <a:solidFill>
              <a:schemeClr val="bg1"/>
            </a:solidFill>
          </a:ln>
          <a:effectLst>
            <a:outerShdw blurRad="292100" dist="139700" dir="2700000" algn="tl" rotWithShape="0">
              <a:srgbClr val="333333">
                <a:alpha val="65000"/>
              </a:srgbClr>
            </a:outerShdw>
          </a:effectLst>
          <a:scene3d>
            <a:camera prst="orthographicFront"/>
            <a:lightRig rig="threePt" dir="t"/>
          </a:scene3d>
          <a:sp3d>
            <a:bevelT prst="angle"/>
          </a:sp3d>
        </p:spPr>
      </p:pic>
      <p:sp>
        <p:nvSpPr>
          <p:cNvPr id="3" name="Rechthoekige toelichting 2"/>
          <p:cNvSpPr/>
          <p:nvPr/>
        </p:nvSpPr>
        <p:spPr>
          <a:xfrm>
            <a:off x="5554909" y="116632"/>
            <a:ext cx="1603324" cy="1692771"/>
          </a:xfrm>
          <a:prstGeom prst="wedgeRectCallout">
            <a:avLst>
              <a:gd name="adj1" fmla="val 56237"/>
              <a:gd name="adj2" fmla="val 82209"/>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he-IL" sz="4400" b="1" dirty="0" smtClean="0">
                <a:solidFill>
                  <a:schemeClr val="bg1"/>
                </a:solidFill>
                <a:cs typeface="+mj-cs"/>
              </a:rPr>
              <a:t>עָלָה</a:t>
            </a:r>
            <a:endParaRPr lang="nl-NL" sz="4400" b="1" dirty="0" smtClean="0">
              <a:solidFill>
                <a:schemeClr val="bg1"/>
              </a:solidFill>
              <a:cs typeface="+mj-cs"/>
            </a:endParaRPr>
          </a:p>
          <a:p>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alah</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o</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pgaan</a:t>
            </a:r>
          </a:p>
          <a:p>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beklimmen</a:t>
            </a:r>
            <a:endParaRPr lang="nl-NL" sz="4400" i="1" dirty="0">
              <a:solidFill>
                <a:schemeClr val="bg1"/>
              </a:solidFill>
              <a:cs typeface="+mj-cs"/>
            </a:endParaRPr>
          </a:p>
        </p:txBody>
      </p:sp>
      <p:sp>
        <p:nvSpPr>
          <p:cNvPr id="4" name="Rechthoek 3"/>
          <p:cNvSpPr/>
          <p:nvPr/>
        </p:nvSpPr>
        <p:spPr>
          <a:xfrm>
            <a:off x="539552" y="5818038"/>
            <a:ext cx="8532000" cy="97200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Num.8:1,2 </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sprak tot ​Mozes: </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Spreek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tot </a:t>
            </a:r>
            <a:r>
              <a:rPr lang="nl-NL" i="1" dirty="0" err="1">
                <a:solidFill>
                  <a:schemeClr val="bg1"/>
                </a:solidFill>
                <a:latin typeface="Verdana" panose="020B0604030504040204" pitchFamily="34" charset="0"/>
                <a:ea typeface="Verdana" panose="020B0604030504040204" pitchFamily="34" charset="0"/>
                <a:cs typeface="Verdana" panose="020B0604030504040204" pitchFamily="34" charset="0"/>
              </a:rPr>
              <a:t>Aäron</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en zeg tot hem: Wanneer gij de ​lampen​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opstelt</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i="1" dirty="0">
                <a:solidFill>
                  <a:schemeClr val="bg1"/>
                </a:solidFill>
                <a:cs typeface="+mj-cs"/>
              </a:rPr>
              <a:t>בְּהַעֲלֹתְךָ</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moeten de zeven ​lampen​ haar licht doen vallen op de voorzijde van de ​kandelaar</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8520" y="-171400"/>
            <a:ext cx="9288000" cy="7029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lightray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1700808"/>
            <a:ext cx="9217024" cy="5184576"/>
          </a:xfrm>
          <a:prstGeom prst="rect">
            <a:avLst/>
          </a:prstGeom>
        </p:spPr>
      </p:pic>
      <p:sp>
        <p:nvSpPr>
          <p:cNvPr id="5" name="Rechthoek 4"/>
          <p:cNvSpPr/>
          <p:nvPr/>
        </p:nvSpPr>
        <p:spPr>
          <a:xfrm>
            <a:off x="-36512" y="44624"/>
            <a:ext cx="9180512" cy="1631216"/>
          </a:xfrm>
          <a:prstGeom prst="rect">
            <a:avLst/>
          </a:prstGeom>
        </p:spPr>
        <p:txBody>
          <a:bodyPr wrap="square">
            <a:spAutoFit/>
          </a:bodyPr>
          <a:lstStyle/>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Jes.51:4 </a:t>
            </a: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“Luistert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naar Mij, mijn volk, en mijn natie,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neig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uw oor tot Mij.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a:t>
            </a:r>
            <a:r>
              <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een wet</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zal van Mij uitgaan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mijn recht zal Ik stellen tot </a:t>
            </a:r>
            <a:r>
              <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een licht der volken</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3107126" y="980728"/>
            <a:ext cx="1152000" cy="369332"/>
          </a:xfrm>
          <a:prstGeom prst="rect">
            <a:avLst/>
          </a:prstGeom>
          <a:solidFill>
            <a:srgbClr val="3E2900"/>
          </a:solidFill>
        </p:spPr>
        <p:txBody>
          <a:bodyPr wrap="none">
            <a:spAutoFit/>
          </a:bodyPr>
          <a:lstStyle/>
          <a:p>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Torah </a:t>
            </a:r>
            <a:endParaRPr lang="nl-NL" b="1" i="1" dirty="0">
              <a:solidFill>
                <a:schemeClr val="bg1"/>
              </a:solidFill>
              <a:cs typeface="+mj-cs"/>
            </a:endParaRPr>
          </a:p>
        </p:txBody>
      </p:sp>
    </p:spTree>
    <p:extLst>
      <p:ext uri="{BB962C8B-B14F-4D97-AF65-F5344CB8AC3E}">
        <p14:creationId xmlns:p14="http://schemas.microsoft.com/office/powerpoint/2010/main" val="243963882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fbeeldingsresultaat voor jesus beatitudes"/>
          <p:cNvPicPr>
            <a:picLocks noChangeAspect="1" noChangeArrowheads="1"/>
          </p:cNvPicPr>
          <p:nvPr/>
        </p:nvPicPr>
        <p:blipFill rotWithShape="1">
          <a:blip r:embed="rId3">
            <a:extLst>
              <a:ext uri="{28A0092B-C50C-407E-A947-70E740481C1C}">
                <a14:useLocalDpi xmlns:a14="http://schemas.microsoft.com/office/drawing/2010/main" val="0"/>
              </a:ext>
            </a:extLst>
          </a:blip>
          <a:srcRect l="11354" r="14018"/>
          <a:stretch/>
        </p:blipFill>
        <p:spPr bwMode="auto">
          <a:xfrm>
            <a:off x="0" y="-71479"/>
            <a:ext cx="9193426" cy="6929479"/>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5724128" y="188640"/>
            <a:ext cx="3312000" cy="6516000"/>
          </a:xfrm>
          <a:prstGeom prst="rect">
            <a:avLst/>
          </a:prstGeom>
          <a:solidFill>
            <a:srgbClr val="DAD5CB"/>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ct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Gij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licht der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wereld.</a:t>
            </a: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Een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stad</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op een berg ligt</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kan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niet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verborgen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blijven. </a:t>
            </a:r>
            <a:endPar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Ook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steekt men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geen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​lamp​ aan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zet haar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onder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de korenmaat,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maar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op de standaard</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 schijnt voor allen,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in het huis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zijn.</a:t>
            </a:r>
            <a:endPar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Laat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zo uw licht schijnen voor de mensen,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opdat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uw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goede werken zien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uw Vader,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in de hemelen is, verheerlijken.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sz="12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Matth.5:14-17</a:t>
            </a: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ctr"/>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61183185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oomdiagram: Proces 2"/>
          <p:cNvSpPr/>
          <p:nvPr/>
        </p:nvSpPr>
        <p:spPr>
          <a:xfrm>
            <a:off x="-36512" y="-27385"/>
            <a:ext cx="9180000" cy="6912000"/>
          </a:xfrm>
          <a:prstGeom prst="flowChartProcess">
            <a:avLst/>
          </a:prstGeom>
          <a:solidFill>
            <a:srgbClr val="3E2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724128" y="188640"/>
            <a:ext cx="3312000" cy="6463308"/>
          </a:xfrm>
          <a:prstGeom prst="rect">
            <a:avLst/>
          </a:prstGeom>
          <a:solidFill>
            <a:srgbClr val="DAD5CB"/>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ct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Gij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licht der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wereld.</a:t>
            </a: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Een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stad</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op een berg ligt</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kan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niet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verborgen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blijven. </a:t>
            </a:r>
            <a:endPar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Ook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steekt men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geen</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​lamp​ </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nl-NL"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ner</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aan </a:t>
            </a: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zet haar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onder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de korenmaat,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maar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op de </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standaard [</a:t>
            </a:r>
            <a:r>
              <a:rPr lang="nl-NL"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menorah</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 schijnt voor allen,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in het huis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zijn.</a:t>
            </a:r>
            <a:endPar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Laat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zo uw licht schijnen voor de mensen,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opdat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uw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goede werken zien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uw Vader,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in de hemelen is, verheerlijken.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sz="12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Matth.5:14-17</a:t>
            </a: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pic>
        <p:nvPicPr>
          <p:cNvPr id="18438" name="Picture 6" descr="Afbeeldingsresultaat voor golden menorah jerusalem white backgroun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0126" y="-27385"/>
            <a:ext cx="4795009" cy="6780536"/>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476672"/>
            <a:ext cx="1011237"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1008"/>
            <a:ext cx="159067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0678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40"/>
                                        </p:tgtEl>
                                        <p:attrNameLst>
                                          <p:attrName>style.visibility</p:attrName>
                                        </p:attrNameLst>
                                      </p:cBhvr>
                                      <p:to>
                                        <p:strVal val="visible"/>
                                      </p:to>
                                    </p:set>
                                    <p:anim calcmode="lin" valueType="num">
                                      <p:cBhvr additive="base">
                                        <p:cTn id="13" dur="500" fill="hold"/>
                                        <p:tgtEl>
                                          <p:spTgt spid="18440"/>
                                        </p:tgtEl>
                                        <p:attrNameLst>
                                          <p:attrName>ppt_x</p:attrName>
                                        </p:attrNameLst>
                                      </p:cBhvr>
                                      <p:tavLst>
                                        <p:tav tm="0">
                                          <p:val>
                                            <p:strVal val="#ppt_x"/>
                                          </p:val>
                                        </p:tav>
                                        <p:tav tm="100000">
                                          <p:val>
                                            <p:strVal val="#ppt_x"/>
                                          </p:val>
                                        </p:tav>
                                      </p:tavLst>
                                    </p:anim>
                                    <p:anim calcmode="lin" valueType="num">
                                      <p:cBhvr additive="base">
                                        <p:cTn id="14"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fbeeldingsresultaat voor distant southern high stairs of jerusalem"/>
          <p:cNvPicPr>
            <a:picLocks noChangeAspect="1" noChangeArrowheads="1"/>
          </p:cNvPicPr>
          <p:nvPr/>
        </p:nvPicPr>
        <p:blipFill rotWithShape="1">
          <a:blip r:embed="rId3">
            <a:extLst>
              <a:ext uri="{28A0092B-C50C-407E-A947-70E740481C1C}">
                <a14:useLocalDpi xmlns:a14="http://schemas.microsoft.com/office/drawing/2010/main" val="0"/>
              </a:ext>
            </a:extLst>
          </a:blip>
          <a:srcRect l="12066" r="58"/>
          <a:stretch/>
        </p:blipFill>
        <p:spPr bwMode="auto">
          <a:xfrm>
            <a:off x="0" y="658"/>
            <a:ext cx="9193426" cy="6947423"/>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5724128" y="188640"/>
            <a:ext cx="3312000" cy="6516000"/>
          </a:xfrm>
          <a:prstGeom prst="rect">
            <a:avLst/>
          </a:prstGeom>
          <a:solidFill>
            <a:srgbClr val="DAD5CB"/>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ct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Gij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licht der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wereld.</a:t>
            </a: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Een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stad</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op een berg ligt</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kan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niet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verborgen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blijven. </a:t>
            </a:r>
            <a:endPar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Ook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steekt men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geen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​lamp​ aan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zet haar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onder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de korenmaat,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maar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op de standaard</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 schijnt voor allen,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in het huis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zijn.</a:t>
            </a:r>
            <a:endPar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Laat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zo uw licht schijnen voor de mensen,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opdat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zij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uw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goede werken zien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uw Vader,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die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in de hemelen is, verheerlijken. </a:t>
            </a:r>
            <a:endPar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sz="1200"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Matth.5:14-17</a:t>
            </a: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ctr"/>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sp>
        <p:nvSpPr>
          <p:cNvPr id="2" name="Rechthoekige toelichting 1"/>
          <p:cNvSpPr/>
          <p:nvPr/>
        </p:nvSpPr>
        <p:spPr>
          <a:xfrm>
            <a:off x="3786201" y="4976640"/>
            <a:ext cx="1548000" cy="1728000"/>
          </a:xfrm>
          <a:prstGeom prst="wedgeRectCallout">
            <a:avLst>
              <a:gd name="adj1" fmla="val 90319"/>
              <a:gd name="adj2" fmla="val -108348"/>
            </a:avLst>
          </a:prstGeom>
          <a:solidFill>
            <a:schemeClr val="bg2">
              <a:lumMod val="1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“Mijn huis </a:t>
            </a: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moet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een huis </a:t>
            </a: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gebed zijn</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Matth.21:13</a:t>
            </a:r>
            <a:endParaRPr lang="nl-NL" sz="12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14206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s://upload.wikimedia.org/wikipedia/commons/d/de/Sefer-torah-vayehi-binsoa.jpg"/>
          <p:cNvPicPr>
            <a:picLocks noChangeAspect="1" noChangeArrowheads="1"/>
          </p:cNvPicPr>
          <p:nvPr/>
        </p:nvPicPr>
        <p:blipFill rotWithShape="1">
          <a:blip r:embed="rId4">
            <a:extLst>
              <a:ext uri="{28A0092B-C50C-407E-A947-70E740481C1C}">
                <a14:useLocalDpi xmlns:a14="http://schemas.microsoft.com/office/drawing/2010/main" val="0"/>
              </a:ext>
            </a:extLst>
          </a:blip>
          <a:srcRect t="14946" b="17035"/>
          <a:stretch/>
        </p:blipFill>
        <p:spPr bwMode="auto">
          <a:xfrm>
            <a:off x="648630" y="4951391"/>
            <a:ext cx="7832277" cy="1688611"/>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8228" y="-27384"/>
            <a:ext cx="9144000" cy="954107"/>
          </a:xfrm>
          <a:prstGeom prst="rect">
            <a:avLst/>
          </a:prstGeom>
          <a:solidFill>
            <a:schemeClr val="bg2">
              <a:lumMod val="1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Numeri 10:35,36</a:t>
            </a:r>
          </a:p>
          <a:p>
            <a:pPr algn="ctr"/>
            <a:r>
              <a:rPr lang="nl-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s</a:t>
            </a:r>
            <a:r>
              <a:rPr lang="nl-NL"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pringt er uit! </a:t>
            </a:r>
            <a:endParaRPr lang="nl-NL"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10782" y="943657"/>
            <a:ext cx="9144000" cy="523220"/>
          </a:xfrm>
          <a:prstGeom prst="rect">
            <a:avLst/>
          </a:prstGeom>
          <a:solidFill>
            <a:schemeClr val="bg2">
              <a:lumMod val="1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t</a:t>
            </a:r>
            <a:r>
              <a:rPr lang="nl-NL"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ussen twee omgekeerde </a:t>
            </a:r>
            <a:r>
              <a:rPr lang="nl-NL" sz="28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noens</a:t>
            </a:r>
            <a:endParaRPr lang="nl-NL"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262371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3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5871" y="5672698"/>
            <a:ext cx="9144000" cy="1200329"/>
          </a:xfrm>
          <a:prstGeom prst="rect">
            <a:avLst/>
          </a:prstGeom>
          <a:solidFill>
            <a:srgbClr val="3E29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Rabbi Munk</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omgekeerde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werd gekozen omdat het een symbool is van de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ondergang van de natie -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in het algemeen aangeduid met een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noen voor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nephilah</a:t>
            </a:r>
            <a:r>
              <a:rPr lang="nl-NL" dirty="0" smtClean="0"/>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ondergang"] - zal door God worden omgekeerd</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zodra Israël terugkeert en vasthoudt aan de Heilige Ark. "</a:t>
            </a: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71400"/>
            <a:ext cx="493236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581851" y="3356992"/>
            <a:ext cx="2838021" cy="1754326"/>
          </a:xfrm>
          <a:prstGeom prst="rect">
            <a:avLst/>
          </a:prstGeom>
          <a:solidFill>
            <a:srgbClr val="8E5F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Omgekeerde noen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aftakelen, </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beëindigen, </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staken, </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verkleinen, </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afkraken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6084168" y="3429000"/>
            <a:ext cx="1419011" cy="1477328"/>
          </a:xfrm>
          <a:prstGeom prst="rect">
            <a:avLst/>
          </a:prstGeom>
          <a:solidFill>
            <a:srgbClr val="8E5F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a:t>
            </a:r>
          </a:p>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ktiviteit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leven</a:t>
            </a:r>
          </a:p>
          <a:p>
            <a:pPr algn="ct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7357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ppt_x"/>
                                          </p:val>
                                        </p:tav>
                                        <p:tav tm="100000">
                                          <p:val>
                                            <p:strVal val="#ppt_x"/>
                                          </p:val>
                                        </p:tav>
                                      </p:tavLst>
                                    </p:anim>
                                    <p:anim calcmode="lin" valueType="num">
                                      <p:cBhvr additive="base">
                                        <p:cTn id="8" dur="500" fill="hold"/>
                                        <p:tgtEl>
                                          <p:spTgt spid="2560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215900"/>
            <a:ext cx="8450263" cy="64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troomdiagram: Proces 2"/>
          <p:cNvSpPr/>
          <p:nvPr/>
        </p:nvSpPr>
        <p:spPr>
          <a:xfrm>
            <a:off x="2794380" y="2361237"/>
            <a:ext cx="1224000" cy="36004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Proces 8"/>
          <p:cNvSpPr/>
          <p:nvPr/>
        </p:nvSpPr>
        <p:spPr>
          <a:xfrm>
            <a:off x="5948688" y="1976483"/>
            <a:ext cx="900000" cy="36004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Proces 9"/>
          <p:cNvSpPr/>
          <p:nvPr/>
        </p:nvSpPr>
        <p:spPr>
          <a:xfrm>
            <a:off x="467680" y="5912209"/>
            <a:ext cx="1116000" cy="36004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Proces 10"/>
          <p:cNvSpPr/>
          <p:nvPr/>
        </p:nvSpPr>
        <p:spPr>
          <a:xfrm>
            <a:off x="7671194" y="5539812"/>
            <a:ext cx="1008000" cy="36004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108128" y="81448"/>
            <a:ext cx="5472000" cy="86400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Geen eenmalige historische gebeurtenis, </a:t>
            </a:r>
          </a:p>
          <a:p>
            <a:pPr algn="ctr"/>
            <a:r>
              <a:rPr lang="nl-NL" b="1" dirty="0" smtClean="0">
                <a:latin typeface="Verdana" panose="020B0604030504040204" pitchFamily="34" charset="0"/>
                <a:ea typeface="Verdana" panose="020B0604030504040204" pitchFamily="34" charset="0"/>
                <a:cs typeface="Verdana" panose="020B0604030504040204" pitchFamily="34" charset="0"/>
              </a:rPr>
              <a:t>maar regelmatig terugkerende uitroep.</a:t>
            </a:r>
            <a:endParaRPr lang="nl-NL"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59635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3000"/>
                                        <p:tgtEl>
                                          <p:spTgt spid="6147"/>
                                        </p:tgtEl>
                                      </p:cBhvr>
                                    </p:animEffect>
                                  </p:childTnLst>
                                </p:cTn>
                              </p:par>
                            </p:childTnLst>
                          </p:cTn>
                        </p:par>
                        <p:par>
                          <p:cTn id="8" fill="hold">
                            <p:stCondLst>
                              <p:cond delay="3000"/>
                            </p:stCondLst>
                            <p:childTnLst>
                              <p:par>
                                <p:cTn id="9" presetID="45" presetClass="entr" presetSubtype="0" repeatCount="indefinite"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anim calcmode="lin" valueType="num">
                                      <p:cBhvr>
                                        <p:cTn id="12" dur="3000" fill="hold"/>
                                        <p:tgtEl>
                                          <p:spTgt spid="9"/>
                                        </p:tgtEl>
                                        <p:attrNameLst>
                                          <p:attrName>ppt_w</p:attrName>
                                        </p:attrNameLst>
                                      </p:cBhvr>
                                      <p:tavLst>
                                        <p:tav tm="0" fmla="#ppt_w*sin(2.5*pi*$)">
                                          <p:val>
                                            <p:fltVal val="0"/>
                                          </p:val>
                                        </p:tav>
                                        <p:tav tm="100000">
                                          <p:val>
                                            <p:fltVal val="1"/>
                                          </p:val>
                                        </p:tav>
                                      </p:tavLst>
                                    </p:anim>
                                    <p:anim calcmode="lin" valueType="num">
                                      <p:cBhvr>
                                        <p:cTn id="13" dur="3000" fill="hold"/>
                                        <p:tgtEl>
                                          <p:spTgt spid="9"/>
                                        </p:tgtEl>
                                        <p:attrNameLst>
                                          <p:attrName>ppt_h</p:attrName>
                                        </p:attrNameLst>
                                      </p:cBhvr>
                                      <p:tavLst>
                                        <p:tav tm="0">
                                          <p:val>
                                            <p:strVal val="#ppt_h"/>
                                          </p:val>
                                        </p:tav>
                                        <p:tav tm="100000">
                                          <p:val>
                                            <p:strVal val="#ppt_h"/>
                                          </p:val>
                                        </p:tav>
                                      </p:tavLst>
                                    </p:anim>
                                  </p:childTnLst>
                                </p:cTn>
                              </p:par>
                            </p:childTnLst>
                          </p:cTn>
                        </p:par>
                        <p:par>
                          <p:cTn id="14" fill="hold">
                            <p:stCondLst>
                              <p:cond delay="6000"/>
                            </p:stCondLst>
                            <p:childTnLst>
                              <p:par>
                                <p:cTn id="15" presetID="45" presetClass="entr" presetSubtype="0" repeatCount="indefinite"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0"/>
                                        <p:tgtEl>
                                          <p:spTgt spid="3"/>
                                        </p:tgtEl>
                                      </p:cBhvr>
                                    </p:animEffect>
                                    <p:anim calcmode="lin" valueType="num">
                                      <p:cBhvr>
                                        <p:cTn id="18" dur="3000" fill="hold"/>
                                        <p:tgtEl>
                                          <p:spTgt spid="3"/>
                                        </p:tgtEl>
                                        <p:attrNameLst>
                                          <p:attrName>ppt_w</p:attrName>
                                        </p:attrNameLst>
                                      </p:cBhvr>
                                      <p:tavLst>
                                        <p:tav tm="0" fmla="#ppt_w*sin(2.5*pi*$)">
                                          <p:val>
                                            <p:fltVal val="0"/>
                                          </p:val>
                                        </p:tav>
                                        <p:tav tm="100000">
                                          <p:val>
                                            <p:fltVal val="1"/>
                                          </p:val>
                                        </p:tav>
                                      </p:tavLst>
                                    </p:anim>
                                    <p:anim calcmode="lin" valueType="num">
                                      <p:cBhvr>
                                        <p:cTn id="19" dur="3000" fill="hold"/>
                                        <p:tgtEl>
                                          <p:spTgt spid="3"/>
                                        </p:tgtEl>
                                        <p:attrNameLst>
                                          <p:attrName>ppt_h</p:attrName>
                                        </p:attrNameLst>
                                      </p:cBhvr>
                                      <p:tavLst>
                                        <p:tav tm="0">
                                          <p:val>
                                            <p:strVal val="#ppt_h"/>
                                          </p:val>
                                        </p:tav>
                                        <p:tav tm="100000">
                                          <p:val>
                                            <p:strVal val="#ppt_h"/>
                                          </p:val>
                                        </p:tav>
                                      </p:tavLst>
                                    </p:anim>
                                  </p:childTnLst>
                                </p:cTn>
                              </p:par>
                            </p:childTnLst>
                          </p:cTn>
                        </p:par>
                        <p:par>
                          <p:cTn id="20" fill="hold">
                            <p:stCondLst>
                              <p:cond delay="9000"/>
                            </p:stCondLst>
                            <p:childTnLst>
                              <p:par>
                                <p:cTn id="21" presetID="45" presetClass="entr" presetSubtype="0" repeatCount="indefinite"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3000"/>
                                        <p:tgtEl>
                                          <p:spTgt spid="11"/>
                                        </p:tgtEl>
                                      </p:cBhvr>
                                    </p:animEffect>
                                    <p:anim calcmode="lin" valueType="num">
                                      <p:cBhvr>
                                        <p:cTn id="24" dur="3000" fill="hold"/>
                                        <p:tgtEl>
                                          <p:spTgt spid="11"/>
                                        </p:tgtEl>
                                        <p:attrNameLst>
                                          <p:attrName>ppt_w</p:attrName>
                                        </p:attrNameLst>
                                      </p:cBhvr>
                                      <p:tavLst>
                                        <p:tav tm="0" fmla="#ppt_w*sin(2.5*pi*$)">
                                          <p:val>
                                            <p:fltVal val="0"/>
                                          </p:val>
                                        </p:tav>
                                        <p:tav tm="100000">
                                          <p:val>
                                            <p:fltVal val="1"/>
                                          </p:val>
                                        </p:tav>
                                      </p:tavLst>
                                    </p:anim>
                                    <p:anim calcmode="lin" valueType="num">
                                      <p:cBhvr>
                                        <p:cTn id="25" dur="30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12000"/>
                            </p:stCondLst>
                            <p:childTnLst>
                              <p:par>
                                <p:cTn id="27" presetID="45" presetClass="entr" presetSubtype="0" repeatCount="indefinite"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ppt_w</p:attrName>
                                        </p:attrNameLst>
                                      </p:cBhvr>
                                      <p:tavLst>
                                        <p:tav tm="0" fmla="#ppt_w*sin(2.5*pi*$)">
                                          <p:val>
                                            <p:fltVal val="0"/>
                                          </p:val>
                                        </p:tav>
                                        <p:tav tm="100000">
                                          <p:val>
                                            <p:fltVal val="1"/>
                                          </p:val>
                                        </p:tav>
                                      </p:tavLst>
                                    </p:anim>
                                    <p:anim calcmode="lin" valueType="num">
                                      <p:cBhvr>
                                        <p:cTn id="31" dur="3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13317" y="18097"/>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14573" y="-27384"/>
            <a:ext cx="9165939" cy="313932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Koemah</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Sta op! Sta op!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mannelijke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gebiedende wijs is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de vrouwelijke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gebiedende wijs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Koemah</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een variant die hier voor de eerste keer voorkomt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Sjoevah</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Terugkeren!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Terugdraaien! Keer naar! (De mannelijke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gebiedende wijs is</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sjoev</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de vrouwelijke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gebiedende wijs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sjoevi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Sjoevah</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een variant die voor het eerst hier voorkomt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Opvallend is dat dit de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enige plaats in de vijf boeken van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Mozes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woorden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koemah</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sjoevah</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worden gebruikt in plaats van de gebruikelijke gebiedende werkwoorden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sjoev</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1882696" y="5422751"/>
            <a:ext cx="5429692" cy="1015663"/>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Koema</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Adonai,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hosjieni</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Elohai</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Psalm 3:8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“Sta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op, </a:t>
            </a:r>
            <a:r>
              <a:rPr lang="nl-NL"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verlos mij, mijn God</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79545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6" name="Picture 4" descr="Afbeeldingsresultaat voor leavong prodigal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79512" y="188640"/>
            <a:ext cx="504056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nl-NL" sz="2000" dirty="0" smtClean="0">
                <a:latin typeface="Verdana" panose="020B0604030504040204" pitchFamily="34" charset="0"/>
                <a:ea typeface="Verdana" panose="020B0604030504040204" pitchFamily="34" charset="0"/>
                <a:cs typeface="Verdana" panose="020B0604030504040204" pitchFamily="34" charset="0"/>
              </a:rPr>
              <a:t>De geschiedenis  van de Israël is een historie van </a:t>
            </a:r>
            <a:r>
              <a:rPr lang="nl-NL" sz="2000" b="1" dirty="0" smtClean="0">
                <a:latin typeface="Verdana" panose="020B0604030504040204" pitchFamily="34" charset="0"/>
                <a:ea typeface="Verdana" panose="020B0604030504040204" pitchFamily="34" charset="0"/>
                <a:cs typeface="Verdana" panose="020B0604030504040204" pitchFamily="34" charset="0"/>
              </a:rPr>
              <a:t>afkeren</a:t>
            </a:r>
            <a:r>
              <a:rPr lang="nl-NL" sz="2000" dirty="0" smtClean="0">
                <a:latin typeface="Verdana" panose="020B0604030504040204" pitchFamily="34" charset="0"/>
                <a:ea typeface="Verdana" panose="020B0604030504040204" pitchFamily="34" charset="0"/>
                <a:cs typeface="Verdana" panose="020B0604030504040204" pitchFamily="34" charset="0"/>
              </a:rPr>
              <a:t> en terugkeren.</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26276897"/>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3523"/>
          <a:stretch/>
        </p:blipFill>
        <p:spPr bwMode="auto">
          <a:xfrm>
            <a:off x="11917" y="0"/>
            <a:ext cx="91320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539552" y="5805264"/>
            <a:ext cx="504056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nl-NL" sz="2000" dirty="0" smtClean="0">
                <a:latin typeface="Verdana" panose="020B0604030504040204" pitchFamily="34" charset="0"/>
                <a:ea typeface="Verdana" panose="020B0604030504040204" pitchFamily="34" charset="0"/>
                <a:cs typeface="Verdana" panose="020B0604030504040204" pitchFamily="34" charset="0"/>
              </a:rPr>
              <a:t>De geschiedenis  van de Israël is een historie van afkeren en </a:t>
            </a:r>
            <a:r>
              <a:rPr lang="nl-NL" sz="2000" b="1" dirty="0" smtClean="0">
                <a:latin typeface="Verdana" panose="020B0604030504040204" pitchFamily="34" charset="0"/>
                <a:ea typeface="Verdana" panose="020B0604030504040204" pitchFamily="34" charset="0"/>
                <a:cs typeface="Verdana" panose="020B0604030504040204" pitchFamily="34" charset="0"/>
              </a:rPr>
              <a:t>terugkeren</a:t>
            </a:r>
            <a:r>
              <a:rPr lang="nl-NL" sz="2000" dirty="0" smtClean="0">
                <a:latin typeface="Verdana" panose="020B0604030504040204" pitchFamily="34" charset="0"/>
                <a:ea typeface="Verdana" panose="020B0604030504040204" pitchFamily="34" charset="0"/>
                <a:cs typeface="Verdana" panose="020B0604030504040204" pitchFamily="34" charset="0"/>
              </a:rPr>
              <a:t>.</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84758297"/>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09"/>
          <a:stretch/>
        </p:blipFill>
        <p:spPr bwMode="auto">
          <a:xfrm>
            <a:off x="-29273" y="-27385"/>
            <a:ext cx="9226022" cy="699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p:cNvSpPr txBox="1">
            <a:spLocks/>
          </p:cNvSpPr>
          <p:nvPr/>
        </p:nvSpPr>
        <p:spPr>
          <a:xfrm>
            <a:off x="785786" y="1071546"/>
            <a:ext cx="7286676" cy="4643470"/>
          </a:xfrm>
          <a:prstGeom prst="rect">
            <a:avLst/>
          </a:prstGeom>
        </p:spPr>
        <p:txBody>
          <a:bodyPr>
            <a:normAutofit fontScale="92500" lnSpcReduction="10000"/>
          </a:bodyPr>
          <a:lstStyle/>
          <a:p>
            <a:pPr lvl="0" algn="ctr">
              <a:spcBef>
                <a:spcPct val="0"/>
              </a:spcBef>
              <a:defRPr/>
            </a:pPr>
            <a:r>
              <a:rPr lang="he-IL" sz="4800" b="1" dirty="0">
                <a:solidFill>
                  <a:srgbClr val="FFFF99"/>
                </a:solidFill>
                <a:cs typeface="+mj-cs"/>
              </a:rPr>
              <a:t>בְּהַעֲלֹתְך</a:t>
            </a:r>
            <a:r>
              <a:rPr lang="he-IL" sz="4800" b="1" dirty="0">
                <a:solidFill>
                  <a:srgbClr val="FFFF99"/>
                </a:solidFill>
              </a:rPr>
              <a:t>ָ</a:t>
            </a:r>
            <a:r>
              <a:rPr kumimoji="0" lang="nl-NL" sz="4000" b="0" i="0" u="none" strike="noStrike" kern="1200" cap="none" spc="0" normalizeH="0" baseline="0" noProof="0" dirty="0" smtClean="0">
                <a:ln>
                  <a:noFill/>
                </a:ln>
                <a:solidFill>
                  <a:srgbClr val="FFFF99"/>
                </a:solidFill>
                <a:effectLst/>
                <a:uLnTx/>
                <a:uFillTx/>
                <a:latin typeface="Ain Yiddishe Font-Modern" pitchFamily="34" charset="0"/>
                <a:ea typeface="+mj-ea"/>
                <a:cs typeface="+mj-cs"/>
              </a:rPr>
              <a:t> </a:t>
            </a:r>
            <a:r>
              <a:rPr kumimoji="0" lang="nl-NL" sz="4400" b="0" i="0" u="none" strike="noStrike" kern="1200" cap="none" spc="0" normalizeH="0" baseline="0" noProof="0" dirty="0" smtClean="0">
                <a:ln>
                  <a:noFill/>
                </a:ln>
                <a:solidFill>
                  <a:srgbClr val="FFFF99"/>
                </a:solidFill>
                <a:effectLst/>
                <a:uLnTx/>
                <a:uFillTx/>
                <a:latin typeface="+mj-lt"/>
                <a:ea typeface="+mj-ea"/>
                <a:cs typeface="+mj-cs"/>
              </a:rPr>
              <a:t>– </a:t>
            </a:r>
            <a:r>
              <a:rPr kumimoji="0" lang="nl-NL" sz="2800" b="0" i="0" u="none" strike="noStrike" kern="1200" cap="none" spc="0" normalizeH="0" baseline="0" noProof="0" dirty="0" err="1" smtClean="0">
                <a:ln>
                  <a:noFill/>
                </a:ln>
                <a:solidFill>
                  <a:srgbClr val="FFFF99"/>
                </a:solidFill>
                <a:effectLst/>
                <a:uLnTx/>
                <a:uFillTx/>
                <a:latin typeface="Arial Black" pitchFamily="34" charset="0"/>
                <a:ea typeface="+mj-ea"/>
                <a:cs typeface="+mj-cs"/>
              </a:rPr>
              <a:t>Beha’alotecha</a:t>
            </a:r>
            <a:endParaRPr kumimoji="0" lang="nl-NL" sz="2800" b="0" i="0" u="none" strike="noStrike" kern="1200" cap="none" spc="0" normalizeH="0" baseline="0" noProof="0" dirty="0" smtClean="0">
              <a:ln>
                <a:noFill/>
              </a:ln>
              <a:solidFill>
                <a:srgbClr val="FFFF99"/>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nl-NL" sz="2800" dirty="0" smtClean="0">
              <a:solidFill>
                <a:srgbClr val="FFFF99"/>
              </a:solidFill>
              <a:latin typeface="+mj-lt"/>
              <a:ea typeface="+mj-ea"/>
              <a:cs typeface="+mj-cs"/>
            </a:endParaRPr>
          </a:p>
          <a:p>
            <a:pPr lvl="0" algn="ctr">
              <a:spcBef>
                <a:spcPct val="0"/>
              </a:spcBef>
            </a:pPr>
            <a:r>
              <a:rPr lang="nl-NL" sz="7200" dirty="0" smtClean="0">
                <a:solidFill>
                  <a:srgbClr val="FFFF99"/>
                </a:solidFill>
                <a:latin typeface="Ain Yiddishe Font-Traditional" panose="020B0500000000000000" pitchFamily="34" charset="0"/>
              </a:rPr>
              <a:t>K</a:t>
            </a:r>
            <a:r>
              <a:rPr lang="nl-NL" sz="7200" dirty="0" smtClean="0">
                <a:solidFill>
                  <a:srgbClr val="FFFF99"/>
                </a:solidFill>
                <a:latin typeface="Ain Yiddishe Font-Modern" pitchFamily="34" charset="0"/>
              </a:rPr>
              <a:t> - </a:t>
            </a:r>
            <a:r>
              <a:rPr lang="nl-NL" sz="7200" dirty="0" smtClean="0">
                <a:solidFill>
                  <a:srgbClr val="FFFF99"/>
                </a:solidFill>
                <a:latin typeface="Ain Yiddishe Font-Traditional" panose="020B0500000000000000" pitchFamily="34" charset="0"/>
              </a:rPr>
              <a:t>[</a:t>
            </a:r>
            <a:r>
              <a:rPr lang="nl-NL" sz="7200" dirty="0" err="1" smtClean="0">
                <a:solidFill>
                  <a:srgbClr val="FFFF99"/>
                </a:solidFill>
                <a:latin typeface="Ain Yiddishe Font-Traditional" panose="020B0500000000000000" pitchFamily="34" charset="0"/>
              </a:rPr>
              <a:t>le</a:t>
            </a:r>
            <a:r>
              <a:rPr lang="nl-NL" sz="7200" dirty="0" smtClean="0">
                <a:solidFill>
                  <a:srgbClr val="FFFF99"/>
                </a:solidFill>
                <a:latin typeface="Ain Yiddishe Font-Traditional" panose="020B0500000000000000" pitchFamily="34" charset="0"/>
              </a:rPr>
              <a:t> </a:t>
            </a:r>
            <a:r>
              <a:rPr lang="nl-NL" sz="7200" dirty="0" smtClean="0">
                <a:solidFill>
                  <a:srgbClr val="FFFF99"/>
                </a:solidFill>
                <a:latin typeface="Ain Yiddishe Font-Modern" pitchFamily="34" charset="0"/>
              </a:rPr>
              <a:t>- </a:t>
            </a:r>
            <a:r>
              <a:rPr lang="nl-NL" sz="7200" dirty="0" smtClean="0">
                <a:solidFill>
                  <a:srgbClr val="FFFF99"/>
                </a:solidFill>
                <a:latin typeface="Ain Yiddishe Font-Traditional" panose="020B0500000000000000" pitchFamily="34" charset="0"/>
              </a:rPr>
              <a:t>h</a:t>
            </a:r>
            <a:r>
              <a:rPr lang="nl-NL" sz="7200" dirty="0" smtClean="0">
                <a:solidFill>
                  <a:srgbClr val="FFFF99"/>
                </a:solidFill>
                <a:latin typeface="Ain Yiddishe Font-Modern" pitchFamily="34" charset="0"/>
              </a:rPr>
              <a:t> – </a:t>
            </a:r>
            <a:r>
              <a:rPr lang="nl-NL" sz="7200" dirty="0" smtClean="0">
                <a:solidFill>
                  <a:srgbClr val="FFFF99"/>
                </a:solidFill>
                <a:latin typeface="Ain Yiddishe Font-Traditional" panose="020B0500000000000000" pitchFamily="34" charset="0"/>
              </a:rPr>
              <a:t>b</a:t>
            </a:r>
            <a:endParaRPr lang="nl-NL" sz="7200" dirty="0" smtClean="0">
              <a:solidFill>
                <a:srgbClr val="FFFF99"/>
              </a:solidFill>
              <a:latin typeface="Ain Yiddishe Font-Modern" pitchFamily="34" charset="0"/>
            </a:endParaRPr>
          </a:p>
          <a:p>
            <a:pPr lvl="0" algn="ctr">
              <a:spcBef>
                <a:spcPct val="0"/>
              </a:spcBef>
            </a:pPr>
            <a:r>
              <a:rPr lang="nl-NL" sz="3500" dirty="0" err="1" smtClean="0">
                <a:solidFill>
                  <a:srgbClr val="FFFF99"/>
                </a:solidFill>
                <a:latin typeface="Arial Black" pitchFamily="34" charset="0"/>
              </a:rPr>
              <a:t>echa</a:t>
            </a:r>
            <a:r>
              <a:rPr lang="nl-NL" sz="3500" dirty="0" smtClean="0">
                <a:solidFill>
                  <a:srgbClr val="FFFF99"/>
                </a:solidFill>
                <a:latin typeface="Arial Black" pitchFamily="34" charset="0"/>
              </a:rPr>
              <a:t>   -   </a:t>
            </a:r>
            <a:r>
              <a:rPr lang="nl-NL" sz="3500" dirty="0" err="1" smtClean="0">
                <a:solidFill>
                  <a:srgbClr val="FFFF99"/>
                </a:solidFill>
                <a:latin typeface="Arial Black" pitchFamily="34" charset="0"/>
              </a:rPr>
              <a:t>allot</a:t>
            </a:r>
            <a:r>
              <a:rPr lang="nl-NL" sz="3500" dirty="0" smtClean="0">
                <a:solidFill>
                  <a:srgbClr val="FFFF99"/>
                </a:solidFill>
                <a:latin typeface="Arial Black" pitchFamily="34" charset="0"/>
              </a:rPr>
              <a:t>   -   ha   -   </a:t>
            </a:r>
            <a:r>
              <a:rPr lang="nl-NL" sz="3500" dirty="0" err="1" smtClean="0">
                <a:solidFill>
                  <a:srgbClr val="FFFF99"/>
                </a:solidFill>
                <a:latin typeface="Arial Black" pitchFamily="34" charset="0"/>
              </a:rPr>
              <a:t>be</a:t>
            </a:r>
            <a:endParaRPr lang="nl-NL" sz="3500" dirty="0" smtClean="0">
              <a:solidFill>
                <a:srgbClr val="FFFF99"/>
              </a:solidFill>
              <a:latin typeface="Arial Black" pitchFamily="34" charset="0"/>
            </a:endParaRPr>
          </a:p>
          <a:p>
            <a:pPr lvl="0" algn="ctr">
              <a:spcBef>
                <a:spcPct val="0"/>
              </a:spcBef>
            </a:pPr>
            <a:endParaRPr lang="nl-NL" sz="7200" dirty="0" smtClean="0">
              <a:solidFill>
                <a:srgbClr val="FFFF99"/>
              </a:solidFill>
              <a:latin typeface="Ain Yiddishe Font-Modern" pitchFamily="34" charset="0"/>
            </a:endParaRPr>
          </a:p>
          <a:p>
            <a:pPr lvl="0" algn="ctr">
              <a:spcBef>
                <a:spcPct val="0"/>
              </a:spcBef>
            </a:pPr>
            <a:endParaRPr kumimoji="0" lang="nl-NL" sz="2800" b="0" i="0" u="none" strike="noStrike" kern="1200" cap="none" spc="0" normalizeH="0" baseline="0" noProof="0" dirty="0" smtClean="0">
              <a:ln>
                <a:noFill/>
              </a:ln>
              <a:solidFill>
                <a:srgbClr val="FFFF99"/>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2800" b="0" i="0" u="none" strike="noStrike" kern="1200" cap="none" spc="0" normalizeH="0" baseline="0" noProof="0" dirty="0" smtClean="0">
                <a:ln>
                  <a:noFill/>
                </a:ln>
                <a:solidFill>
                  <a:srgbClr val="FFFF99"/>
                </a:solidFill>
                <a:effectLst/>
                <a:uLnTx/>
                <a:uFillTx/>
                <a:latin typeface="+mj-lt"/>
                <a:ea typeface="+mj-ea"/>
                <a:cs typeface="+mj-cs"/>
              </a:rPr>
              <a:t>  </a:t>
            </a:r>
            <a:br>
              <a:rPr kumimoji="0" lang="nl-NL" sz="2800" b="0" i="0" u="none" strike="noStrike" kern="1200" cap="none" spc="0" normalizeH="0" baseline="0" noProof="0" dirty="0" smtClean="0">
                <a:ln>
                  <a:noFill/>
                </a:ln>
                <a:solidFill>
                  <a:srgbClr val="FFFF99"/>
                </a:solidFill>
                <a:effectLst/>
                <a:uLnTx/>
                <a:uFillTx/>
                <a:latin typeface="+mj-lt"/>
                <a:ea typeface="+mj-ea"/>
                <a:cs typeface="+mj-cs"/>
              </a:rPr>
            </a:br>
            <a:endParaRPr kumimoji="0" lang="nl-NL" sz="2700" b="0" i="0" u="none" strike="noStrike" kern="1200" cap="none" spc="0" normalizeH="0" baseline="0" noProof="0" dirty="0">
              <a:ln>
                <a:noFill/>
              </a:ln>
              <a:solidFill>
                <a:srgbClr val="FFFF99"/>
              </a:solidFill>
              <a:effectLst/>
              <a:uLnTx/>
              <a:uFillTx/>
              <a:latin typeface="Arial Black" pitchFamily="34" charset="0"/>
              <a:ea typeface="+mj-ea"/>
              <a:cs typeface="+mj-cs"/>
            </a:endParaRPr>
          </a:p>
        </p:txBody>
      </p:sp>
      <p:sp>
        <p:nvSpPr>
          <p:cNvPr id="9" name="Rechthoekige toelichting 8"/>
          <p:cNvSpPr/>
          <p:nvPr/>
        </p:nvSpPr>
        <p:spPr>
          <a:xfrm>
            <a:off x="2357422" y="4520520"/>
            <a:ext cx="3500462" cy="1428760"/>
          </a:xfrm>
          <a:prstGeom prst="wedgeRectCallout">
            <a:avLst>
              <a:gd name="adj1" fmla="val -6736"/>
              <a:gd name="adj2" fmla="val -123216"/>
            </a:avLst>
          </a:prstGeom>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e-IL" sz="4000" b="1" dirty="0">
                <a:solidFill>
                  <a:schemeClr val="bg1"/>
                </a:solidFill>
                <a:latin typeface="Ain Yiddishe Font-Modern" pitchFamily="34" charset="0"/>
                <a:cs typeface="+mj-cs"/>
              </a:rPr>
              <a:t>עָלָה</a:t>
            </a:r>
            <a:r>
              <a:rPr lang="nl-NL" sz="4000" dirty="0" smtClean="0">
                <a:solidFill>
                  <a:schemeClr val="bg1"/>
                </a:solidFill>
                <a:latin typeface="Ain Yiddishe Font-Modern" pitchFamily="34" charset="0"/>
              </a:rPr>
              <a:t> - </a:t>
            </a:r>
            <a:r>
              <a:rPr lang="nl-NL" sz="3200" dirty="0" err="1" smtClean="0">
                <a:solidFill>
                  <a:schemeClr val="bg1"/>
                </a:solidFill>
                <a:latin typeface="Arial Black" pitchFamily="34" charset="0"/>
              </a:rPr>
              <a:t>alah</a:t>
            </a:r>
            <a:endParaRPr lang="nl-NL" sz="3200" dirty="0" smtClean="0">
              <a:solidFill>
                <a:schemeClr val="bg1"/>
              </a:solidFill>
              <a:latin typeface="Ain Yiddishe Font-Modern" pitchFamily="34" charset="0"/>
            </a:endParaRPr>
          </a:p>
          <a:p>
            <a:pPr algn="ctr"/>
            <a:r>
              <a:rPr lang="he-IL" sz="4000" b="1" dirty="0">
                <a:solidFill>
                  <a:schemeClr val="bg1"/>
                </a:solidFill>
                <a:cs typeface="+mj-cs"/>
              </a:rPr>
              <a:t>עֲלִיָּה</a:t>
            </a:r>
            <a:r>
              <a:rPr lang="nl-NL" sz="4000" dirty="0" smtClean="0">
                <a:solidFill>
                  <a:schemeClr val="bg1"/>
                </a:solidFill>
                <a:latin typeface="Ain Yiddishe Font-Modern" pitchFamily="34" charset="0"/>
              </a:rPr>
              <a:t> – </a:t>
            </a:r>
            <a:r>
              <a:rPr lang="nl-NL" sz="3200" dirty="0" err="1" smtClean="0">
                <a:solidFill>
                  <a:schemeClr val="bg1"/>
                </a:solidFill>
                <a:latin typeface="Arial Black" pitchFamily="34" charset="0"/>
              </a:rPr>
              <a:t>alija</a:t>
            </a:r>
            <a:endParaRPr lang="nl-NL" sz="3200" dirty="0">
              <a:solidFill>
                <a:schemeClr val="bg1"/>
              </a:solidFill>
              <a:latin typeface="Arial Black" pitchFamily="34" charset="0"/>
            </a:endParaRPr>
          </a:p>
        </p:txBody>
      </p:sp>
    </p:spTree>
    <p:extLst>
      <p:ext uri="{BB962C8B-B14F-4D97-AF65-F5344CB8AC3E}">
        <p14:creationId xmlns:p14="http://schemas.microsoft.com/office/powerpoint/2010/main" val="994277894"/>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16067" y="-12357"/>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hoek 13"/>
          <p:cNvSpPr/>
          <p:nvPr/>
        </p:nvSpPr>
        <p:spPr>
          <a:xfrm>
            <a:off x="-40167" y="-27384"/>
            <a:ext cx="9184167" cy="3231654"/>
          </a:xfrm>
          <a:prstGeom prst="rect">
            <a:avLst/>
          </a:prstGeom>
          <a:solidFill>
            <a:srgbClr val="000000"/>
          </a:solidFill>
        </p:spPr>
        <p:txBody>
          <a:bodyPr wrap="square">
            <a:spAutoFit/>
          </a:bodyPr>
          <a:lstStyle/>
          <a:p>
            <a:pPr algn="ctr"/>
            <a:endPar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“Er was, wanneer de </a:t>
            </a: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kist</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optrok: </a:t>
            </a:r>
          </a:p>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Mosje zei: </a:t>
            </a:r>
          </a:p>
          <a:p>
            <a:pPr algn="ct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Plaats je</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JHWH je </a:t>
            </a: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vijanden</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verstrooien zich je </a:t>
            </a: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haters</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vluchten vanuit je aangezicht. </a:t>
            </a:r>
          </a:p>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Wanneer hij </a:t>
            </a: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rustte</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zei hij: </a:t>
            </a:r>
          </a:p>
          <a:p>
            <a:pPr algn="ct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Keer terug</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JHWH </a:t>
            </a:r>
          </a:p>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naar de veelheden van de duizenden van </a:t>
            </a:r>
            <a:r>
              <a:rPr lang="nl-NL" sz="2000"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Jisraeel</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p>
          <a:p>
            <a:pPr algn="ctr"/>
            <a:r>
              <a:rPr lang="nl-NL"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sz="1200"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Vert.Buijs</a:t>
            </a:r>
            <a:r>
              <a:rPr lang="nl-NL"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 en Storm)</a:t>
            </a:r>
          </a:p>
          <a:p>
            <a:pPr algn="ctr"/>
            <a:r>
              <a:rPr lang="nl-NL" sz="1200" dirty="0">
                <a:solidFill>
                  <a:prstClr val="white"/>
                </a:solidFill>
                <a:latin typeface="Verdana" panose="020B0604030504040204" pitchFamily="34" charset="0"/>
                <a:ea typeface="Verdana" panose="020B0604030504040204" pitchFamily="34" charset="0"/>
                <a:cs typeface="Verdana" panose="020B0604030504040204" pitchFamily="34" charset="0"/>
              </a:rPr>
              <a:t>Num.10:35,36</a:t>
            </a:r>
          </a:p>
        </p:txBody>
      </p:sp>
      <p:graphicFrame>
        <p:nvGraphicFramePr>
          <p:cNvPr id="5" name="Tabel 4"/>
          <p:cNvGraphicFramePr>
            <a:graphicFrameLocks noGrp="1"/>
          </p:cNvGraphicFramePr>
          <p:nvPr>
            <p:extLst>
              <p:ext uri="{D42A27DB-BD31-4B8C-83A1-F6EECF244321}">
                <p14:modId xmlns:p14="http://schemas.microsoft.com/office/powerpoint/2010/main" val="3635696371"/>
              </p:ext>
            </p:extLst>
          </p:nvPr>
        </p:nvGraphicFramePr>
        <p:xfrm>
          <a:off x="4005700" y="6174051"/>
          <a:ext cx="5166110" cy="648000"/>
        </p:xfrm>
        <a:graphic>
          <a:graphicData uri="http://schemas.openxmlformats.org/drawingml/2006/table">
            <a:tbl>
              <a:tblPr firstRow="1" bandRow="1">
                <a:tableStyleId>{5C22544A-7EE6-4342-B048-85BDC9FD1C3A}</a:tableStyleId>
              </a:tblPr>
              <a:tblGrid>
                <a:gridCol w="2583055"/>
                <a:gridCol w="2583055"/>
              </a:tblGrid>
              <a:tr h="648000">
                <a:tc>
                  <a:txBody>
                    <a:bodyPr/>
                    <a:lstStyle/>
                    <a:p>
                      <a:pPr algn="ctr"/>
                      <a:r>
                        <a:rPr lang="nl-NL" sz="3200" dirty="0" smtClean="0">
                          <a:latin typeface="Verdana" panose="020B0604030504040204" pitchFamily="34" charset="0"/>
                          <a:ea typeface="Verdana" panose="020B0604030504040204" pitchFamily="34" charset="0"/>
                          <a:cs typeface="Verdana" panose="020B0604030504040204" pitchFamily="34" charset="0"/>
                        </a:rPr>
                        <a:t>AKTIE</a:t>
                      </a:r>
                      <a:endParaRPr lang="nl-NL" sz="3200" dirty="0">
                        <a:latin typeface="Verdana" panose="020B0604030504040204" pitchFamily="34" charset="0"/>
                        <a:ea typeface="Verdana" panose="020B0604030504040204" pitchFamily="34" charset="0"/>
                        <a:cs typeface="Verdana" panose="020B0604030504040204" pitchFamily="34" charset="0"/>
                      </a:endParaRPr>
                    </a:p>
                  </a:txBody>
                  <a:tcPr>
                    <a:cell3D prstMaterial="dkEdge">
                      <a:bevel w="25400" h="25400" prst="angle"/>
                      <a:lightRig rig="flood" dir="t"/>
                    </a:cell3D>
                    <a:solidFill>
                      <a:srgbClr val="C00000"/>
                    </a:solidFill>
                  </a:tcPr>
                </a:tc>
                <a:tc>
                  <a:txBody>
                    <a:bodyPr/>
                    <a:lstStyle/>
                    <a:p>
                      <a:pPr algn="ctr"/>
                      <a:r>
                        <a:rPr lang="nl-NL" sz="3200" dirty="0" smtClean="0">
                          <a:latin typeface="Verdana" panose="020B0604030504040204" pitchFamily="34" charset="0"/>
                          <a:ea typeface="Verdana" panose="020B0604030504040204" pitchFamily="34" charset="0"/>
                          <a:cs typeface="Verdana" panose="020B0604030504040204" pitchFamily="34" charset="0"/>
                        </a:rPr>
                        <a:t>RUST</a:t>
                      </a:r>
                      <a:endParaRPr lang="nl-NL" sz="3200" dirty="0">
                        <a:latin typeface="Verdana" panose="020B0604030504040204" pitchFamily="34" charset="0"/>
                        <a:ea typeface="Verdana" panose="020B0604030504040204" pitchFamily="34" charset="0"/>
                        <a:cs typeface="Verdana" panose="020B0604030504040204" pitchFamily="34" charset="0"/>
                      </a:endParaRPr>
                    </a:p>
                  </a:txBody>
                  <a:tcPr>
                    <a:cell3D prstMaterial="dkEdge">
                      <a:bevel w="25400" h="25400" prst="angle"/>
                      <a:lightRig rig="flood" dir="t"/>
                    </a:cell3D>
                    <a:solidFill>
                      <a:srgbClr val="C00000"/>
                    </a:solidFill>
                  </a:tcPr>
                </a:tc>
              </a:tr>
            </a:tbl>
          </a:graphicData>
        </a:graphic>
      </p:graphicFrame>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37" y="1492593"/>
            <a:ext cx="1450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545" y="2713037"/>
            <a:ext cx="2841625"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314" y="2815865"/>
            <a:ext cx="3554413"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1397" y="2528528"/>
            <a:ext cx="2030413"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1588443"/>
            <a:ext cx="268922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8133" y="-99392"/>
            <a:ext cx="3408363"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0263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847"/>
                                        </p:tgtEl>
                                        <p:attrNameLst>
                                          <p:attrName>style.visibility</p:attrName>
                                        </p:attrNameLst>
                                      </p:cBhvr>
                                      <p:to>
                                        <p:strVal val="visible"/>
                                      </p:to>
                                    </p:set>
                                    <p:anim calcmode="lin" valueType="num">
                                      <p:cBhvr additive="base">
                                        <p:cTn id="7" dur="500" fill="hold"/>
                                        <p:tgtEl>
                                          <p:spTgt spid="35847"/>
                                        </p:tgtEl>
                                        <p:attrNameLst>
                                          <p:attrName>ppt_x</p:attrName>
                                        </p:attrNameLst>
                                      </p:cBhvr>
                                      <p:tavLst>
                                        <p:tav tm="0">
                                          <p:val>
                                            <p:strVal val="1+#ppt_w/2"/>
                                          </p:val>
                                        </p:tav>
                                        <p:tav tm="100000">
                                          <p:val>
                                            <p:strVal val="#ppt_x"/>
                                          </p:val>
                                        </p:tav>
                                      </p:tavLst>
                                    </p:anim>
                                    <p:anim calcmode="lin" valueType="num">
                                      <p:cBhvr additive="base">
                                        <p:cTn id="8" dur="500" fill="hold"/>
                                        <p:tgtEl>
                                          <p:spTgt spid="358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0-#ppt_w/2"/>
                                          </p:val>
                                        </p:tav>
                                        <p:tav tm="100000">
                                          <p:val>
                                            <p:strVal val="#ppt_x"/>
                                          </p:val>
                                        </p:tav>
                                      </p:tavLst>
                                    </p:anim>
                                    <p:anim calcmode="lin" valueType="num">
                                      <p:cBhvr additive="base">
                                        <p:cTn id="14" dur="500" fill="hold"/>
                                        <p:tgtEl>
                                          <p:spTgt spid="358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gtEl>
                                        <p:attrNameLst>
                                          <p:attrName>style.visibility</p:attrName>
                                        </p:attrNameLst>
                                      </p:cBhvr>
                                      <p:to>
                                        <p:strVal val="visible"/>
                                      </p:to>
                                    </p:set>
                                    <p:anim calcmode="lin" valueType="num">
                                      <p:cBhvr additive="base">
                                        <p:cTn id="19" dur="500" fill="hold"/>
                                        <p:tgtEl>
                                          <p:spTgt spid="35843"/>
                                        </p:tgtEl>
                                        <p:attrNameLst>
                                          <p:attrName>ppt_x</p:attrName>
                                        </p:attrNameLst>
                                      </p:cBhvr>
                                      <p:tavLst>
                                        <p:tav tm="0">
                                          <p:val>
                                            <p:strVal val="#ppt_x"/>
                                          </p:val>
                                        </p:tav>
                                        <p:tav tm="100000">
                                          <p:val>
                                            <p:strVal val="#ppt_x"/>
                                          </p:val>
                                        </p:tav>
                                      </p:tavLst>
                                    </p:anim>
                                    <p:anim calcmode="lin" valueType="num">
                                      <p:cBhvr additive="base">
                                        <p:cTn id="20"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844"/>
                                        </p:tgtEl>
                                        <p:attrNameLst>
                                          <p:attrName>style.visibility</p:attrName>
                                        </p:attrNameLst>
                                      </p:cBhvr>
                                      <p:to>
                                        <p:strVal val="visible"/>
                                      </p:to>
                                    </p:set>
                                    <p:anim calcmode="lin" valueType="num">
                                      <p:cBhvr additive="base">
                                        <p:cTn id="25" dur="500" fill="hold"/>
                                        <p:tgtEl>
                                          <p:spTgt spid="35844"/>
                                        </p:tgtEl>
                                        <p:attrNameLst>
                                          <p:attrName>ppt_x</p:attrName>
                                        </p:attrNameLst>
                                      </p:cBhvr>
                                      <p:tavLst>
                                        <p:tav tm="0">
                                          <p:val>
                                            <p:strVal val="#ppt_x"/>
                                          </p:val>
                                        </p:tav>
                                        <p:tav tm="100000">
                                          <p:val>
                                            <p:strVal val="#ppt_x"/>
                                          </p:val>
                                        </p:tav>
                                      </p:tavLst>
                                    </p:anim>
                                    <p:anim calcmode="lin" valueType="num">
                                      <p:cBhvr additive="base">
                                        <p:cTn id="26"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5846"/>
                                        </p:tgtEl>
                                        <p:attrNameLst>
                                          <p:attrName>style.visibility</p:attrName>
                                        </p:attrNameLst>
                                      </p:cBhvr>
                                      <p:to>
                                        <p:strVal val="visible"/>
                                      </p:to>
                                    </p:set>
                                    <p:anim calcmode="lin" valueType="num">
                                      <p:cBhvr additive="base">
                                        <p:cTn id="31" dur="500" fill="hold"/>
                                        <p:tgtEl>
                                          <p:spTgt spid="35846"/>
                                        </p:tgtEl>
                                        <p:attrNameLst>
                                          <p:attrName>ppt_x</p:attrName>
                                        </p:attrNameLst>
                                      </p:cBhvr>
                                      <p:tavLst>
                                        <p:tav tm="0">
                                          <p:val>
                                            <p:strVal val="1+#ppt_w/2"/>
                                          </p:val>
                                        </p:tav>
                                        <p:tav tm="100000">
                                          <p:val>
                                            <p:strVal val="#ppt_x"/>
                                          </p:val>
                                        </p:tav>
                                      </p:tavLst>
                                    </p:anim>
                                    <p:anim calcmode="lin" valueType="num">
                                      <p:cBhvr additive="base">
                                        <p:cTn id="32"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845"/>
                                        </p:tgtEl>
                                        <p:attrNameLst>
                                          <p:attrName>style.visibility</p:attrName>
                                        </p:attrNameLst>
                                      </p:cBhvr>
                                      <p:to>
                                        <p:strVal val="visible"/>
                                      </p:to>
                                    </p:set>
                                    <p:anim calcmode="lin" valueType="num">
                                      <p:cBhvr additive="base">
                                        <p:cTn id="37" dur="500" fill="hold"/>
                                        <p:tgtEl>
                                          <p:spTgt spid="35845"/>
                                        </p:tgtEl>
                                        <p:attrNameLst>
                                          <p:attrName>ppt_x</p:attrName>
                                        </p:attrNameLst>
                                      </p:cBhvr>
                                      <p:tavLst>
                                        <p:tav tm="0">
                                          <p:val>
                                            <p:strVal val="#ppt_x"/>
                                          </p:val>
                                        </p:tav>
                                        <p:tav tm="100000">
                                          <p:val>
                                            <p:strVal val="#ppt_x"/>
                                          </p:val>
                                        </p:tav>
                                      </p:tavLst>
                                    </p:anim>
                                    <p:anim calcmode="lin" valueType="num">
                                      <p:cBhvr additive="base">
                                        <p:cTn id="38" dur="500" fill="hold"/>
                                        <p:tgtEl>
                                          <p:spTgt spid="358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35488" y="4933617"/>
            <a:ext cx="9216000" cy="1015663"/>
          </a:xfrm>
          <a:prstGeom prst="rect">
            <a:avLst/>
          </a:prstGeom>
          <a:solidFill>
            <a:srgbClr val="000000">
              <a:alpha val="50196"/>
            </a:srgbClr>
          </a:solidFill>
        </p:spPr>
        <p:txBody>
          <a:bodyPr wrap="square">
            <a:spAutoFit/>
          </a:bodyPr>
          <a:lstStyle/>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Rashi</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W</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aarom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zijn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deze omgekeerde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noens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hier</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23729" y="598"/>
            <a:ext cx="9182100" cy="400110"/>
          </a:xfrm>
          <a:prstGeom prst="rect">
            <a:avLst/>
          </a:prstGeom>
          <a:solidFill>
            <a:srgbClr val="000000">
              <a:alpha val="50196"/>
            </a:srgbClr>
          </a:solidFill>
        </p:spPr>
        <p:txBody>
          <a:bodyPr wrap="square">
            <a:spAutoFit/>
          </a:bodyPr>
          <a:lstStyle/>
          <a:p>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Rasji</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(Talmoed Sjabbat 115b) Wat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zijn de twee tragedies</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5" name="Rechthoek 4"/>
          <p:cNvSpPr/>
          <p:nvPr/>
        </p:nvSpPr>
        <p:spPr>
          <a:xfrm>
            <a:off x="-35488" y="5949280"/>
            <a:ext cx="9216000" cy="1015663"/>
          </a:xfrm>
          <a:prstGeom prst="rect">
            <a:avLst/>
          </a:prstGeom>
          <a:solidFill>
            <a:srgbClr val="000000">
              <a:alpha val="50196"/>
            </a:srgbClr>
          </a:solidFill>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Om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te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scheiding aan te brengen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tussen twee tragedies,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zoals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het in de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Talmoed dit benoemt.</a:t>
            </a:r>
          </a:p>
          <a:p>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36086" y="404664"/>
            <a:ext cx="9182100" cy="1323439"/>
          </a:xfrm>
          <a:prstGeom prst="rect">
            <a:avLst/>
          </a:prstGeom>
          <a:solidFill>
            <a:srgbClr val="000000">
              <a:alpha val="50196"/>
            </a:srgbClr>
          </a:solidFill>
        </p:spPr>
        <p:txBody>
          <a:bodyPr wrap="square">
            <a:spAutoFit/>
          </a:bodyPr>
          <a:lstStyle/>
          <a:p>
            <a:pPr marL="457200" indent="-457200">
              <a:buAutoNum type="arabicPeriod"/>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Num.10:33"Toen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braken zij op van de berg des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en trokken drie dagreizen ver, terwijl de ​ark​ van het ​verbond​ des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vóór hen uit optrok, drie dagreizen ver, om voor hen een rustplaats te zoeken.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8" name="Rechthoek 7"/>
          <p:cNvSpPr/>
          <p:nvPr/>
        </p:nvSpPr>
        <p:spPr>
          <a:xfrm>
            <a:off x="-27789" y="1723388"/>
            <a:ext cx="9182100" cy="1323439"/>
          </a:xfrm>
          <a:prstGeom prst="rect">
            <a:avLst/>
          </a:prstGeom>
          <a:solidFill>
            <a:srgbClr val="000000">
              <a:alpha val="50196"/>
            </a:srgbClr>
          </a:solidFill>
        </p:spPr>
        <p:txBody>
          <a:bodyPr wrap="square">
            <a:spAutoFit/>
          </a:bodyPr>
          <a:lstStyle/>
          <a:p>
            <a:pPr marL="457200" indent="-457200">
              <a:buFont typeface="+mj-lt"/>
              <a:buAutoNum type="arabicPeriod" startAt="2"/>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Num.11:1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Toen het volk aan het klagen was, was het kwaad in de oren des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de</a:t>
            </a:r>
            <a:r>
              <a:rPr lang="nl-NL" sz="2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hoorde het en zijn toorn ontstak, waarop het vuur des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onder hen ontbrandde en aan de rand van de legerplaats woedde.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794788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p:cNvSpPr/>
          <p:nvPr/>
        </p:nvSpPr>
        <p:spPr>
          <a:xfrm>
            <a:off x="1190" y="5884823"/>
            <a:ext cx="9182100" cy="1015663"/>
          </a:xfrm>
          <a:prstGeom prst="rect">
            <a:avLst/>
          </a:prstGeom>
          <a:solidFill>
            <a:srgbClr val="000000">
              <a:alpha val="50196"/>
            </a:srgbClr>
          </a:solidFill>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boek van: 85 letters,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19 woorden </a:t>
            </a: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 2 zinnen</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395536" y="3083839"/>
            <a:ext cx="8136904" cy="178532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156"/>
          <a:stretch/>
        </p:blipFill>
        <p:spPr bwMode="auto">
          <a:xfrm>
            <a:off x="6444208" y="3154118"/>
            <a:ext cx="199554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156"/>
          <a:stretch/>
        </p:blipFill>
        <p:spPr bwMode="auto">
          <a:xfrm>
            <a:off x="4448668" y="3172966"/>
            <a:ext cx="199554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156"/>
          <a:stretch/>
        </p:blipFill>
        <p:spPr bwMode="auto">
          <a:xfrm>
            <a:off x="3779912" y="3140968"/>
            <a:ext cx="199554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48443" y="-27384"/>
            <a:ext cx="9216000" cy="3132000"/>
          </a:xfrm>
          <a:prstGeom prst="rect">
            <a:avLst/>
          </a:prstGeom>
          <a:solidFill>
            <a:srgbClr val="000000">
              <a:alpha val="50196"/>
            </a:srgbClr>
          </a:solidFill>
        </p:spPr>
        <p:txBody>
          <a:bodyPr wrap="square">
            <a:spAutoFit/>
          </a:bodyPr>
          <a:lstStyle/>
          <a:p>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Tussen twee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achterwaardse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noens</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Ain Yiddishe Font-Traditional" panose="020B0500000000000000" pitchFamily="34" charset="0"/>
                <a:ea typeface="Verdana" panose="020B0604030504040204" pitchFamily="34" charset="0"/>
                <a:cs typeface="Verdana" panose="020B0604030504040204" pitchFamily="34" charset="0"/>
              </a:rPr>
              <a:t>nn</a:t>
            </a:r>
            <a:r>
              <a:rPr lang="nl-NL" sz="2000" b="1" dirty="0" smtClean="0">
                <a:solidFill>
                  <a:schemeClr val="bg1"/>
                </a:solidFill>
                <a:latin typeface="Ain Yiddishe Font-Traditional" panose="020B0500000000000000" pitchFamily="34" charset="0"/>
                <a:ea typeface="Verdana" panose="020B0604030504040204" pitchFamily="34" charset="0"/>
                <a:cs typeface="Verdana" panose="020B0604030504040204" pitchFamily="34" charset="0"/>
              </a:rPr>
              <a:t> - </a:t>
            </a:r>
            <a:r>
              <a:rPr lang="he-IL" sz="3200" b="1" dirty="0" smtClean="0">
                <a:solidFill>
                  <a:schemeClr val="bg1"/>
                </a:solidFill>
                <a:cs typeface="+mj-cs"/>
              </a:rPr>
              <a:t>׆׆</a:t>
            </a:r>
            <a:r>
              <a:rPr lang="nl-NL" sz="3200" b="1" dirty="0" smtClean="0">
                <a:solidFill>
                  <a:schemeClr val="bg1"/>
                </a:solidFill>
                <a:cs typeface="+mj-cs"/>
              </a:rPr>
              <a:t> </a:t>
            </a:r>
            <a:endParaRPr lang="nl-NL" sz="3200" b="1" dirty="0" smtClean="0">
              <a:solidFill>
                <a:schemeClr val="bg1"/>
              </a:solidFill>
              <a:latin typeface="Ain Yiddishe Font-Traditional" panose="020B0500000000000000" pitchFamily="34" charset="0"/>
              <a:ea typeface="Verdana" panose="020B0604030504040204" pitchFamily="34" charset="0"/>
              <a:cs typeface="+mj-cs"/>
            </a:endParaRP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Talmoed, </a:t>
            </a:r>
            <a:r>
              <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14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Shabbos</a:t>
            </a:r>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115b-116a)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noemt de verzen 35 en 36 een apart boek</a:t>
            </a:r>
          </a:p>
          <a:p>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Boek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1 zou zijn Numeri 1-10:34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Boek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2 zou zijn Numeri 10:35-36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Boek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3 zou zijn Numeri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11:1-36:13</a:t>
            </a:r>
          </a:p>
          <a:p>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029" y="4869160"/>
            <a:ext cx="9182100" cy="1015663"/>
          </a:xfrm>
          <a:prstGeom prst="rect">
            <a:avLst/>
          </a:prstGeom>
          <a:solidFill>
            <a:srgbClr val="000000">
              <a:alpha val="50196"/>
            </a:srgbClr>
          </a:solidFill>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Consequentie: Torah bestaat niet uit 5 maar uit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boeken.</a:t>
            </a: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Spr.9:1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Wijsheid heeft haar ​huis​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gebouwd, </a:t>
            </a: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zij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heeft haar zeven pilaren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uitgehouwen”</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40006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ppt_w</p:attrName>
                                        </p:attrNameLst>
                                      </p:cBhvr>
                                      <p:tavLst>
                                        <p:tav tm="0" fmla="#ppt_w*sin(2.5*pi*$)">
                                          <p:val>
                                            <p:fltVal val="0"/>
                                          </p:val>
                                        </p:tav>
                                        <p:tav tm="100000">
                                          <p:val>
                                            <p:fltVal val="1"/>
                                          </p:val>
                                        </p:tav>
                                      </p:tavLst>
                                    </p:anim>
                                    <p:anim calcmode="lin" valueType="num">
                                      <p:cBhvr>
                                        <p:cTn id="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028795"/>
            <a:ext cx="9180000" cy="285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557" y="2009130"/>
            <a:ext cx="11890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082" y="2028104"/>
            <a:ext cx="11890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028104"/>
            <a:ext cx="11890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338" y="2081138"/>
            <a:ext cx="12017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75" y="2081138"/>
            <a:ext cx="11890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987" y="2111284"/>
            <a:ext cx="118268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021" y="2132856"/>
            <a:ext cx="118903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4964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5"/>
                                        </p:tgtEl>
                                        <p:attrNameLst>
                                          <p:attrName>style.visibility</p:attrName>
                                        </p:attrNameLst>
                                      </p:cBhvr>
                                      <p:to>
                                        <p:strVal val="visible"/>
                                      </p:to>
                                    </p:set>
                                    <p:animEffect transition="in" filter="fade">
                                      <p:cBhvr>
                                        <p:cTn id="11" dur="500"/>
                                        <p:tgtEl>
                                          <p:spTgt spid="71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500"/>
                                        <p:tgtEl>
                                          <p:spTgt spid="71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500"/>
                                        <p:tgtEl>
                                          <p:spTgt spid="717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78"/>
                                        </p:tgtEl>
                                        <p:attrNameLst>
                                          <p:attrName>style.visibility</p:attrName>
                                        </p:attrNameLst>
                                      </p:cBhvr>
                                      <p:to>
                                        <p:strVal val="visible"/>
                                      </p:to>
                                    </p:set>
                                    <p:animEffect transition="in" filter="fade">
                                      <p:cBhvr>
                                        <p:cTn id="23" dur="500"/>
                                        <p:tgtEl>
                                          <p:spTgt spid="717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79"/>
                                        </p:tgtEl>
                                        <p:attrNameLst>
                                          <p:attrName>style.visibility</p:attrName>
                                        </p:attrNameLst>
                                      </p:cBhvr>
                                      <p:to>
                                        <p:strVal val="visible"/>
                                      </p:to>
                                    </p:set>
                                    <p:animEffect transition="in" filter="fade">
                                      <p:cBhvr>
                                        <p:cTn id="27" dur="500"/>
                                        <p:tgtEl>
                                          <p:spTgt spid="717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180"/>
                                        </p:tgtEl>
                                        <p:attrNameLst>
                                          <p:attrName>style.visibility</p:attrName>
                                        </p:attrNameLst>
                                      </p:cBhvr>
                                      <p:to>
                                        <p:strVal val="visible"/>
                                      </p:to>
                                    </p:set>
                                    <p:animEffect transition="in" filter="fade">
                                      <p:cBhvr>
                                        <p:cTn id="31"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28543" y="620688"/>
            <a:ext cx="9216000" cy="36933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Numeri 10:35,36  - 2x omgekeerde noen</a:t>
            </a:r>
            <a:r>
              <a:rPr lang="nl-NL" dirty="0">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0" y="1352774"/>
            <a:ext cx="9216000" cy="36933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Psalm 107-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x omgekeerde noen</a:t>
            </a:r>
            <a:r>
              <a:rPr lang="nl-NL" dirty="0">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9762555"/>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028795"/>
            <a:ext cx="9180000" cy="285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el 3"/>
          <p:cNvGraphicFramePr>
            <a:graphicFrameLocks noGrp="1"/>
          </p:cNvGraphicFramePr>
          <p:nvPr>
            <p:extLst>
              <p:ext uri="{D42A27DB-BD31-4B8C-83A1-F6EECF244321}">
                <p14:modId xmlns:p14="http://schemas.microsoft.com/office/powerpoint/2010/main" val="4130501471"/>
              </p:ext>
            </p:extLst>
          </p:nvPr>
        </p:nvGraphicFramePr>
        <p:xfrm>
          <a:off x="4385" y="9626"/>
          <a:ext cx="9144001" cy="3963326"/>
        </p:xfrm>
        <a:graphic>
          <a:graphicData uri="http://schemas.openxmlformats.org/drawingml/2006/table">
            <a:tbl>
              <a:tblPr firstRow="1" bandRow="1">
                <a:tableStyleId>{073A0DAA-6AF3-43AB-8588-CEC1D06C72B9}</a:tableStyleId>
              </a:tblPr>
              <a:tblGrid>
                <a:gridCol w="485522"/>
                <a:gridCol w="7201914"/>
                <a:gridCol w="1456565"/>
              </a:tblGrid>
              <a:tr h="362437">
                <a:tc>
                  <a:txBody>
                    <a:bodyPr/>
                    <a:lstStyle/>
                    <a:p>
                      <a:r>
                        <a:rPr lang="nl-NL" b="1" dirty="0" smtClean="0">
                          <a:cs typeface="+mj-cs"/>
                        </a:rPr>
                        <a:t>no</a:t>
                      </a:r>
                      <a:endParaRPr lang="nl-NL" b="1" dirty="0">
                        <a:cs typeface="+mj-cs"/>
                      </a:endParaRPr>
                    </a:p>
                  </a:txBody>
                  <a:tcPr>
                    <a:cell3D prstMaterial="dkEdge">
                      <a:bevel w="25400" h="25400" prst="angl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bg1"/>
                          </a:solidFill>
                          <a:latin typeface="Verdana" panose="020B0604030504040204" pitchFamily="34" charset="0"/>
                          <a:ea typeface="Verdana" panose="020B0604030504040204" pitchFamily="34" charset="0"/>
                          <a:cs typeface="+mj-cs"/>
                        </a:rPr>
                        <a:t>Hebreeuwse tekst</a:t>
                      </a:r>
                    </a:p>
                  </a:txBody>
                  <a:tcPr>
                    <a:cell3D prstMaterial="dkEdge">
                      <a:bevel w="25400" h="25400" prst="angl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bg1"/>
                          </a:solidFill>
                          <a:latin typeface="Verdana" panose="020B0604030504040204" pitchFamily="34" charset="0"/>
                          <a:ea typeface="Verdana" panose="020B0604030504040204" pitchFamily="34" charset="0"/>
                          <a:cs typeface="+mj-cs"/>
                        </a:rPr>
                        <a:t>Ps.107:</a:t>
                      </a:r>
                    </a:p>
                  </a:txBody>
                  <a:tcPr>
                    <a:cell3D prstMaterial="dkEdge">
                      <a:bevel w="25400" h="25400" prst="angle"/>
                      <a:lightRig rig="flood" dir="t"/>
                    </a:cell3D>
                  </a:tcPr>
                </a:tc>
              </a:tr>
              <a:tr h="513938">
                <a:tc>
                  <a:txBody>
                    <a:bodyPr/>
                    <a:lstStyle/>
                    <a:p>
                      <a:pPr algn="ctr"/>
                      <a:r>
                        <a:rPr lang="nl-NL" b="1" dirty="0" smtClean="0">
                          <a:cs typeface="+mj-cs"/>
                        </a:rPr>
                        <a:t>1</a:t>
                      </a:r>
                      <a:endParaRPr lang="nl-NL" b="1" dirty="0">
                        <a:cs typeface="+mj-cs"/>
                      </a:endParaRPr>
                    </a:p>
                  </a:txBody>
                  <a:tcPr>
                    <a:cell3D prstMaterial="dkEdge">
                      <a:bevel w="25400" h="25400" prst="angle"/>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he-IL" sz="1600" b="1" kern="1200" dirty="0" smtClean="0">
                          <a:cs typeface="+mj-cs"/>
                        </a:rPr>
                        <a:t>]  </a:t>
                      </a:r>
                      <a:r>
                        <a:rPr lang="he-IL" sz="1600" b="1" kern="1200" dirty="0" smtClean="0">
                          <a:solidFill>
                            <a:srgbClr val="C00000"/>
                          </a:solidFill>
                          <a:cs typeface="+mj-cs"/>
                        </a:rPr>
                        <a:t>יוֹרְדֵי הַיָּם </a:t>
                      </a:r>
                      <a:r>
                        <a:rPr lang="he-IL" sz="1600" b="1" kern="1200" dirty="0" smtClean="0">
                          <a:cs typeface="+mj-cs"/>
                        </a:rPr>
                        <a:t>בָּאֳנִיּוֹת עֹשֵׂי מְלָאכָה בְּמַיִם רַבִּים</a:t>
                      </a:r>
                    </a:p>
                    <a:p>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Er waren er, die met schepen de zee </a:t>
                      </a:r>
                      <a:r>
                        <a:rPr lang="nl-NL" sz="1100" b="0" i="1" kern="1200" dirty="0" err="1"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bevoeren,die</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handel dreven op de grote wateren.</a:t>
                      </a:r>
                      <a:endParaRPr lang="nl-NL" sz="1800" b="1" kern="1200" dirty="0" smtClean="0">
                        <a:solidFill>
                          <a:schemeClr val="bg1"/>
                        </a:solidFill>
                        <a:latin typeface="Verdana" panose="020B0604030504040204" pitchFamily="34" charset="0"/>
                        <a:ea typeface="Verdana" panose="020B0604030504040204" pitchFamily="34" charset="0"/>
                        <a:cs typeface="+mj-cs"/>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23</a:t>
                      </a:r>
                    </a:p>
                  </a:txBody>
                  <a:tcPr>
                    <a:cell3D prstMaterial="dkEdge">
                      <a:bevel w="25400" h="25400" prst="angle"/>
                      <a:lightRig rig="flood" dir="t"/>
                    </a:cell3D>
                  </a:tcPr>
                </a:tc>
              </a:tr>
              <a:tr h="513938">
                <a:tc>
                  <a:txBody>
                    <a:bodyPr/>
                    <a:lstStyle/>
                    <a:p>
                      <a:pPr algn="ctr"/>
                      <a:r>
                        <a:rPr lang="nl-NL" b="1" dirty="0" smtClean="0">
                          <a:cs typeface="+mj-cs"/>
                        </a:rPr>
                        <a:t>2</a:t>
                      </a:r>
                      <a:endParaRPr lang="nl-NL" b="1" dirty="0">
                        <a:cs typeface="+mj-cs"/>
                      </a:endParaRPr>
                    </a:p>
                  </a:txBody>
                  <a:tcPr>
                    <a:cell3D prstMaterial="dkEdge">
                      <a:bevel w="25400" h="25400" prst="angle"/>
                      <a:lightRig rig="flood" dir="t"/>
                    </a:cell3D>
                  </a:tcPr>
                </a:tc>
                <a:tc>
                  <a:txBody>
                    <a:bodyPr/>
                    <a:lstStyle/>
                    <a:p>
                      <a:pPr algn="r"/>
                      <a:r>
                        <a:rPr lang="he-IL" sz="1600" b="1" kern="1200" dirty="0" smtClean="0">
                          <a:cs typeface="+mj-cs"/>
                        </a:rPr>
                        <a:t>]  הֵמָּה רָאוּ מַעֲשֵׂי יְהוָה וְנִפְלְאוֹתָיו בִּמְצוּלָה</a:t>
                      </a:r>
                    </a:p>
                    <a:p>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Zij zagen de werken des </a:t>
                      </a:r>
                      <a:r>
                        <a:rPr lang="nl-NL" sz="1100" b="0" i="1" kern="1200" cap="small"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Heren</a:t>
                      </a:r>
                      <a:r>
                        <a:rPr lang="nl-NL" sz="1100" b="0" i="1" kern="1200" cap="none" baseline="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en zijn wonderen in de diepte.</a:t>
                      </a:r>
                    </a:p>
                  </a:txBody>
                  <a:tcPr>
                    <a:cell3D prstMaterial="dkEdge">
                      <a:bevel w="25400" h="25400" prst="angle"/>
                      <a:lightRig rig="flood" dir="t"/>
                    </a:cell3D>
                  </a:tcPr>
                </a:tc>
                <a:tc>
                  <a:txBody>
                    <a:bodyPr/>
                    <a:lstStyle/>
                    <a:p>
                      <a:pPr algn="ctr"/>
                      <a:r>
                        <a:rPr lang="nl-NL" sz="1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24</a:t>
                      </a:r>
                      <a:endParaRPr lang="nl-NL"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w="25400" h="25400" prst="angle"/>
                      <a:lightRig rig="flood" dir="t"/>
                    </a:cell3D>
                  </a:tcPr>
                </a:tc>
              </a:tr>
              <a:tr h="513938">
                <a:tc>
                  <a:txBody>
                    <a:bodyPr/>
                    <a:lstStyle/>
                    <a:p>
                      <a:pPr algn="ctr"/>
                      <a:r>
                        <a:rPr lang="nl-NL" b="1" dirty="0" smtClean="0">
                          <a:cs typeface="+mj-cs"/>
                        </a:rPr>
                        <a:t>3</a:t>
                      </a:r>
                      <a:endParaRPr lang="nl-NL" b="1" dirty="0">
                        <a:cs typeface="+mj-cs"/>
                      </a:endParaRPr>
                    </a:p>
                  </a:txBody>
                  <a:tcPr>
                    <a:cell3D prstMaterial="dkEdge">
                      <a:bevel w="25400" h="25400" prst="angle"/>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he-IL" sz="1600" b="1" kern="1200" dirty="0" smtClean="0">
                          <a:cs typeface="+mj-cs"/>
                        </a:rPr>
                        <a:t>]  וַיֹּאמֶר-וַיַּעֲמֵד רוּחַ סְעָרָה וַתְּרוֹמֵם גַּלָּיו</a:t>
                      </a:r>
                    </a:p>
                    <a:p>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Hij sprak en deed een stormwind opsteken,</a:t>
                      </a:r>
                      <a:r>
                        <a:rPr lang="nl-NL" sz="1100" b="0" i="1" kern="1200" baseline="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die haar golven omhoog hief;</a:t>
                      </a: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25</a:t>
                      </a:r>
                    </a:p>
                  </a:txBody>
                  <a:tcPr>
                    <a:cell3D prstMaterial="dkEdge">
                      <a:bevel w="25400" h="25400" prst="angle"/>
                      <a:lightRig rig="flood" dir="t"/>
                    </a:cell3D>
                  </a:tcPr>
                </a:tc>
              </a:tr>
              <a:tr h="513938">
                <a:tc>
                  <a:txBody>
                    <a:bodyPr/>
                    <a:lstStyle/>
                    <a:p>
                      <a:pPr algn="ctr"/>
                      <a:r>
                        <a:rPr lang="nl-NL" b="1" dirty="0" smtClean="0">
                          <a:cs typeface="+mj-cs"/>
                        </a:rPr>
                        <a:t>4</a:t>
                      </a:r>
                      <a:endParaRPr lang="nl-NL" b="1" dirty="0">
                        <a:cs typeface="+mj-cs"/>
                      </a:endParaRPr>
                    </a:p>
                  </a:txBody>
                  <a:tcPr>
                    <a:cell3D prstMaterial="dkEdge">
                      <a:bevel w="25400" h="25400" prst="angle"/>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he-IL" sz="1600" b="1" kern="1200" dirty="0" smtClean="0">
                          <a:cs typeface="+mj-cs"/>
                        </a:rPr>
                        <a:t>]  </a:t>
                      </a:r>
                      <a:r>
                        <a:rPr lang="he-IL" sz="1600" b="1" kern="1200" dirty="0" smtClean="0">
                          <a:solidFill>
                            <a:srgbClr val="C00000"/>
                          </a:solidFill>
                          <a:cs typeface="+mj-cs"/>
                        </a:rPr>
                        <a:t>יַעֲלוּ שָׁמַיִם יֵרְדוּ תְהוֹמוֹת </a:t>
                      </a:r>
                      <a:r>
                        <a:rPr lang="he-IL" sz="1600" b="1" kern="1200" dirty="0" smtClean="0">
                          <a:cs typeface="+mj-cs"/>
                        </a:rPr>
                        <a:t>נַפְשָׁם בְּרָעָה תִתְמוֹגָג</a:t>
                      </a:r>
                    </a:p>
                    <a:p>
                      <a:r>
                        <a:rPr lang="nl-NL" sz="1100" b="1" i="1" kern="1200" dirty="0" smtClean="0">
                          <a:solidFill>
                            <a:srgbClr val="C00000"/>
                          </a:solidFill>
                          <a:effectLst/>
                          <a:latin typeface="Verdana" panose="020B0604030504040204" pitchFamily="34" charset="0"/>
                          <a:ea typeface="Verdana" panose="020B0604030504040204" pitchFamily="34" charset="0"/>
                          <a:cs typeface="Verdana" panose="020B0604030504040204" pitchFamily="34" charset="0"/>
                        </a:rPr>
                        <a:t>zij rezen ten hemel</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1" i="1" kern="1200" dirty="0" smtClean="0">
                          <a:solidFill>
                            <a:srgbClr val="C00000"/>
                          </a:solidFill>
                          <a:effectLst/>
                          <a:latin typeface="Verdana" panose="020B0604030504040204" pitchFamily="34" charset="0"/>
                          <a:ea typeface="Verdana" panose="020B0604030504040204" pitchFamily="34" charset="0"/>
                          <a:cs typeface="Verdana" panose="020B0604030504040204" pitchFamily="34" charset="0"/>
                        </a:rPr>
                        <a:t>zonken neer in de waterdiepten</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a:t>
                      </a:r>
                      <a:r>
                        <a:rPr lang="nl-NL" sz="1100" b="0" i="1" kern="1200" baseline="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hun ziel verging van ellende;</a:t>
                      </a: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26</a:t>
                      </a:r>
                    </a:p>
                  </a:txBody>
                  <a:tcPr>
                    <a:cell3D prstMaterial="dkEdge">
                      <a:bevel w="25400" h="25400" prst="angle"/>
                      <a:lightRig rig="flood" dir="t"/>
                    </a:cell3D>
                  </a:tcPr>
                </a:tc>
              </a:tr>
              <a:tr h="513938">
                <a:tc>
                  <a:txBody>
                    <a:bodyPr/>
                    <a:lstStyle/>
                    <a:p>
                      <a:pPr algn="ctr"/>
                      <a:r>
                        <a:rPr lang="nl-NL" b="1" dirty="0" smtClean="0">
                          <a:cs typeface="+mj-cs"/>
                        </a:rPr>
                        <a:t>5</a:t>
                      </a:r>
                      <a:endParaRPr lang="nl-NL" b="1" dirty="0">
                        <a:cs typeface="+mj-cs"/>
                      </a:endParaRPr>
                    </a:p>
                  </a:txBody>
                  <a:tcPr>
                    <a:cell3D prstMaterial="dkEdge">
                      <a:bevel w="25400" h="25400" prst="angle"/>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he-IL" sz="1600" b="1" kern="1200" dirty="0" smtClean="0">
                          <a:cs typeface="+mj-cs"/>
                        </a:rPr>
                        <a:t>]  יָחוֹגּוּ וְיָנוּעוּ כַּשִּׁכּוֹר וְכָל-חָכְמָתָם תִּתְ</a:t>
                      </a:r>
                      <a:r>
                        <a:rPr lang="he-IL" sz="1600" b="1" kern="1200" dirty="0" smtClean="0">
                          <a:solidFill>
                            <a:srgbClr val="C00000"/>
                          </a:solidFill>
                          <a:cs typeface="+mj-cs"/>
                        </a:rPr>
                        <a:t>בַּלָּע</a:t>
                      </a:r>
                    </a:p>
                    <a:p>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zij tuimelden en wankelden als een beschonkene,</a:t>
                      </a:r>
                      <a:r>
                        <a:rPr lang="nl-NL" sz="1100" b="0" i="1" kern="1200" baseline="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al hun wijsheid werd </a:t>
                      </a:r>
                      <a:r>
                        <a:rPr lang="nl-NL" sz="1100" b="1" i="1" kern="1200" dirty="0" smtClean="0">
                          <a:solidFill>
                            <a:srgbClr val="C00000"/>
                          </a:solidFill>
                          <a:effectLst/>
                          <a:latin typeface="Verdana" panose="020B0604030504040204" pitchFamily="34" charset="0"/>
                          <a:ea typeface="Verdana" panose="020B0604030504040204" pitchFamily="34" charset="0"/>
                          <a:cs typeface="Verdana" panose="020B0604030504040204" pitchFamily="34" charset="0"/>
                        </a:rPr>
                        <a:t>verslonden</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a:t>
                      </a: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27</a:t>
                      </a:r>
                    </a:p>
                  </a:txBody>
                  <a:tcPr>
                    <a:cell3D prstMaterial="dkEdge">
                      <a:bevel w="25400" h="25400" prst="angle"/>
                      <a:lightRig rig="flood" dir="t"/>
                    </a:cell3D>
                  </a:tcPr>
                </a:tc>
              </a:tr>
              <a:tr h="513938">
                <a:tc>
                  <a:txBody>
                    <a:bodyPr/>
                    <a:lstStyle/>
                    <a:p>
                      <a:pPr algn="ctr"/>
                      <a:r>
                        <a:rPr lang="nl-NL" b="1" dirty="0" smtClean="0">
                          <a:cs typeface="+mj-cs"/>
                        </a:rPr>
                        <a:t>6</a:t>
                      </a:r>
                      <a:endParaRPr lang="nl-NL" b="1" dirty="0">
                        <a:cs typeface="+mj-cs"/>
                      </a:endParaRPr>
                    </a:p>
                  </a:txBody>
                  <a:tcPr>
                    <a:cell3D prstMaterial="dkEdge">
                      <a:bevel w="25400" h="25400" prst="angle"/>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he-IL" sz="1600" b="1" kern="1200" dirty="0" smtClean="0">
                          <a:cs typeface="+mj-cs"/>
                        </a:rPr>
                        <a:t>]  וַיִּצְעֲקוּ אֶל-יְהוָה בַּצַּר לָהֶם וּמִמְּצוּקֹתֵיהֶם יוֹצִיאֵם</a:t>
                      </a:r>
                    </a:p>
                    <a:p>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Toen riepen zij tot de </a:t>
                      </a:r>
                      <a:r>
                        <a:rPr lang="nl-NL" sz="1100" b="0" i="1" kern="1200" cap="small"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Here</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in hun benauwdheid,</a:t>
                      </a:r>
                      <a:r>
                        <a:rPr lang="nl-NL" sz="1100" b="0" i="1" kern="1200" baseline="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en Hij voerde hen uit hun angsten;</a:t>
                      </a: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28</a:t>
                      </a:r>
                    </a:p>
                  </a:txBody>
                  <a:tcPr>
                    <a:cell3D prstMaterial="dkEdge">
                      <a:bevel w="25400" h="25400" prst="angle"/>
                      <a:lightRig rig="flood" dir="t"/>
                    </a:cell3D>
                  </a:tcPr>
                </a:tc>
              </a:tr>
              <a:tr h="513938">
                <a:tc>
                  <a:txBody>
                    <a:bodyPr/>
                    <a:lstStyle/>
                    <a:p>
                      <a:pPr algn="ctr"/>
                      <a:r>
                        <a:rPr lang="nl-NL" b="1" dirty="0" smtClean="0">
                          <a:cs typeface="+mj-cs"/>
                        </a:rPr>
                        <a:t>7</a:t>
                      </a:r>
                      <a:endParaRPr lang="nl-NL" b="1" dirty="0">
                        <a:cs typeface="+mj-cs"/>
                      </a:endParaRPr>
                    </a:p>
                  </a:txBody>
                  <a:tcPr>
                    <a:cell3D prstMaterial="dkEdge">
                      <a:bevel w="25400" h="25400" prst="angle"/>
                      <a:lightRig rig="flood" dir="t"/>
                    </a:cell3D>
                  </a:tcPr>
                </a:tc>
                <a:tc>
                  <a:txBody>
                    <a:bodyPr/>
                    <a:lstStyle/>
                    <a:p>
                      <a:pPr algn="r"/>
                      <a:r>
                        <a:rPr lang="he-IL" sz="1600" b="1" kern="1200" dirty="0" smtClean="0">
                          <a:effectLst/>
                          <a:cs typeface="+mj-cs"/>
                        </a:rPr>
                        <a:t>]  שֹׁפֵךְ בּוּז עַל-נְדִיבִים וַיַּתְעֵם בְּתֹהוּ לֹא-דָרֶךְ</a:t>
                      </a:r>
                    </a:p>
                    <a:p>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Over de edelen giet Hij schande uit,</a:t>
                      </a:r>
                      <a:r>
                        <a:rPr lang="nl-NL" sz="1100" b="0" i="1" kern="1200" baseline="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a:t>
                      </a:r>
                      <a:r>
                        <a:rPr lang="nl-NL" sz="1100" b="0" i="1"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Hij doet hen ronddolen in ​ongebaande​ wildernis</a:t>
                      </a:r>
                    </a:p>
                  </a:txBody>
                  <a:tcPr>
                    <a:cell3D prstMaterial="dkEdge">
                      <a:bevel w="25400" h="25400" prst="angle"/>
                      <a:lightRig rig="flood" dir="t"/>
                    </a:cell3D>
                  </a:tcPr>
                </a:tc>
                <a:tc>
                  <a:txBody>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40</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w="25400" h="25400" prst="angle"/>
                      <a:lightRig rig="flood" dir="t"/>
                    </a:cell3D>
                  </a:tcPr>
                </a:tc>
              </a:tr>
            </a:tbl>
          </a:graphicData>
        </a:graphic>
      </p:graphicFrame>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7" y="3911550"/>
            <a:ext cx="2994025"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966" y="3909027"/>
            <a:ext cx="2243137"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637" y="3893720"/>
            <a:ext cx="2420937"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0460" y="3883497"/>
            <a:ext cx="2200275"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troomdiagram: Proces 21"/>
          <p:cNvSpPr/>
          <p:nvPr/>
        </p:nvSpPr>
        <p:spPr>
          <a:xfrm>
            <a:off x="7077789" y="1988840"/>
            <a:ext cx="396000" cy="2520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Stroomdiagram: Proces 28"/>
          <p:cNvSpPr/>
          <p:nvPr/>
        </p:nvSpPr>
        <p:spPr>
          <a:xfrm>
            <a:off x="6228184" y="1984869"/>
            <a:ext cx="396000" cy="2520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929427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ppt_x"/>
                                          </p:val>
                                        </p:tav>
                                        <p:tav tm="100000">
                                          <p:val>
                                            <p:strVal val="#ppt_x"/>
                                          </p:val>
                                        </p:tav>
                                      </p:tavLst>
                                    </p:anim>
                                    <p:anim calcmode="lin" valueType="num">
                                      <p:cBhvr additive="base">
                                        <p:cTn id="1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ppt_x"/>
                                          </p:val>
                                        </p:tav>
                                        <p:tav tm="100000">
                                          <p:val>
                                            <p:strVal val="#ppt_x"/>
                                          </p:val>
                                        </p:tav>
                                      </p:tavLst>
                                    </p:anim>
                                    <p:anim calcmode="lin" valueType="num">
                                      <p:cBhvr additive="base">
                                        <p:cTn id="20"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7"/>
                                        </p:tgtEl>
                                        <p:attrNameLst>
                                          <p:attrName>style.visibility</p:attrName>
                                        </p:attrNameLst>
                                      </p:cBhvr>
                                      <p:to>
                                        <p:strVal val="visible"/>
                                      </p:to>
                                    </p:set>
                                    <p:anim calcmode="lin" valueType="num">
                                      <p:cBhvr additive="base">
                                        <p:cTn id="25" dur="500" fill="hold"/>
                                        <p:tgtEl>
                                          <p:spTgt spid="13317"/>
                                        </p:tgtEl>
                                        <p:attrNameLst>
                                          <p:attrName>ppt_x</p:attrName>
                                        </p:attrNameLst>
                                      </p:cBhvr>
                                      <p:tavLst>
                                        <p:tav tm="0">
                                          <p:val>
                                            <p:strVal val="#ppt_x"/>
                                          </p:val>
                                        </p:tav>
                                        <p:tav tm="100000">
                                          <p:val>
                                            <p:strVal val="#ppt_x"/>
                                          </p:val>
                                        </p:tav>
                                      </p:tavLst>
                                    </p:anim>
                                    <p:anim calcmode="lin" valueType="num">
                                      <p:cBhvr additive="base">
                                        <p:cTn id="26"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513" t="6126" r="2162"/>
          <a:stretch/>
        </p:blipFill>
        <p:spPr bwMode="auto">
          <a:xfrm>
            <a:off x="-3710" y="0"/>
            <a:ext cx="91878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0" y="-27384"/>
            <a:ext cx="9184167" cy="707886"/>
          </a:xfrm>
          <a:prstGeom prst="rect">
            <a:avLst/>
          </a:prstGeom>
          <a:solidFill>
            <a:srgbClr val="000000">
              <a:alpha val="50196"/>
            </a:srgbClr>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Rabbi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Shimshon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Raphael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Hirsch, ziet deze verzen als een samenvatting van Torah.</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40167" y="692696"/>
            <a:ext cx="9184167" cy="1323439"/>
          </a:xfrm>
          <a:prstGeom prst="rect">
            <a:avLst/>
          </a:prstGeom>
          <a:solidFill>
            <a:srgbClr val="000000">
              <a:alpha val="50196"/>
            </a:srgbClr>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Num.10:35,36 “Er was, wanneer de kist optrok: Mosje zei: Plaats je, JHWH je vijanden verstrooien zich je haters vluchten vanuit je aangezicht. Wanneer hij rustte, zei hij: Keer terug, JHWH naar de veelheden van de duizenden van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Jisraeel</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Vert.Buijs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Storm)</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3419864"/>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86" r="7737"/>
          <a:stretch/>
        </p:blipFill>
        <p:spPr bwMode="auto">
          <a:xfrm>
            <a:off x="0" y="946647"/>
            <a:ext cx="9144000" cy="593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73157" y="36851"/>
            <a:ext cx="9182100" cy="707886"/>
          </a:xfrm>
          <a:prstGeom prst="rect">
            <a:avLst/>
          </a:prstGeom>
          <a:solidFill>
            <a:srgbClr val="000000">
              <a:alpha val="50196"/>
            </a:srgbClr>
          </a:solidFill>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Kern van Num10:35.36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opgaan van de Aron ha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Kodesj</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3275855" y="946647"/>
            <a:ext cx="2592289" cy="707886"/>
          </a:xfrm>
          <a:prstGeom prst="rect">
            <a:avLst/>
          </a:prstGeom>
          <a:solidFill>
            <a:srgbClr val="000000">
              <a:alpha val="50196"/>
            </a:srgbClr>
          </a:solidFill>
        </p:spPr>
        <p:txBody>
          <a:bodyPr wrap="square">
            <a:spAutoFit/>
          </a:bodyPr>
          <a:lstStyle/>
          <a:p>
            <a:pPr algn="ctr"/>
            <a:r>
              <a:rPr lang="nl-NL" sz="20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Troon</a:t>
            </a:r>
          </a:p>
          <a:p>
            <a:pPr algn="ctr"/>
            <a:r>
              <a:rPr lang="nl-NL" sz="20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van JHWH</a:t>
            </a:r>
            <a:endParaRPr lang="nl-NL" sz="20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36579" y="5561945"/>
            <a:ext cx="9108943" cy="1323439"/>
          </a:xfrm>
          <a:prstGeom prst="rect">
            <a:avLst/>
          </a:prstGeom>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Joodse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wijzen leren ons dat de Torah hier misschien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zou zijn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geëindigd,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wanneer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de zonde van de spionnen er niet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geweest zou zijn.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We moesten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Sinai</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verlaten, de Aron volgen en rechtstreeks naar Israël gaan. In plaats daarvan leidden onze fouten tot zwerven.</a:t>
            </a:r>
            <a:endParaRPr lang="nl-NL" sz="20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238088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86" r="7737"/>
          <a:stretch/>
        </p:blipFill>
        <p:spPr bwMode="auto">
          <a:xfrm>
            <a:off x="2285909" y="2393593"/>
            <a:ext cx="487837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205043" y="116632"/>
            <a:ext cx="8784976" cy="2123658"/>
          </a:xfrm>
          <a:prstGeom prst="rect">
            <a:avLst/>
          </a:prstGeom>
          <a:noFill/>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Troon van JHWH</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Ik zal dáár met u samenkomen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van het verzoendeksel af,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tussen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de beide ​cherubs​ op de ​ark​ der getuigenis,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alles met u spreken </a:t>
            </a: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Ik u voor de Israëlieten gebieden zal</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r>
              <a:rPr lang="nl-NL" sz="1200" dirty="0">
                <a:solidFill>
                  <a:schemeClr val="bg1"/>
                </a:solidFill>
                <a:latin typeface="Verdana" panose="020B0604030504040204" pitchFamily="34" charset="0"/>
                <a:ea typeface="Verdana" panose="020B0604030504040204" pitchFamily="34" charset="0"/>
                <a:cs typeface="Verdana" panose="020B0604030504040204" pitchFamily="34" charset="0"/>
              </a:rPr>
              <a:t>Ex.25:22</a:t>
            </a:r>
            <a:endParaRPr lang="nl-N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97539" y="5373216"/>
            <a:ext cx="8938957" cy="1323439"/>
          </a:xfrm>
          <a:prstGeom prst="rect">
            <a:avLst/>
          </a:prstGeom>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de Ark: </a:t>
            </a:r>
          </a:p>
          <a:p>
            <a:pPr algn="ct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Hebr</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9:4 “de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​ark​ des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verbonds</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rondom met goud overtrokken, waarin zich bevonden een gouden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kruik met het manna</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 staf van </a:t>
            </a:r>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Aäron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die gebloeid had, en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 tafelen des </a:t>
            </a:r>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verbonds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0" y="3034695"/>
            <a:ext cx="3206445" cy="2554545"/>
          </a:xfrm>
          <a:prstGeom prst="rect">
            <a:avLst/>
          </a:prstGeom>
          <a:no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ark getuigt er van: </a:t>
            </a: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Hij zorgt,</a:t>
            </a: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Hij leidt,</a:t>
            </a: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Hij spreekt,</a:t>
            </a: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Hij onderwijst,</a:t>
            </a: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Hij zijn vleugelen uitspreid,</a:t>
            </a: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Hij zicht verbindt</a:t>
            </a:r>
            <a:endParaRPr lang="nl-N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435266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86" r="7737"/>
          <a:stretch/>
        </p:blipFill>
        <p:spPr bwMode="auto">
          <a:xfrm>
            <a:off x="0" y="946648"/>
            <a:ext cx="5580428" cy="3624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73157" y="36851"/>
            <a:ext cx="5653585" cy="1200329"/>
          </a:xfrm>
          <a:prstGeom prst="rect">
            <a:avLst/>
          </a:prstGeom>
          <a:solidFill>
            <a:srgbClr val="000000">
              <a:alpha val="50196"/>
            </a:srgbClr>
          </a:solidFill>
        </p:spPr>
        <p:txBody>
          <a:bodyPr wrap="square">
            <a:spAutoFit/>
          </a:bodyPr>
          <a:lstStyle/>
          <a:p>
            <a:pPr algn="ctr"/>
            <a:r>
              <a:rPr lang="he-IL" sz="4800" b="1" dirty="0">
                <a:solidFill>
                  <a:schemeClr val="bg1"/>
                </a:solidFill>
                <a:cs typeface="+mj-cs"/>
              </a:rPr>
              <a:t>אֲרוֹן </a:t>
            </a:r>
            <a:r>
              <a:rPr lang="he-IL" sz="4800" b="1" dirty="0" smtClean="0">
                <a:solidFill>
                  <a:schemeClr val="bg1"/>
                </a:solidFill>
                <a:cs typeface="+mj-cs"/>
              </a:rPr>
              <a:t>הָעֵדֻת</a:t>
            </a:r>
            <a:endParaRPr lang="nl-NL" sz="4800" b="1" dirty="0" smtClean="0">
              <a:solidFill>
                <a:schemeClr val="bg1"/>
              </a:solidFill>
              <a:cs typeface="+mj-cs"/>
            </a:endParaRPr>
          </a:p>
          <a:p>
            <a:pPr algn="ctr"/>
            <a:r>
              <a:rPr lang="nl-NL" sz="2400" b="1" dirty="0" err="1">
                <a:solidFill>
                  <a:schemeClr val="bg1"/>
                </a:solidFill>
                <a:latin typeface="Verdana" panose="020B0604030504040204" pitchFamily="34" charset="0"/>
                <a:ea typeface="Verdana" panose="020B0604030504040204" pitchFamily="34" charset="0"/>
                <a:cs typeface="+mj-cs"/>
              </a:rPr>
              <a:t>a</a:t>
            </a:r>
            <a:r>
              <a:rPr lang="nl-NL" sz="2400" b="1" dirty="0" err="1" smtClean="0">
                <a:solidFill>
                  <a:schemeClr val="bg1"/>
                </a:solidFill>
                <a:latin typeface="Verdana" panose="020B0604030504040204" pitchFamily="34" charset="0"/>
                <a:ea typeface="Verdana" panose="020B0604030504040204" pitchFamily="34" charset="0"/>
                <a:cs typeface="+mj-cs"/>
              </a:rPr>
              <a:t>ron</a:t>
            </a:r>
            <a:r>
              <a:rPr lang="nl-NL" sz="2400" b="1" dirty="0" smtClean="0">
                <a:solidFill>
                  <a:schemeClr val="bg1"/>
                </a:solidFill>
                <a:latin typeface="Verdana" panose="020B0604030504040204" pitchFamily="34" charset="0"/>
                <a:ea typeface="Verdana" panose="020B0604030504040204" pitchFamily="34" charset="0"/>
                <a:cs typeface="+mj-cs"/>
              </a:rPr>
              <a:t> ha </a:t>
            </a:r>
            <a:r>
              <a:rPr lang="nl-NL" sz="2400" b="1" dirty="0" err="1" smtClean="0">
                <a:solidFill>
                  <a:schemeClr val="bg1"/>
                </a:solidFill>
                <a:latin typeface="Verdana" panose="020B0604030504040204" pitchFamily="34" charset="0"/>
                <a:ea typeface="Verdana" panose="020B0604030504040204" pitchFamily="34" charset="0"/>
                <a:cs typeface="+mj-cs"/>
              </a:rPr>
              <a:t>edoet</a:t>
            </a:r>
            <a:endParaRPr lang="nl-NL" sz="2400" b="1" dirty="0">
              <a:solidFill>
                <a:schemeClr val="bg1"/>
              </a:solidFill>
              <a:latin typeface="Verdana" panose="020B0604030504040204" pitchFamily="34" charset="0"/>
              <a:ea typeface="Verdana" panose="020B0604030504040204" pitchFamily="34" charset="0"/>
              <a:cs typeface="+mj-cs"/>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142" y="1527"/>
            <a:ext cx="3600000" cy="685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p:cNvSpPr/>
          <p:nvPr/>
        </p:nvSpPr>
        <p:spPr>
          <a:xfrm>
            <a:off x="6794025" y="1161815"/>
            <a:ext cx="67290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6707410" y="5251780"/>
            <a:ext cx="67290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p:cNvSpPr/>
          <p:nvPr/>
        </p:nvSpPr>
        <p:spPr>
          <a:xfrm>
            <a:off x="1811062" y="163926"/>
            <a:ext cx="720000" cy="64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85203" y="5011655"/>
            <a:ext cx="5495226" cy="461665"/>
          </a:xfrm>
          <a:prstGeom prst="rect">
            <a:avLst/>
          </a:prstGeom>
          <a:solidFill>
            <a:srgbClr val="000000">
              <a:alpha val="50196"/>
            </a:srgbClr>
          </a:solidFill>
        </p:spPr>
        <p:txBody>
          <a:bodyPr wrap="square">
            <a:spAutoFit/>
          </a:bodyPr>
          <a:lstStyle/>
          <a:p>
            <a:pPr algn="ctr"/>
            <a:r>
              <a:rPr lang="nl-NL" sz="2400" b="1" dirty="0">
                <a:solidFill>
                  <a:schemeClr val="bg1"/>
                </a:solidFill>
                <a:latin typeface="Verdana" panose="020B0604030504040204" pitchFamily="34" charset="0"/>
                <a:ea typeface="Verdana" panose="020B0604030504040204" pitchFamily="34" charset="0"/>
                <a:cs typeface="+mj-cs"/>
              </a:rPr>
              <a:t>k</a:t>
            </a:r>
            <a:r>
              <a:rPr lang="nl-NL" sz="2400" b="1" dirty="0" smtClean="0">
                <a:solidFill>
                  <a:schemeClr val="bg1"/>
                </a:solidFill>
                <a:latin typeface="Verdana" panose="020B0604030504040204" pitchFamily="34" charset="0"/>
                <a:ea typeface="Verdana" panose="020B0604030504040204" pitchFamily="34" charset="0"/>
                <a:cs typeface="+mj-cs"/>
              </a:rPr>
              <a:t>ist van het getuigenis</a:t>
            </a:r>
            <a:endParaRPr lang="nl-NL" sz="2400" b="1" dirty="0">
              <a:solidFill>
                <a:schemeClr val="bg1"/>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33585693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ppt_w</p:attrName>
                                        </p:attrNameLst>
                                      </p:cBhvr>
                                      <p:tavLst>
                                        <p:tav tm="0" fmla="#ppt_w*sin(2.5*pi*$)">
                                          <p:val>
                                            <p:fltVal val="0"/>
                                          </p:val>
                                        </p:tav>
                                        <p:tav tm="100000">
                                          <p:val>
                                            <p:fltVal val="1"/>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09"/>
          <a:stretch/>
        </p:blipFill>
        <p:spPr bwMode="auto">
          <a:xfrm>
            <a:off x="-1575" y="120"/>
            <a:ext cx="9144000" cy="693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679" y="2478559"/>
            <a:ext cx="343852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Afbeeldingsresultaat voor priest menorah"/>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5536" y="188640"/>
            <a:ext cx="5292000" cy="6533584"/>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ige toelichting 9"/>
          <p:cNvSpPr/>
          <p:nvPr/>
        </p:nvSpPr>
        <p:spPr>
          <a:xfrm>
            <a:off x="5846360" y="6306210"/>
            <a:ext cx="3132936" cy="400110"/>
          </a:xfrm>
          <a:prstGeom prst="wedgeRectCallout">
            <a:avLst>
              <a:gd name="adj1" fmla="val 30600"/>
              <a:gd name="adj2" fmla="val -359424"/>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 ooghoogte!</a:t>
            </a:r>
            <a:endParaRPr lang="nl-NL" sz="4400" b="1" i="1" dirty="0">
              <a:solidFill>
                <a:schemeClr val="bg1"/>
              </a:solidFill>
              <a:cs typeface="+mj-cs"/>
            </a:endParaRPr>
          </a:p>
        </p:txBody>
      </p:sp>
      <p:sp>
        <p:nvSpPr>
          <p:cNvPr id="8" name="Rechthoek 7"/>
          <p:cNvSpPr/>
          <p:nvPr/>
        </p:nvSpPr>
        <p:spPr>
          <a:xfrm>
            <a:off x="5846360" y="187779"/>
            <a:ext cx="3132936" cy="221599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“Luistert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naar Mij, mijn volk, en mijn natie, neig uw oor tot Mij.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een wet</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(Torah) zal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van Mij uitgaan</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en mijn recht zal Ik stellen </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tot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een</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 licht der volken</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Jes.51:4</a:t>
            </a:r>
            <a:endParaRPr lang="nl-NL" sz="12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69149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086235" y="669486"/>
            <a:ext cx="4414855" cy="6117100"/>
          </a:xfrm>
          <a:prstGeom prst="rect">
            <a:avLst/>
          </a:prstGeom>
          <a:ln>
            <a:noFill/>
          </a:ln>
          <a:effectLst>
            <a:softEdge rad="112500"/>
          </a:effectLst>
        </p:spPr>
      </p:pic>
      <p:sp>
        <p:nvSpPr>
          <p:cNvPr id="12" name="Rechthoek 11"/>
          <p:cNvSpPr/>
          <p:nvPr/>
        </p:nvSpPr>
        <p:spPr>
          <a:xfrm>
            <a:off x="179512" y="2647940"/>
            <a:ext cx="3786214" cy="4093428"/>
          </a:xfrm>
          <a:prstGeom prst="rect">
            <a:avLst/>
          </a:prstGeom>
        </p:spPr>
        <p:txBody>
          <a:bodyPr wrap="square">
            <a:spAutoFit/>
          </a:bodyPr>
          <a:lstStyle/>
          <a:p>
            <a:r>
              <a:rPr lang="nl-NL" sz="2000" dirty="0" smtClean="0">
                <a:solidFill>
                  <a:schemeClr val="bg1"/>
                </a:solidFill>
                <a:latin typeface="Verdana" pitchFamily="34" charset="0"/>
              </a:rPr>
              <a:t>Joh.10:7  </a:t>
            </a:r>
          </a:p>
          <a:p>
            <a:r>
              <a:rPr lang="nl-NL" sz="2000" dirty="0" smtClean="0">
                <a:solidFill>
                  <a:schemeClr val="bg1"/>
                </a:solidFill>
                <a:latin typeface="Verdana" pitchFamily="34" charset="0"/>
              </a:rPr>
              <a:t>‘Waarachtig, ik verzeker u: </a:t>
            </a:r>
            <a:r>
              <a:rPr lang="nl-NL" sz="2000" b="1" dirty="0" smtClean="0">
                <a:solidFill>
                  <a:schemeClr val="bg1"/>
                </a:solidFill>
                <a:latin typeface="Verdana" pitchFamily="34" charset="0"/>
              </a:rPr>
              <a:t>ik ben de deur</a:t>
            </a:r>
            <a:r>
              <a:rPr lang="nl-NL" sz="2000" dirty="0" smtClean="0">
                <a:solidFill>
                  <a:schemeClr val="bg1"/>
                </a:solidFill>
                <a:latin typeface="Verdana" pitchFamily="34" charset="0"/>
              </a:rPr>
              <a:t> voor de schapen. 8 Wie vóór mij kwamen waren allemaal dieven en rovers, maar de schapen hebben niet naar hen geluisterd. 9 </a:t>
            </a:r>
            <a:r>
              <a:rPr lang="nl-NL" sz="2000" b="1" dirty="0" smtClean="0">
                <a:solidFill>
                  <a:schemeClr val="bg1"/>
                </a:solidFill>
                <a:latin typeface="Verdana" pitchFamily="34" charset="0"/>
              </a:rPr>
              <a:t>Ik ben de deur</a:t>
            </a:r>
            <a:r>
              <a:rPr lang="nl-NL" sz="2000" dirty="0" smtClean="0">
                <a:solidFill>
                  <a:schemeClr val="bg1"/>
                </a:solidFill>
                <a:latin typeface="Verdana" pitchFamily="34" charset="0"/>
              </a:rPr>
              <a:t>: wanneer iemand door mij binnenkomt zal hij gered worden; hij zal in en uit lopen, en hij zal weidegrond vinden. </a:t>
            </a:r>
            <a:endParaRPr lang="nl-NL" sz="2000" dirty="0">
              <a:solidFill>
                <a:schemeClr val="bg1"/>
              </a:solidFill>
              <a:latin typeface="Verdana" pitchFamily="34" charset="0"/>
            </a:endParaRP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834" y="245972"/>
            <a:ext cx="102393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30" y="264507"/>
            <a:ext cx="100647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64507"/>
            <a:ext cx="86518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2430" y="-64400"/>
            <a:ext cx="14700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9077" y="216774"/>
            <a:ext cx="82867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00713"/>
            <a:ext cx="82867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1490" y="216774"/>
            <a:ext cx="10001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4088" y="3766790"/>
            <a:ext cx="1811337"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hoek 12"/>
          <p:cNvSpPr/>
          <p:nvPr/>
        </p:nvSpPr>
        <p:spPr>
          <a:xfrm>
            <a:off x="177414" y="225442"/>
            <a:ext cx="3458482" cy="2308324"/>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Num.8:1,2 </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sprak tot ​Mozes: </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Spreek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tot </a:t>
            </a:r>
            <a:r>
              <a:rPr lang="nl-NL" i="1" dirty="0" err="1">
                <a:solidFill>
                  <a:schemeClr val="bg1"/>
                </a:solidFill>
                <a:latin typeface="Verdana" panose="020B0604030504040204" pitchFamily="34" charset="0"/>
                <a:ea typeface="Verdana" panose="020B0604030504040204" pitchFamily="34" charset="0"/>
                <a:cs typeface="Verdana" panose="020B0604030504040204" pitchFamily="34" charset="0"/>
              </a:rPr>
              <a:t>Aäron</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en zeg tot hem: Wanneer gij de ​lampen​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opstelt</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i="1" dirty="0">
                <a:solidFill>
                  <a:schemeClr val="bg1"/>
                </a:solidFill>
                <a:cs typeface="+mj-cs"/>
              </a:rPr>
              <a:t>בְּהַעֲלֹתְךָ</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moeten de zeven ​lampen​ haar licht doen vallen op de voorzijde van de ​kandelaar</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866"/>
                                        </p:tgtEl>
                                        <p:attrNameLst>
                                          <p:attrName>style.visibility</p:attrName>
                                        </p:attrNameLst>
                                      </p:cBhvr>
                                      <p:to>
                                        <p:strVal val="visible"/>
                                      </p:to>
                                    </p:set>
                                    <p:animEffect transition="in" filter="fade">
                                      <p:cBhvr>
                                        <p:cTn id="18" dur="500"/>
                                        <p:tgtEl>
                                          <p:spTgt spid="3686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6867"/>
                                        </p:tgtEl>
                                        <p:attrNameLst>
                                          <p:attrName>style.visibility</p:attrName>
                                        </p:attrNameLst>
                                      </p:cBhvr>
                                      <p:to>
                                        <p:strVal val="visible"/>
                                      </p:to>
                                    </p:set>
                                    <p:animEffect transition="in" filter="fade">
                                      <p:cBhvr>
                                        <p:cTn id="22" dur="500"/>
                                        <p:tgtEl>
                                          <p:spTgt spid="3686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6868"/>
                                        </p:tgtEl>
                                        <p:attrNameLst>
                                          <p:attrName>style.visibility</p:attrName>
                                        </p:attrNameLst>
                                      </p:cBhvr>
                                      <p:to>
                                        <p:strVal val="visible"/>
                                      </p:to>
                                    </p:set>
                                    <p:animEffect transition="in" filter="fade">
                                      <p:cBhvr>
                                        <p:cTn id="26" dur="500"/>
                                        <p:tgtEl>
                                          <p:spTgt spid="368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869"/>
                                        </p:tgtEl>
                                        <p:attrNameLst>
                                          <p:attrName>style.visibility</p:attrName>
                                        </p:attrNameLst>
                                      </p:cBhvr>
                                      <p:to>
                                        <p:strVal val="visible"/>
                                      </p:to>
                                    </p:set>
                                    <p:animEffect transition="in" filter="fade">
                                      <p:cBhvr>
                                        <p:cTn id="31" dur="500"/>
                                        <p:tgtEl>
                                          <p:spTgt spid="36869"/>
                                        </p:tgtEl>
                                      </p:cBhvr>
                                    </p:animEffect>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36873"/>
                                        </p:tgtEl>
                                        <p:attrNameLst>
                                          <p:attrName>style.visibility</p:attrName>
                                        </p:attrNameLst>
                                      </p:cBhvr>
                                      <p:to>
                                        <p:strVal val="visible"/>
                                      </p:to>
                                    </p:set>
                                    <p:anim calcmode="lin" valueType="num">
                                      <p:cBhvr additive="base">
                                        <p:cTn id="35" dur="500" fill="hold"/>
                                        <p:tgtEl>
                                          <p:spTgt spid="36873"/>
                                        </p:tgtEl>
                                        <p:attrNameLst>
                                          <p:attrName>ppt_x</p:attrName>
                                        </p:attrNameLst>
                                      </p:cBhvr>
                                      <p:tavLst>
                                        <p:tav tm="0">
                                          <p:val>
                                            <p:strVal val="#ppt_x"/>
                                          </p:val>
                                        </p:tav>
                                        <p:tav tm="100000">
                                          <p:val>
                                            <p:strVal val="#ppt_x"/>
                                          </p:val>
                                        </p:tav>
                                      </p:tavLst>
                                    </p:anim>
                                    <p:anim calcmode="lin" valueType="num">
                                      <p:cBhvr additive="base">
                                        <p:cTn id="36"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872"/>
                                        </p:tgtEl>
                                        <p:attrNameLst>
                                          <p:attrName>style.visibility</p:attrName>
                                        </p:attrNameLst>
                                      </p:cBhvr>
                                      <p:to>
                                        <p:strVal val="visible"/>
                                      </p:to>
                                    </p:set>
                                    <p:animEffect transition="in" filter="fade">
                                      <p:cBhvr>
                                        <p:cTn id="41" dur="500"/>
                                        <p:tgtEl>
                                          <p:spTgt spid="36872"/>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6871"/>
                                        </p:tgtEl>
                                        <p:attrNameLst>
                                          <p:attrName>style.visibility</p:attrName>
                                        </p:attrNameLst>
                                      </p:cBhvr>
                                      <p:to>
                                        <p:strVal val="visible"/>
                                      </p:to>
                                    </p:set>
                                    <p:animEffect transition="in" filter="fade">
                                      <p:cBhvr>
                                        <p:cTn id="45" dur="500"/>
                                        <p:tgtEl>
                                          <p:spTgt spid="36871"/>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6870"/>
                                        </p:tgtEl>
                                        <p:attrNameLst>
                                          <p:attrName>style.visibility</p:attrName>
                                        </p:attrNameLst>
                                      </p:cBhvr>
                                      <p:to>
                                        <p:strVal val="visible"/>
                                      </p:to>
                                    </p:set>
                                    <p:animEffect transition="in" filter="fade">
                                      <p:cBhvr>
                                        <p:cTn id="49"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3769904" y="2554159"/>
            <a:ext cx="1640193" cy="184665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tabLst>
                <a:tab pos="457200" algn="l"/>
              </a:tabLst>
            </a:pPr>
            <a:r>
              <a:rPr lang="he-IL" sz="3600" b="1" dirty="0">
                <a:solidFill>
                  <a:schemeClr val="bg1"/>
                </a:solidFill>
                <a:cs typeface="+mj-cs"/>
              </a:rPr>
              <a:t>רוּחַ יְהוָה</a:t>
            </a:r>
            <a:endParaRPr kumimoji="0" lang="nl-NL" sz="3600" b="1" i="0" u="none" strike="noStrike" cap="none" normalizeH="0" baseline="0" dirty="0" smtClean="0">
              <a:ln>
                <a:noFill/>
              </a:ln>
              <a:solidFill>
                <a:schemeClr val="bg1"/>
              </a:solidFill>
              <a:effectLst/>
              <a:latin typeface="Tahoma" pitchFamily="34" charset="0"/>
              <a:ea typeface="Times New Roman" pitchFamily="18" charset="0"/>
              <a:cs typeface="+mj-cs"/>
            </a:endParaRPr>
          </a:p>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nl-NL" sz="1400" b="1" i="0" u="none" strike="noStrike" cap="none" normalizeH="0" baseline="0" dirty="0" err="1" smtClean="0">
                <a:ln>
                  <a:noFill/>
                </a:ln>
                <a:solidFill>
                  <a:schemeClr val="bg1"/>
                </a:solidFill>
                <a:effectLst/>
                <a:latin typeface="Tahoma" pitchFamily="34" charset="0"/>
                <a:ea typeface="Times New Roman" pitchFamily="18" charset="0"/>
                <a:cs typeface="Tahoma" pitchFamily="34" charset="0"/>
              </a:rPr>
              <a:t>Roeach</a:t>
            </a:r>
            <a:r>
              <a:rPr kumimoji="0" lang="nl-NL" sz="1400" b="1" i="0" u="none" strike="noStrike" cap="none" normalizeH="0" dirty="0" smtClean="0">
                <a:ln>
                  <a:noFill/>
                </a:ln>
                <a:solidFill>
                  <a:schemeClr val="bg1"/>
                </a:solidFill>
                <a:effectLst/>
                <a:latin typeface="Tahoma" pitchFamily="34" charset="0"/>
                <a:ea typeface="Times New Roman" pitchFamily="18" charset="0"/>
                <a:cs typeface="Tahoma" pitchFamily="34" charset="0"/>
              </a:rPr>
              <a:t> JHWH</a:t>
            </a:r>
          </a:p>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nl-NL" sz="1400" b="1" i="0" u="none" strike="noStrike" cap="none" normalizeH="0" baseline="0" dirty="0" smtClean="0">
                <a:ln>
                  <a:noFill/>
                </a:ln>
                <a:solidFill>
                  <a:schemeClr val="bg1"/>
                </a:solidFill>
                <a:effectLst/>
                <a:latin typeface="Tahoma" pitchFamily="34" charset="0"/>
                <a:ea typeface="Times New Roman" pitchFamily="18" charset="0"/>
                <a:cs typeface="Tahoma" pitchFamily="34" charset="0"/>
              </a:rPr>
              <a:t>De </a:t>
            </a:r>
            <a:r>
              <a:rPr kumimoji="0" lang="nl-NL" sz="1400" b="1" i="0" u="none" strike="noStrike" cap="none" normalizeH="0" baseline="0" dirty="0" smtClean="0">
                <a:ln>
                  <a:noFill/>
                </a:ln>
                <a:solidFill>
                  <a:schemeClr val="bg1"/>
                </a:solidFill>
                <a:effectLst/>
                <a:latin typeface="Tahoma" pitchFamily="34" charset="0"/>
                <a:ea typeface="Times New Roman" pitchFamily="18" charset="0"/>
                <a:cs typeface="Tahoma" pitchFamily="34" charset="0"/>
              </a:rPr>
              <a:t>Geest </a:t>
            </a:r>
            <a:endParaRPr kumimoji="0" lang="nl-NL" sz="1400" b="1" i="0" u="none" strike="noStrike" cap="none" normalizeH="0" baseline="0" dirty="0" smtClean="0">
              <a:ln>
                <a:noFill/>
              </a:ln>
              <a:solidFill>
                <a:schemeClr val="bg1"/>
              </a:solidFill>
              <a:effectLst/>
              <a:latin typeface="Tahoma" pitchFamily="34" charset="0"/>
              <a:ea typeface="Times New Roman" pitchFamily="18"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nl-NL" sz="1400" b="1" i="0" u="none" strike="noStrike" cap="none" normalizeH="0" baseline="0" dirty="0" smtClean="0">
                <a:ln>
                  <a:noFill/>
                </a:ln>
                <a:solidFill>
                  <a:schemeClr val="bg1"/>
                </a:solidFill>
                <a:effectLst/>
                <a:latin typeface="Tahoma" pitchFamily="34" charset="0"/>
                <a:ea typeface="Times New Roman" pitchFamily="18" charset="0"/>
                <a:cs typeface="Tahoma" pitchFamily="34" charset="0"/>
              </a:rPr>
              <a:t>van </a:t>
            </a:r>
          </a:p>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nl-NL" sz="14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de Heer</a:t>
            </a:r>
            <a:endParaRPr kumimoji="0" lang="nl-NL" sz="14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R="0" lvl="0" algn="ctr" defTabSz="914400" rtl="0" eaLnBrk="0" fontAlgn="base" latinLnBrk="0" hangingPunct="0">
              <a:lnSpc>
                <a:spcPct val="100000"/>
              </a:lnSpc>
              <a:spcBef>
                <a:spcPct val="0"/>
              </a:spcBef>
              <a:spcAft>
                <a:spcPct val="0"/>
              </a:spcAft>
              <a:buClrTx/>
              <a:buSzTx/>
              <a:tabLst>
                <a:tab pos="457200" algn="l"/>
              </a:tabLst>
            </a:pPr>
            <a:endParaRPr kumimoji="0" lang="nl-NL" sz="1800" b="1" i="0" u="none" strike="noStrike" cap="none" normalizeH="0" baseline="0" dirty="0" smtClean="0">
              <a:ln>
                <a:noFill/>
              </a:ln>
              <a:solidFill>
                <a:schemeClr val="bg1"/>
              </a:solidFill>
              <a:effectLst/>
              <a:latin typeface="Arial" pitchFamily="34" charset="0"/>
              <a:cs typeface="Arial"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028795"/>
            <a:ext cx="9180000" cy="285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p:cNvSpPr>
            <a:spLocks noChangeArrowheads="1"/>
          </p:cNvSpPr>
          <p:nvPr/>
        </p:nvSpPr>
        <p:spPr bwMode="auto">
          <a:xfrm>
            <a:off x="7891250" y="2621230"/>
            <a:ext cx="1361270"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tabLst>
                <a:tab pos="457200" algn="l"/>
              </a:tabLst>
            </a:pPr>
            <a:r>
              <a:rPr lang="he-IL" sz="3600" b="1" dirty="0" smtClean="0">
                <a:solidFill>
                  <a:schemeClr val="bg1"/>
                </a:solidFill>
                <a:latin typeface="Segoe UI Semibold" panose="020B0702040204020203" pitchFamily="34" charset="0"/>
                <a:ea typeface="Times New Roman" pitchFamily="18" charset="0"/>
                <a:cs typeface="+mj-cs"/>
              </a:rPr>
              <a:t>חָכְמָה</a:t>
            </a:r>
            <a:r>
              <a:rPr kumimoji="0" lang="nl-NL" sz="3600" b="0" i="0" u="none" strike="noStrike" cap="none" normalizeH="0" baseline="0" dirty="0" smtClean="0">
                <a:ln>
                  <a:noFill/>
                </a:ln>
                <a:solidFill>
                  <a:schemeClr val="bg1"/>
                </a:solidFill>
                <a:effectLst/>
                <a:latin typeface="Siddur" pitchFamily="2" charset="0"/>
                <a:ea typeface="Times New Roman" pitchFamily="18" charset="0"/>
                <a:cs typeface="Tahoma" pitchFamily="34" charset="0"/>
              </a:rPr>
              <a:t>  </a:t>
            </a:r>
          </a:p>
          <a:p>
            <a:pPr lvl="0" algn="ctr" eaLnBrk="0" fontAlgn="base" hangingPunct="0">
              <a:spcBef>
                <a:spcPct val="0"/>
              </a:spcBef>
              <a:spcAft>
                <a:spcPct val="0"/>
              </a:spcAft>
              <a:tabLst>
                <a:tab pos="457200" algn="l"/>
              </a:tabLst>
            </a:pPr>
            <a:r>
              <a:rPr kumimoji="0" lang="nl-NL" sz="1400" b="1" i="0" u="none" strike="noStrike" cap="none" normalizeH="0" baseline="0" dirty="0" err="1"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chokmah</a:t>
            </a:r>
            <a:endParaRPr kumimoji="0" lang="nl-NL" sz="14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Geest </a:t>
            </a:r>
            <a:endPar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a:t>
            </a:r>
          </a:p>
          <a:p>
            <a:pPr lvl="0" algn="ctr" eaLnBrk="0" fontAlgn="base" hangingPunct="0">
              <a:spcBef>
                <a:spcPct val="0"/>
              </a:spcBef>
              <a:spcAft>
                <a:spcPct val="0"/>
              </a:spcAft>
              <a:tabLst>
                <a:tab pos="457200" algn="l"/>
              </a:tabLst>
            </a:pP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wijsheid</a:t>
            </a: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kumimoji="0" lang="nl-NL" sz="16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R="0" lvl="0" algn="ctr" defTabSz="914400" rtl="0" eaLnBrk="0" fontAlgn="base" latinLnBrk="0" hangingPunct="0">
              <a:lnSpc>
                <a:spcPct val="100000"/>
              </a:lnSpc>
              <a:spcBef>
                <a:spcPct val="0"/>
              </a:spcBef>
              <a:spcAft>
                <a:spcPct val="0"/>
              </a:spcAft>
              <a:buClrTx/>
              <a:buSzTx/>
              <a:tabLst>
                <a:tab pos="457200" algn="l"/>
              </a:tabLst>
            </a:pPr>
            <a:endParaRPr kumimoji="0" lang="nl-NL"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Rectangle 1"/>
          <p:cNvSpPr>
            <a:spLocks noChangeArrowheads="1"/>
          </p:cNvSpPr>
          <p:nvPr/>
        </p:nvSpPr>
        <p:spPr bwMode="auto">
          <a:xfrm>
            <a:off x="190622" y="2626167"/>
            <a:ext cx="1079142" cy="175432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tabLst>
                <a:tab pos="457200" algn="l"/>
              </a:tabLst>
            </a:pPr>
            <a:r>
              <a:rPr lang="he-IL" sz="3600" b="1" dirty="0" smtClean="0">
                <a:solidFill>
                  <a:schemeClr val="bg1"/>
                </a:solidFill>
                <a:latin typeface="Verdana" panose="020B0604030504040204" pitchFamily="34" charset="0"/>
                <a:ea typeface="Verdana" panose="020B0604030504040204" pitchFamily="34" charset="0"/>
                <a:cs typeface="+mj-cs"/>
              </a:rPr>
              <a:t>בִּינָה</a:t>
            </a:r>
            <a:r>
              <a:rPr kumimoji="0" lang="nl-NL" sz="36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lvl="0" algn="ctr" eaLnBrk="0" fontAlgn="base" hangingPunct="0">
              <a:spcBef>
                <a:spcPct val="0"/>
              </a:spcBef>
              <a:spcAft>
                <a:spcPct val="0"/>
              </a:spcAft>
              <a:tabLst>
                <a:tab pos="457200" algn="l"/>
              </a:tabLst>
            </a:pPr>
            <a:r>
              <a:rPr kumimoji="0" lang="nl-NL" sz="1400" b="1" i="0" u="none" strike="noStrike" cap="none" normalizeH="0" baseline="0" dirty="0" err="1"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Bienah</a:t>
            </a:r>
            <a:endParaRPr kumimoji="0" lang="nl-NL" sz="14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Geest </a:t>
            </a:r>
            <a:endPar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a:t>
            </a:r>
          </a:p>
          <a:p>
            <a:pPr lvl="0" algn="ctr" eaLnBrk="0" fontAlgn="base" hangingPunct="0">
              <a:spcBef>
                <a:spcPct val="0"/>
              </a:spcBef>
              <a:spcAft>
                <a:spcPct val="0"/>
              </a:spcAft>
              <a:tabLst>
                <a:tab pos="457200" algn="l"/>
              </a:tabLst>
            </a:pP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inzicht</a:t>
            </a:r>
            <a:endParaRPr kumimoji="0" lang="nl-NL" sz="14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R="0" lvl="0" algn="ctr" defTabSz="914400" rtl="0" eaLnBrk="0" fontAlgn="base" latinLnBrk="0" hangingPunct="0">
              <a:lnSpc>
                <a:spcPct val="100000"/>
              </a:lnSpc>
              <a:spcBef>
                <a:spcPct val="0"/>
              </a:spcBef>
              <a:spcAft>
                <a:spcPct val="0"/>
              </a:spcAft>
              <a:buClrTx/>
              <a:buSzTx/>
              <a:tabLst>
                <a:tab pos="457200" algn="l"/>
              </a:tabLst>
            </a:pPr>
            <a:endParaRPr kumimoji="0" lang="nl-NL" sz="16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8" name="Rectangle 1"/>
          <p:cNvSpPr>
            <a:spLocks noChangeArrowheads="1"/>
          </p:cNvSpPr>
          <p:nvPr/>
        </p:nvSpPr>
        <p:spPr bwMode="auto">
          <a:xfrm>
            <a:off x="2844737" y="2626167"/>
            <a:ext cx="912429" cy="150810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tabLst>
                <a:tab pos="457200" algn="l"/>
              </a:tabLst>
            </a:pPr>
            <a:r>
              <a:rPr lang="he-IL" sz="3600" b="1" dirty="0" smtClean="0">
                <a:solidFill>
                  <a:schemeClr val="bg1"/>
                </a:solidFill>
                <a:cs typeface="+mj-cs"/>
              </a:rPr>
              <a:t>יָרֵא</a:t>
            </a:r>
            <a:r>
              <a:rPr kumimoji="0" lang="nl-NL" sz="3600" b="1" i="0" u="none" strike="noStrike" cap="none" normalizeH="0" baseline="0" dirty="0" smtClean="0">
                <a:ln>
                  <a:noFill/>
                </a:ln>
                <a:solidFill>
                  <a:schemeClr val="bg1"/>
                </a:solidFill>
                <a:effectLst/>
                <a:latin typeface="Siddur" pitchFamily="2" charset="0"/>
                <a:ea typeface="Times New Roman" pitchFamily="18" charset="0"/>
                <a:cs typeface="Tahoma" pitchFamily="34" charset="0"/>
              </a:rPr>
              <a:t> </a:t>
            </a:r>
          </a:p>
          <a:p>
            <a:pPr lvl="0" algn="ctr" eaLnBrk="0" fontAlgn="base" hangingPunct="0">
              <a:spcBef>
                <a:spcPct val="0"/>
              </a:spcBef>
              <a:spcAft>
                <a:spcPct val="0"/>
              </a:spcAft>
              <a:tabLst>
                <a:tab pos="457200" algn="l"/>
              </a:tabLst>
            </a:pPr>
            <a:r>
              <a:rPr kumimoji="0" lang="nl-NL" sz="1400" b="1" i="0" u="none" strike="noStrike" cap="none" normalizeH="0" baseline="0" dirty="0" err="1" smtClean="0">
                <a:ln>
                  <a:noFill/>
                </a:ln>
                <a:solidFill>
                  <a:schemeClr val="bg1"/>
                </a:solidFill>
                <a:effectLst/>
                <a:latin typeface="Tahoma" pitchFamily="34" charset="0"/>
                <a:ea typeface="Times New Roman" pitchFamily="18" charset="0"/>
                <a:cs typeface="Tahoma" pitchFamily="34" charset="0"/>
              </a:rPr>
              <a:t>jarah</a:t>
            </a:r>
            <a:endParaRPr kumimoji="0" lang="nl-NL" sz="1400" b="1" i="0" u="none" strike="noStrike" cap="none" normalizeH="0" baseline="0" dirty="0" smtClean="0">
              <a:ln>
                <a:noFill/>
              </a:ln>
              <a:solidFill>
                <a:schemeClr val="bg1"/>
              </a:solidFill>
              <a:effectLst/>
              <a:latin typeface="Tahoma" pitchFamily="34" charset="0"/>
              <a:ea typeface="Times New Roman" pitchFamily="18" charset="0"/>
              <a:cs typeface="Tahoma" pitchFamily="34" charset="0"/>
            </a:endParaRPr>
          </a:p>
          <a:p>
            <a:pPr lvl="0" algn="ctr" eaLnBrk="0" fontAlgn="base" hangingPunct="0">
              <a:spcBef>
                <a:spcPct val="0"/>
              </a:spcBef>
              <a:spcAft>
                <a:spcPct val="0"/>
              </a:spcAft>
              <a:tabLst>
                <a:tab pos="457200" algn="l"/>
              </a:tabLst>
            </a:pPr>
            <a:r>
              <a:rPr lang="nl-NL" sz="1400" b="1" dirty="0">
                <a:solidFill>
                  <a:schemeClr val="bg1"/>
                </a:solidFill>
                <a:latin typeface="Tahoma" pitchFamily="34" charset="0"/>
                <a:ea typeface="Times New Roman" pitchFamily="18" charset="0"/>
                <a:cs typeface="Tahoma" pitchFamily="34" charset="0"/>
              </a:rPr>
              <a:t>Geest </a:t>
            </a:r>
            <a:endParaRPr lang="nl-NL" sz="1400" b="1" dirty="0" smtClean="0">
              <a:solidFill>
                <a:schemeClr val="bg1"/>
              </a:solidFill>
              <a:latin typeface="Tahoma" pitchFamily="34" charset="0"/>
              <a:ea typeface="Times New Roman" pitchFamily="18" charset="0"/>
              <a:cs typeface="Tahoma" pitchFamily="34" charset="0"/>
            </a:endParaRPr>
          </a:p>
          <a:p>
            <a:pPr lvl="0" algn="ctr" eaLnBrk="0" fontAlgn="base" hangingPunct="0">
              <a:spcBef>
                <a:spcPct val="0"/>
              </a:spcBef>
              <a:spcAft>
                <a:spcPct val="0"/>
              </a:spcAft>
              <a:tabLst>
                <a:tab pos="457200" algn="l"/>
              </a:tabLst>
            </a:pPr>
            <a:r>
              <a:rPr lang="nl-NL" sz="1400" b="1" dirty="0" smtClean="0">
                <a:solidFill>
                  <a:schemeClr val="bg1"/>
                </a:solidFill>
                <a:latin typeface="Tahoma" pitchFamily="34" charset="0"/>
                <a:ea typeface="Times New Roman" pitchFamily="18" charset="0"/>
                <a:cs typeface="Tahoma" pitchFamily="34" charset="0"/>
              </a:rPr>
              <a:t>van </a:t>
            </a:r>
          </a:p>
          <a:p>
            <a:pPr lvl="0" algn="ctr" eaLnBrk="0" fontAlgn="base" hangingPunct="0">
              <a:spcBef>
                <a:spcPct val="0"/>
              </a:spcBef>
              <a:spcAft>
                <a:spcPct val="0"/>
              </a:spcAft>
              <a:tabLst>
                <a:tab pos="457200" algn="l"/>
              </a:tabLst>
            </a:pPr>
            <a:r>
              <a:rPr lang="nl-NL" sz="1400" b="1" dirty="0" smtClean="0">
                <a:solidFill>
                  <a:schemeClr val="bg1"/>
                </a:solidFill>
                <a:latin typeface="Tahoma" pitchFamily="34" charset="0"/>
                <a:ea typeface="Times New Roman" pitchFamily="18" charset="0"/>
                <a:cs typeface="Tahoma" pitchFamily="34" charset="0"/>
              </a:rPr>
              <a:t>eerbied</a:t>
            </a:r>
            <a:endParaRPr kumimoji="0" lang="nl-NL" sz="1400" b="1" i="0" u="none" strike="noStrike" cap="none" normalizeH="0" baseline="0" dirty="0" smtClean="0">
              <a:ln>
                <a:noFill/>
              </a:ln>
              <a:solidFill>
                <a:schemeClr val="bg1"/>
              </a:solidFill>
              <a:effectLst/>
              <a:latin typeface="Arial" pitchFamily="34" charset="0"/>
              <a:cs typeface="Arial" pitchFamily="34" charset="0"/>
            </a:endParaRPr>
          </a:p>
        </p:txBody>
      </p:sp>
      <p:sp>
        <p:nvSpPr>
          <p:cNvPr id="3" name="Rechthoek 2"/>
          <p:cNvSpPr/>
          <p:nvPr/>
        </p:nvSpPr>
        <p:spPr>
          <a:xfrm>
            <a:off x="6516216" y="2626167"/>
            <a:ext cx="1584176" cy="1508105"/>
          </a:xfrm>
          <a:prstGeom prst="rect">
            <a:avLst/>
          </a:prstGeom>
          <a:noFill/>
        </p:spPr>
        <p:txBody>
          <a:bodyPr wrap="square">
            <a:spAutoFit/>
          </a:bodyPr>
          <a:lstStyle/>
          <a:p>
            <a:pPr lvl="0" algn="ctr" eaLnBrk="0" fontAlgn="base" hangingPunct="0">
              <a:spcBef>
                <a:spcPct val="0"/>
              </a:spcBef>
              <a:spcAft>
                <a:spcPct val="0"/>
              </a:spcAft>
              <a:tabLst>
                <a:tab pos="457200" algn="l"/>
              </a:tabLst>
            </a:pPr>
            <a:r>
              <a:rPr lang="he-IL" sz="3600" b="1" dirty="0" smtClean="0">
                <a:solidFill>
                  <a:prstClr val="white"/>
                </a:solidFill>
                <a:cs typeface="Times New Roman"/>
              </a:rPr>
              <a:t>גְּבוּרָה</a:t>
            </a:r>
            <a:r>
              <a:rPr lang="nl-NL" sz="3600" dirty="0" smtClean="0">
                <a:solidFill>
                  <a:prstClr val="white"/>
                </a:solidFill>
                <a:latin typeface="Siddur" pitchFamily="2" charset="0"/>
                <a:ea typeface="Times New Roman" pitchFamily="18" charset="0"/>
                <a:cs typeface="Tahoma" pitchFamily="34" charset="0"/>
              </a:rPr>
              <a:t> </a:t>
            </a:r>
          </a:p>
          <a:p>
            <a:pPr lvl="0" algn="ctr" eaLnBrk="0" fontAlgn="base" hangingPunct="0">
              <a:spcBef>
                <a:spcPct val="0"/>
              </a:spcBef>
              <a:spcAft>
                <a:spcPct val="0"/>
              </a:spcAft>
              <a:tabLst>
                <a:tab pos="457200" algn="l"/>
              </a:tabLst>
            </a:pPr>
            <a:r>
              <a:rPr lang="nl-NL" sz="1400"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gevoerah</a:t>
            </a:r>
            <a:endPar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a:solidFill>
                  <a:prstClr val="white"/>
                </a:solidFill>
                <a:latin typeface="Verdana" panose="020B0604030504040204" pitchFamily="34" charset="0"/>
                <a:ea typeface="Verdana" panose="020B0604030504040204" pitchFamily="34" charset="0"/>
                <a:cs typeface="Verdana" panose="020B0604030504040204" pitchFamily="34" charset="0"/>
              </a:rPr>
              <a:t>Geest </a:t>
            </a:r>
            <a:endPar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van </a:t>
            </a: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kracht </a:t>
            </a:r>
            <a:endParaRPr lang="nl-NL" sz="1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303446" y="2615727"/>
            <a:ext cx="1261224" cy="1723549"/>
          </a:xfrm>
          <a:prstGeom prst="rect">
            <a:avLst/>
          </a:prstGeom>
          <a:noFill/>
        </p:spPr>
        <p:txBody>
          <a:bodyPr wrap="square">
            <a:spAutoFit/>
          </a:bodyPr>
          <a:lstStyle/>
          <a:p>
            <a:pPr lvl="0" algn="ctr" eaLnBrk="0" fontAlgn="base" hangingPunct="0">
              <a:spcBef>
                <a:spcPct val="0"/>
              </a:spcBef>
              <a:spcAft>
                <a:spcPct val="0"/>
              </a:spcAft>
              <a:tabLst>
                <a:tab pos="457200" algn="l"/>
              </a:tabLst>
            </a:pPr>
            <a:r>
              <a:rPr lang="he-IL" sz="3600" b="1" dirty="0" smtClean="0">
                <a:solidFill>
                  <a:prstClr val="white"/>
                </a:solidFill>
                <a:cs typeface="Times New Roman"/>
              </a:rPr>
              <a:t>עֵצָה</a:t>
            </a:r>
            <a:r>
              <a:rPr lang="nl-NL" sz="3600" dirty="0" smtClean="0">
                <a:solidFill>
                  <a:prstClr val="white"/>
                </a:solidFill>
                <a:latin typeface="Siddur" pitchFamily="2" charset="0"/>
                <a:ea typeface="Times New Roman" pitchFamily="18" charset="0"/>
                <a:cs typeface="Tahoma" pitchFamily="34" charset="0"/>
              </a:rPr>
              <a:t> </a:t>
            </a:r>
          </a:p>
          <a:p>
            <a:pPr lvl="0" algn="ctr" eaLnBrk="0" fontAlgn="base" hangingPunct="0">
              <a:spcBef>
                <a:spcPct val="0"/>
              </a:spcBef>
              <a:spcAft>
                <a:spcPct val="0"/>
              </a:spcAft>
              <a:tabLst>
                <a:tab pos="457200" algn="l"/>
              </a:tabLst>
            </a:pPr>
            <a:r>
              <a:rPr lang="nl-NL" sz="1400"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etsah</a:t>
            </a:r>
            <a:endPar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a:solidFill>
                  <a:prstClr val="white"/>
                </a:solidFill>
                <a:latin typeface="Verdana" panose="020B0604030504040204" pitchFamily="34" charset="0"/>
                <a:ea typeface="Verdana" panose="020B0604030504040204" pitchFamily="34" charset="0"/>
                <a:cs typeface="Verdana" panose="020B0604030504040204" pitchFamily="34" charset="0"/>
              </a:rPr>
              <a:t>Geest </a:t>
            </a:r>
            <a:endPar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van </a:t>
            </a: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verstandig </a:t>
            </a: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beleid</a:t>
            </a:r>
            <a:endParaRPr lang="nl-NL" sz="1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5560979" y="2626167"/>
            <a:ext cx="936104" cy="1508105"/>
          </a:xfrm>
          <a:prstGeom prst="rect">
            <a:avLst/>
          </a:prstGeom>
          <a:noFill/>
        </p:spPr>
        <p:txBody>
          <a:bodyPr wrap="square">
            <a:spAutoFit/>
          </a:bodyPr>
          <a:lstStyle/>
          <a:p>
            <a:pPr lvl="0" algn="ctr" eaLnBrk="0" fontAlgn="base" hangingPunct="0">
              <a:spcBef>
                <a:spcPct val="0"/>
              </a:spcBef>
              <a:spcAft>
                <a:spcPct val="0"/>
              </a:spcAft>
              <a:tabLst>
                <a:tab pos="457200" algn="l"/>
              </a:tabLst>
            </a:pPr>
            <a:r>
              <a:rPr lang="he-IL" sz="3600" b="1" dirty="0" smtClean="0">
                <a:solidFill>
                  <a:prstClr val="white"/>
                </a:solidFill>
                <a:cs typeface="Times New Roman"/>
              </a:rPr>
              <a:t>דַּעַת</a:t>
            </a:r>
            <a:r>
              <a:rPr lang="nl-NL" sz="3600" dirty="0" smtClean="0">
                <a:solidFill>
                  <a:prstClr val="white"/>
                </a:solidFill>
                <a:latin typeface="Siddur" pitchFamily="2" charset="0"/>
                <a:ea typeface="Times New Roman" pitchFamily="18" charset="0"/>
                <a:cs typeface="Tahoma" pitchFamily="34" charset="0"/>
              </a:rPr>
              <a:t> </a:t>
            </a:r>
          </a:p>
          <a:p>
            <a:pPr lvl="0" algn="ctr" eaLnBrk="0" fontAlgn="base" hangingPunct="0">
              <a:spcBef>
                <a:spcPct val="0"/>
              </a:spcBef>
              <a:spcAft>
                <a:spcPct val="0"/>
              </a:spcAft>
              <a:tabLst>
                <a:tab pos="457200" algn="l"/>
              </a:tabLst>
            </a:pPr>
            <a:r>
              <a:rPr lang="nl-NL" sz="1400"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daät</a:t>
            </a:r>
            <a:endPar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a:solidFill>
                  <a:prstClr val="white"/>
                </a:solidFill>
                <a:latin typeface="Verdana" panose="020B0604030504040204" pitchFamily="34" charset="0"/>
                <a:ea typeface="Verdana" panose="020B0604030504040204" pitchFamily="34" charset="0"/>
                <a:cs typeface="Verdana" panose="020B0604030504040204" pitchFamily="34" charset="0"/>
              </a:rPr>
              <a:t>Geest </a:t>
            </a:r>
            <a:endPar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van </a:t>
            </a:r>
          </a:p>
          <a:p>
            <a:pPr lvl="0" algn="ctr" eaLnBrk="0" fontAlgn="base" hangingPunct="0">
              <a:spcBef>
                <a:spcPct val="0"/>
              </a:spcBef>
              <a:spcAft>
                <a:spcPct val="0"/>
              </a:spcAft>
              <a:tabLst>
                <a:tab pos="457200" algn="l"/>
              </a:tabLst>
            </a:pPr>
            <a:r>
              <a:rPr lang="nl-NL" sz="1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kennis</a:t>
            </a:r>
            <a:endParaRPr lang="nl-NL" sz="1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0" y="-27384"/>
            <a:ext cx="9144000" cy="2308324"/>
          </a:xfrm>
          <a:prstGeom prst="rect">
            <a:avLst/>
          </a:prstGeom>
          <a:solidFill>
            <a:srgbClr val="000000">
              <a:alpha val="30196"/>
            </a:srgbClr>
          </a:solidFill>
        </p:spPr>
        <p:txBody>
          <a:bodyPr wrap="square">
            <a:spAutoFit/>
          </a:bodyPr>
          <a:lstStyle/>
          <a:p>
            <a:pPr algn="just"/>
            <a:r>
              <a:rPr lang="nl-NL" sz="1600" dirty="0" smtClean="0">
                <a:solidFill>
                  <a:schemeClr val="bg1"/>
                </a:solidFill>
                <a:latin typeface="Verdana" pitchFamily="34" charset="0"/>
              </a:rPr>
              <a:t>Jesaja </a:t>
            </a:r>
            <a:r>
              <a:rPr lang="nl-NL" sz="1600" dirty="0" smtClean="0">
                <a:solidFill>
                  <a:schemeClr val="bg1"/>
                </a:solidFill>
                <a:latin typeface="Verdana" pitchFamily="34" charset="0"/>
              </a:rPr>
              <a:t>11:1-5 </a:t>
            </a:r>
            <a:r>
              <a:rPr lang="nl-NL" sz="1600" i="1" dirty="0" smtClean="0">
                <a:solidFill>
                  <a:schemeClr val="bg1"/>
                </a:solidFill>
                <a:latin typeface="Verdana" pitchFamily="34" charset="0"/>
              </a:rPr>
              <a:t>”Maar </a:t>
            </a:r>
            <a:r>
              <a:rPr lang="nl-NL" sz="1600" i="1" dirty="0" smtClean="0">
                <a:solidFill>
                  <a:schemeClr val="bg1"/>
                </a:solidFill>
                <a:latin typeface="Verdana" pitchFamily="34" charset="0"/>
              </a:rPr>
              <a:t>uit de stronk van </a:t>
            </a:r>
            <a:r>
              <a:rPr lang="nl-NL" sz="1600" i="1" dirty="0" err="1" smtClean="0">
                <a:solidFill>
                  <a:schemeClr val="bg1"/>
                </a:solidFill>
                <a:latin typeface="Verdana" pitchFamily="34" charset="0"/>
              </a:rPr>
              <a:t>Isaï</a:t>
            </a:r>
            <a:r>
              <a:rPr lang="nl-NL" sz="1600" i="1" dirty="0" smtClean="0">
                <a:solidFill>
                  <a:schemeClr val="bg1"/>
                </a:solidFill>
                <a:latin typeface="Verdana" pitchFamily="34" charset="0"/>
              </a:rPr>
              <a:t> schiet een telg op, een scheut van zijn wortels komt tot bloei. </a:t>
            </a:r>
            <a:r>
              <a:rPr lang="nl-NL" sz="1600" i="1" dirty="0" smtClean="0">
                <a:solidFill>
                  <a:schemeClr val="bg1"/>
                </a:solidFill>
                <a:latin typeface="Verdana" pitchFamily="34" charset="0"/>
              </a:rPr>
              <a:t>De </a:t>
            </a:r>
            <a:r>
              <a:rPr lang="nl-NL" sz="1600" b="1" i="1" dirty="0" smtClean="0">
                <a:solidFill>
                  <a:schemeClr val="bg1"/>
                </a:solidFill>
                <a:latin typeface="Verdana" pitchFamily="34" charset="0"/>
              </a:rPr>
              <a:t>geest van de HEER</a:t>
            </a:r>
            <a:r>
              <a:rPr lang="nl-NL" sz="1600" i="1" dirty="0" smtClean="0">
                <a:solidFill>
                  <a:schemeClr val="bg1"/>
                </a:solidFill>
                <a:latin typeface="Verdana" pitchFamily="34" charset="0"/>
              </a:rPr>
              <a:t> zal op hem rusten: een geest van </a:t>
            </a:r>
            <a:r>
              <a:rPr lang="nl-NL" sz="1600" b="1" i="1" dirty="0" smtClean="0">
                <a:solidFill>
                  <a:schemeClr val="bg1"/>
                </a:solidFill>
                <a:latin typeface="Verdana" pitchFamily="34" charset="0"/>
              </a:rPr>
              <a:t>wijsheid</a:t>
            </a:r>
            <a:r>
              <a:rPr lang="nl-NL" sz="1600" i="1" dirty="0" smtClean="0">
                <a:solidFill>
                  <a:schemeClr val="bg1"/>
                </a:solidFill>
                <a:latin typeface="Verdana" pitchFamily="34" charset="0"/>
              </a:rPr>
              <a:t> en </a:t>
            </a:r>
            <a:r>
              <a:rPr lang="nl-NL" sz="1600" b="1" i="1" dirty="0" smtClean="0">
                <a:solidFill>
                  <a:schemeClr val="bg1"/>
                </a:solidFill>
                <a:latin typeface="Verdana" pitchFamily="34" charset="0"/>
              </a:rPr>
              <a:t>inzicht,</a:t>
            </a:r>
            <a:r>
              <a:rPr lang="nl-NL" sz="1600" i="1" dirty="0" smtClean="0">
                <a:solidFill>
                  <a:schemeClr val="bg1"/>
                </a:solidFill>
                <a:latin typeface="Verdana" pitchFamily="34" charset="0"/>
              </a:rPr>
              <a:t> een geest van </a:t>
            </a:r>
            <a:r>
              <a:rPr lang="nl-NL" sz="1600" b="1" i="1" dirty="0" smtClean="0">
                <a:solidFill>
                  <a:schemeClr val="bg1"/>
                </a:solidFill>
                <a:latin typeface="Verdana" pitchFamily="34" charset="0"/>
              </a:rPr>
              <a:t>kracht </a:t>
            </a:r>
            <a:r>
              <a:rPr lang="nl-NL" sz="1600" i="1" dirty="0" smtClean="0">
                <a:solidFill>
                  <a:schemeClr val="bg1"/>
                </a:solidFill>
                <a:latin typeface="Verdana" pitchFamily="34" charset="0"/>
              </a:rPr>
              <a:t>en </a:t>
            </a:r>
            <a:r>
              <a:rPr lang="nl-NL" sz="1600" b="1" i="1" dirty="0" smtClean="0">
                <a:solidFill>
                  <a:schemeClr val="bg1"/>
                </a:solidFill>
                <a:latin typeface="Verdana" pitchFamily="34" charset="0"/>
              </a:rPr>
              <a:t>verstandig beleid,</a:t>
            </a:r>
            <a:r>
              <a:rPr lang="nl-NL" sz="1600" i="1" dirty="0" smtClean="0">
                <a:solidFill>
                  <a:schemeClr val="bg1"/>
                </a:solidFill>
                <a:latin typeface="Verdana" pitchFamily="34" charset="0"/>
              </a:rPr>
              <a:t> een geest van </a:t>
            </a:r>
            <a:r>
              <a:rPr lang="nl-NL" sz="1600" b="1" i="1" dirty="0" smtClean="0">
                <a:solidFill>
                  <a:schemeClr val="bg1"/>
                </a:solidFill>
                <a:latin typeface="Verdana" pitchFamily="34" charset="0"/>
              </a:rPr>
              <a:t>kennis</a:t>
            </a:r>
            <a:r>
              <a:rPr lang="nl-NL" sz="1600" i="1" dirty="0" smtClean="0">
                <a:solidFill>
                  <a:schemeClr val="bg1"/>
                </a:solidFill>
                <a:latin typeface="Verdana" pitchFamily="34" charset="0"/>
              </a:rPr>
              <a:t> en </a:t>
            </a:r>
            <a:r>
              <a:rPr lang="nl-NL" sz="1600" b="1" i="1" dirty="0" smtClean="0">
                <a:solidFill>
                  <a:schemeClr val="bg1"/>
                </a:solidFill>
                <a:latin typeface="Verdana" pitchFamily="34" charset="0"/>
              </a:rPr>
              <a:t>eerbied </a:t>
            </a:r>
            <a:r>
              <a:rPr lang="nl-NL" sz="1600" i="1" dirty="0" smtClean="0">
                <a:solidFill>
                  <a:schemeClr val="bg1"/>
                </a:solidFill>
                <a:latin typeface="Verdana" pitchFamily="34" charset="0"/>
              </a:rPr>
              <a:t>voor de HEER. </a:t>
            </a:r>
            <a:r>
              <a:rPr lang="nl-NL" sz="1600" i="1" dirty="0" smtClean="0">
                <a:solidFill>
                  <a:schemeClr val="bg1"/>
                </a:solidFill>
                <a:latin typeface="Verdana" pitchFamily="34" charset="0"/>
              </a:rPr>
              <a:t>Hij </a:t>
            </a:r>
            <a:r>
              <a:rPr lang="nl-NL" sz="1600" i="1" dirty="0" smtClean="0">
                <a:solidFill>
                  <a:schemeClr val="bg1"/>
                </a:solidFill>
                <a:latin typeface="Verdana" pitchFamily="34" charset="0"/>
              </a:rPr>
              <a:t>ademt eerbied voor de HEER; zijn oordeel stoelt niet op uiterlijke schijn, noch grondt hij zijn vonnis op geruchten. </a:t>
            </a:r>
            <a:r>
              <a:rPr lang="nl-NL" sz="1600" i="1" dirty="0" smtClean="0">
                <a:solidFill>
                  <a:schemeClr val="bg1"/>
                </a:solidFill>
                <a:latin typeface="Verdana" pitchFamily="34" charset="0"/>
              </a:rPr>
              <a:t>Over </a:t>
            </a:r>
            <a:r>
              <a:rPr lang="nl-NL" sz="1600" i="1" dirty="0" smtClean="0">
                <a:solidFill>
                  <a:schemeClr val="bg1"/>
                </a:solidFill>
                <a:latin typeface="Verdana" pitchFamily="34" charset="0"/>
              </a:rPr>
              <a:t>de zwakken velt hij een rechtvaardig oordeel, de armen in het land geeft hij een eerlijk vonnis. Hij tuchtigt de aarde met de gesel van zijn mond, met de adem van zijn lippen doodt hij de schuldigen. </a:t>
            </a:r>
            <a:r>
              <a:rPr lang="nl-NL" sz="1600" i="1" dirty="0" smtClean="0">
                <a:solidFill>
                  <a:schemeClr val="bg1"/>
                </a:solidFill>
                <a:latin typeface="Verdana" pitchFamily="34" charset="0"/>
              </a:rPr>
              <a:t>Hij </a:t>
            </a:r>
            <a:r>
              <a:rPr lang="nl-NL" sz="1600" i="1" dirty="0" smtClean="0">
                <a:solidFill>
                  <a:schemeClr val="bg1"/>
                </a:solidFill>
                <a:latin typeface="Verdana" pitchFamily="34" charset="0"/>
              </a:rPr>
              <a:t>draagt gerechtigheid als een gordel om zijn lendenen en trouw als een gordel om zijn heupen. </a:t>
            </a:r>
            <a:endParaRPr lang="nl-NL" sz="1600" dirty="0">
              <a:solidFill>
                <a:schemeClr val="bg1"/>
              </a:solidFill>
              <a:latin typeface="Verdana" pitchFamily="34" charset="0"/>
            </a:endParaRPr>
          </a:p>
        </p:txBody>
      </p:sp>
      <p:sp>
        <p:nvSpPr>
          <p:cNvPr id="12" name="Rechthoek 11"/>
          <p:cNvSpPr/>
          <p:nvPr/>
        </p:nvSpPr>
        <p:spPr>
          <a:xfrm>
            <a:off x="2308117" y="5457089"/>
            <a:ext cx="4203395" cy="830997"/>
          </a:xfrm>
          <a:prstGeom prst="rect">
            <a:avLst/>
          </a:prstGeom>
        </p:spPr>
        <p:txBody>
          <a:bodyPr wrap="none">
            <a:spAutoFit/>
          </a:bodyPr>
          <a:lstStyle/>
          <a:p>
            <a:pPr algn="ct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zeven</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Geesten </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Gods</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Openb.3:1</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091146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4449"/>
                                        </p:tgtEl>
                                        <p:attrNameLst>
                                          <p:attrName>style.visibility</p:attrName>
                                        </p:attrNameLst>
                                      </p:cBhvr>
                                      <p:to>
                                        <p:strVal val="visible"/>
                                      </p:to>
                                    </p:set>
                                    <p:animEffect transition="in" filter="fade">
                                      <p:cBhvr>
                                        <p:cTn id="13" dur="500"/>
                                        <p:tgtEl>
                                          <p:spTgt spid="1044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p:bldP spid="5" grpId="0"/>
      <p:bldP spid="7" grpId="0"/>
      <p:bldP spid="8" grpId="0"/>
      <p:bldP spid="3" grpId="0"/>
      <p:bldP spid="6" grpId="0"/>
      <p:bldP spid="9"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troomdiagram: Proces 2"/>
          <p:cNvSpPr/>
          <p:nvPr/>
        </p:nvSpPr>
        <p:spPr>
          <a:xfrm>
            <a:off x="0" y="0"/>
            <a:ext cx="9144000" cy="685800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utoShape 11" descr="Afbeeldingsresultaat voor flame light black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6637"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r="1334"/>
          <a:stretch/>
        </p:blipFill>
        <p:spPr bwMode="auto">
          <a:xfrm>
            <a:off x="-125413" y="-39688"/>
            <a:ext cx="9269413"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hoek 9"/>
          <p:cNvSpPr/>
          <p:nvPr/>
        </p:nvSpPr>
        <p:spPr>
          <a:xfrm>
            <a:off x="-87421" y="5882025"/>
            <a:ext cx="9269413" cy="1015663"/>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Jes,49:6 </a:t>
            </a: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“Ik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stel u tot een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licht</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der volken,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opdat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mijn heil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reike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tot het einde der aarde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006943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028795"/>
            <a:ext cx="9180000" cy="285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hoek 13"/>
          <p:cNvSpPr/>
          <p:nvPr/>
        </p:nvSpPr>
        <p:spPr>
          <a:xfrm>
            <a:off x="0" y="-27384"/>
            <a:ext cx="9144000" cy="3477875"/>
          </a:xfrm>
          <a:prstGeom prst="rect">
            <a:avLst/>
          </a:prstGeom>
          <a:solidFill>
            <a:srgbClr val="000000">
              <a:alpha val="30196"/>
            </a:srgbClr>
          </a:solidFill>
        </p:spPr>
        <p:txBody>
          <a:bodyPr wrap="square">
            <a:spAutoFit/>
          </a:bodyPr>
          <a:lstStyle/>
          <a:p>
            <a:pPr algn="just"/>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Openbaring 21: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een tempel zag ik in haar niet, want de Here God, de Almachtige, is haar tempel, en het Lam.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de stad heeft de zon en de maan niet van node, dat die haar beschijnen, want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 heerlijkheid Gods verlicht haar en haar ​lamp​ is het Lam</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de volken zullen bij haar licht wandelen en de koningen der aarde brengen hun heerlijkheid in haar;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haar ​poorten​ zullen nooit gesloten worden des daags, want daar zal geen nacht zijn;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de heerlijkheid en de eer der volken zullen in haar gebracht worden.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in haar zal niets onreins binnenkomen, en niemand, die gruwel en leugen doet, maar alleen zij, die geschreven zijn in het ​boek​ des levens van het Lam.</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55709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09"/>
          <a:stretch/>
        </p:blipFill>
        <p:spPr bwMode="auto">
          <a:xfrm>
            <a:off x="1784" y="-5148"/>
            <a:ext cx="9144000" cy="693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179512" y="6165304"/>
            <a:ext cx="8784000"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nl-NL"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Volgens de Rambam bevatte iedere lamp </a:t>
            </a:r>
            <a:r>
              <a:rPr lang="en-US" dirty="0">
                <a:solidFill>
                  <a:prstClr val="white"/>
                </a:solidFill>
                <a:latin typeface="Verdana" panose="020B0604030504040204" pitchFamily="34" charset="0"/>
                <a:ea typeface="Verdana" panose="020B0604030504040204" pitchFamily="34" charset="0"/>
                <a:cs typeface="Verdana" panose="020B0604030504040204" pitchFamily="34" charset="0"/>
              </a:rPr>
              <a:t>1/2 </a:t>
            </a:r>
            <a:r>
              <a:rPr lang="en-US" i="1" dirty="0">
                <a:solidFill>
                  <a:prstClr val="white"/>
                </a:solidFill>
                <a:latin typeface="Verdana" panose="020B0604030504040204" pitchFamily="34" charset="0"/>
                <a:ea typeface="Verdana" panose="020B0604030504040204" pitchFamily="34" charset="0"/>
                <a:cs typeface="Verdana" panose="020B0604030504040204" pitchFamily="34" charset="0"/>
              </a:rPr>
              <a:t>log</a:t>
            </a:r>
            <a:r>
              <a:rPr lang="en-US"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dirty="0" smtClean="0">
                <a:solidFill>
                  <a:prstClr val="white"/>
                </a:solidFill>
                <a:latin typeface="Verdana" panose="020B0604030504040204" pitchFamily="34" charset="0"/>
                <a:ea typeface="Verdana" panose="020B0604030504040204" pitchFamily="34" charset="0"/>
                <a:cs typeface="Verdana" panose="020B0604030504040204" pitchFamily="34" charset="0"/>
              </a:rPr>
              <a:t>(c.a.285 gram) </a:t>
            </a:r>
            <a:r>
              <a:rPr lang="en-US"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olijfolie</a:t>
            </a:r>
            <a:r>
              <a:rPr lang="en-US"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pPr algn="ctr"/>
            <a:r>
              <a:rPr lang="en-US"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Dat</a:t>
            </a:r>
            <a:r>
              <a:rPr lang="en-US"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is c.a. 2 liter per menorah</a:t>
            </a:r>
            <a:endParaRPr lang="nl-NL"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92" y="188639"/>
            <a:ext cx="5666052" cy="580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991300"/>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35496" y="5877272"/>
            <a:ext cx="9144000" cy="461665"/>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Zichtbaar in het licht</a:t>
            </a:r>
            <a:endParaRPr lang="nl-NL" sz="2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0" y="-27384"/>
            <a:ext cx="9144000" cy="830997"/>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Het verschil tussen en lichtgevend voorwerp </a:t>
            </a:r>
          </a:p>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een niet lichtgevend voorwerp.</a:t>
            </a:r>
            <a:endParaRPr lang="nl-NL" sz="2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9463" name="Picture 7" descr="Afbeeldingsresultaat voor stone white backgrou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69275" y="1340768"/>
            <a:ext cx="5747792" cy="3815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5" y="0"/>
            <a:ext cx="9278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6144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3000" fill="hold"/>
                                        <p:tgtEl>
                                          <p:spTgt spid="14"/>
                                        </p:tgtEl>
                                        <p:attrNameLst>
                                          <p:attrName>ppt_x</p:attrName>
                                        </p:attrNameLst>
                                      </p:cBhvr>
                                      <p:tavLst>
                                        <p:tav tm="0">
                                          <p:val>
                                            <p:strVal val="#ppt_x"/>
                                          </p:val>
                                        </p:tav>
                                        <p:tav tm="100000">
                                          <p:val>
                                            <p:strVal val="#ppt_x"/>
                                          </p:val>
                                        </p:tav>
                                      </p:tavLst>
                                    </p:anim>
                                    <p:anim calcmode="lin" valueType="num">
                                      <p:cBhvr additive="base">
                                        <p:cTn id="13" dur="3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465"/>
                                        </p:tgtEl>
                                        <p:attrNameLst>
                                          <p:attrName>style.visibility</p:attrName>
                                        </p:attrNameLst>
                                      </p:cBhvr>
                                      <p:to>
                                        <p:strVal val="visible"/>
                                      </p:to>
                                    </p:set>
                                    <p:animEffect transition="in" filter="fade">
                                      <p:cBhvr>
                                        <p:cTn id="18" dur="3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35496" y="5877272"/>
            <a:ext cx="9144000" cy="461665"/>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Zichtbaar in het licht</a:t>
            </a:r>
            <a:endParaRPr lang="nl-NL" sz="2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9461"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82" b="97232" l="9132" r="89498"/>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139952" y="3284984"/>
            <a:ext cx="1152120" cy="152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0" y="-27384"/>
            <a:ext cx="9144000" cy="830997"/>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Het verschil tussen en lichtgevend voorwerp </a:t>
            </a:r>
          </a:p>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een niet lichtgevend voorwerp.</a:t>
            </a:r>
            <a:endParaRPr lang="nl-NL" sz="2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2150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3" y="-22362"/>
            <a:ext cx="948055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3424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505"/>
                                        </p:tgtEl>
                                        <p:attrNameLst>
                                          <p:attrName>style.visibility</p:attrName>
                                        </p:attrNameLst>
                                      </p:cBhvr>
                                      <p:to>
                                        <p:strVal val="visible"/>
                                      </p:to>
                                    </p:set>
                                    <p:animEffect transition="in" filter="fade">
                                      <p:cBhvr>
                                        <p:cTn id="18" dur="3000"/>
                                        <p:tgtEl>
                                          <p:spTgt spid="2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7383"/>
            <a:ext cx="3189419"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9524"/>
          <a:stretch/>
        </p:blipFill>
        <p:spPr bwMode="auto">
          <a:xfrm>
            <a:off x="3168996" y="-27383"/>
            <a:ext cx="3189419" cy="136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528" y="14329"/>
            <a:ext cx="3189419"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612534"/>
            <a:ext cx="3189419"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2985"/>
          <a:stretch/>
        </p:blipFill>
        <p:spPr bwMode="auto">
          <a:xfrm>
            <a:off x="7643948" y="1700808"/>
            <a:ext cx="1499493"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085" y="4653136"/>
            <a:ext cx="3189419"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085" y="2996952"/>
            <a:ext cx="3189419"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4582195"/>
            <a:ext cx="3189419"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85"/>
          <a:stretch/>
        </p:blipFill>
        <p:spPr bwMode="auto">
          <a:xfrm>
            <a:off x="1509038" y="3212976"/>
            <a:ext cx="241489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2987824" y="836712"/>
            <a:ext cx="3488433" cy="5232202"/>
          </a:xfrm>
          <a:prstGeom prst="rect">
            <a:avLst/>
          </a:prstGeom>
          <a:noFill/>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Salomo’s</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tempel</a:t>
            </a:r>
          </a:p>
          <a:p>
            <a:pPr algn="ctr"/>
            <a:endPar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smtClean="0">
                <a:latin typeface="Verdana" panose="020B0604030504040204" pitchFamily="34" charset="0"/>
                <a:ea typeface="Verdana" panose="020B0604030504040204" pitchFamily="34" charset="0"/>
                <a:cs typeface="Verdana" panose="020B0604030504040204" pitchFamily="34" charset="0"/>
              </a:rPr>
              <a:t>Hij </a:t>
            </a:r>
            <a:r>
              <a:rPr lang="nl-NL" sz="2000" dirty="0">
                <a:latin typeface="Verdana" panose="020B0604030504040204" pitchFamily="34" charset="0"/>
                <a:ea typeface="Verdana" panose="020B0604030504040204" pitchFamily="34" charset="0"/>
                <a:cs typeface="Verdana" panose="020B0604030504040204" pitchFamily="34" charset="0"/>
              </a:rPr>
              <a:t>maakte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 </a:t>
            </a:r>
            <a:r>
              <a:rPr lang="nl-NL" sz="2000" b="1" dirty="0">
                <a:latin typeface="Verdana" panose="020B0604030504040204" pitchFamily="34" charset="0"/>
                <a:ea typeface="Verdana" panose="020B0604030504040204" pitchFamily="34" charset="0"/>
                <a:cs typeface="Verdana" panose="020B0604030504040204" pitchFamily="34" charset="0"/>
              </a:rPr>
              <a:t>tien gouden ​</a:t>
            </a:r>
            <a:r>
              <a:rPr lang="nl-NL" sz="2000" b="1" dirty="0" smtClean="0">
                <a:latin typeface="Verdana" panose="020B0604030504040204" pitchFamily="34" charset="0"/>
                <a:ea typeface="Verdana" panose="020B0604030504040204" pitchFamily="34" charset="0"/>
                <a:cs typeface="Verdana" panose="020B0604030504040204" pitchFamily="34" charset="0"/>
              </a:rPr>
              <a:t>kandelaars</a:t>
            </a:r>
          </a:p>
          <a:p>
            <a:pPr algn="ctr"/>
            <a:r>
              <a:rPr lang="he-IL" sz="2400" b="1" dirty="0">
                <a:cs typeface="+mj-cs"/>
              </a:rPr>
              <a:t>מְנֹרוֹת </a:t>
            </a:r>
            <a:r>
              <a:rPr lang="he-IL" sz="2400" b="1" dirty="0" smtClean="0">
                <a:cs typeface="+mj-cs"/>
              </a:rPr>
              <a:t>הַזָּהָב </a:t>
            </a:r>
            <a:r>
              <a:rPr lang="he-IL" sz="2400" b="1" dirty="0">
                <a:cs typeface="+mj-cs"/>
              </a:rPr>
              <a:t>עֶשֶׂר</a:t>
            </a:r>
            <a:endParaRPr lang="nl-NL" sz="2400" b="1" dirty="0">
              <a:latin typeface="Verdana" panose="020B0604030504040204" pitchFamily="34" charset="0"/>
              <a:ea typeface="Verdana" panose="020B0604030504040204" pitchFamily="34" charset="0"/>
              <a:cs typeface="+mj-cs"/>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menorot</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zahaw</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eser</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volgens </a:t>
            </a:r>
            <a:r>
              <a:rPr lang="nl-NL" sz="2000" dirty="0">
                <a:latin typeface="Verdana" panose="020B0604030504040204" pitchFamily="34" charset="0"/>
                <a:ea typeface="Verdana" panose="020B0604030504040204" pitchFamily="34" charset="0"/>
                <a:cs typeface="Verdana" panose="020B0604030504040204" pitchFamily="34" charset="0"/>
              </a:rPr>
              <a:t>het voorschrift daarvoor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en </a:t>
            </a:r>
            <a:r>
              <a:rPr lang="nl-NL" sz="2000" dirty="0">
                <a:latin typeface="Verdana" panose="020B0604030504040204" pitchFamily="34" charset="0"/>
                <a:ea typeface="Verdana" panose="020B0604030504040204" pitchFamily="34" charset="0"/>
                <a:cs typeface="Verdana" panose="020B0604030504040204" pitchFamily="34" charset="0"/>
              </a:rPr>
              <a:t>plaatste ze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in </a:t>
            </a:r>
            <a:r>
              <a:rPr lang="nl-NL" sz="2000" dirty="0">
                <a:latin typeface="Verdana" panose="020B0604030504040204" pitchFamily="34" charset="0"/>
                <a:ea typeface="Verdana" panose="020B0604030504040204" pitchFamily="34" charset="0"/>
                <a:cs typeface="Verdana" panose="020B0604030504040204" pitchFamily="34" charset="0"/>
              </a:rPr>
              <a:t>de hoofdzaal,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vijf </a:t>
            </a:r>
            <a:r>
              <a:rPr lang="nl-NL" sz="2000" dirty="0">
                <a:latin typeface="Verdana" panose="020B0604030504040204" pitchFamily="34" charset="0"/>
                <a:ea typeface="Verdana" panose="020B0604030504040204" pitchFamily="34" charset="0"/>
                <a:cs typeface="Verdana" panose="020B0604030504040204" pitchFamily="34" charset="0"/>
              </a:rPr>
              <a:t>aan de rechter-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en </a:t>
            </a:r>
            <a:r>
              <a:rPr lang="nl-NL" sz="2000" dirty="0">
                <a:latin typeface="Verdana" panose="020B0604030504040204" pitchFamily="34" charset="0"/>
                <a:ea typeface="Verdana" panose="020B0604030504040204" pitchFamily="34" charset="0"/>
                <a:cs typeface="Verdana" panose="020B0604030504040204" pitchFamily="34" charset="0"/>
              </a:rPr>
              <a:t>vijf aan de linkerkant.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Kron.4:7</a:t>
            </a:r>
          </a:p>
          <a:p>
            <a:pPr algn="ct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pic>
        <p:nvPicPr>
          <p:cNvPr id="2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5496" y="3068960"/>
            <a:ext cx="159471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21506" y="5962054"/>
            <a:ext cx="9164947" cy="923330"/>
          </a:xfrm>
          <a:prstGeom prst="rect">
            <a:avLst/>
          </a:prstGeom>
        </p:spPr>
        <p:txBody>
          <a:bodyPr wrap="square">
            <a:spAutoFit/>
          </a:bodyPr>
          <a:lstStyle/>
          <a:p>
            <a:r>
              <a:rPr lang="nl-NL" i="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EOpenb.21:23,24 “En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de stad heeft de zon en de maan niet van node, dat die haar beschijnen, want de heerlijkheid Gods verlicht haar en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haar ​lamp​ is het Lam</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de volken zullen bij haar licht </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wandelen</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4" name="Tekstvak 3"/>
          <p:cNvSpPr txBox="1"/>
          <p:nvPr/>
        </p:nvSpPr>
        <p:spPr>
          <a:xfrm>
            <a:off x="608938" y="1381701"/>
            <a:ext cx="1800200" cy="461665"/>
          </a:xfrm>
          <a:prstGeom prst="rect">
            <a:avLst/>
          </a:prstGeom>
          <a:noFill/>
        </p:spPr>
        <p:txBody>
          <a:bodyPr wrap="square" rtlCol="0">
            <a:spAutoFit/>
          </a:bodyPr>
          <a:lstStyle/>
          <a:p>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10x7=70</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069998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cienceblogs.com/startswithabang/files/2012/04/67877-orange-light-burst-933x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 y="-598"/>
            <a:ext cx="9180000" cy="6887463"/>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p:nvSpPr>
        <p:spPr>
          <a:xfrm>
            <a:off x="2816680" y="1124744"/>
            <a:ext cx="3987568" cy="5509200"/>
          </a:xfrm>
          <a:prstGeom prst="rect">
            <a:avLst/>
          </a:prstGeom>
          <a:noFill/>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4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nl-NL" sz="4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een licht,</a:t>
            </a:r>
          </a:p>
          <a:p>
            <a:pPr algn="ctr"/>
            <a:r>
              <a:rPr lang="nl-NL" sz="4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een warmte</a:t>
            </a:r>
          </a:p>
          <a:p>
            <a:pPr algn="ctr"/>
            <a:r>
              <a:rPr lang="nl-NL" sz="4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Gaat er uit van Jeruzalem!</a:t>
            </a:r>
            <a:r>
              <a:rPr lang="nl-NL" sz="44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833655398"/>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 y="-27384"/>
            <a:ext cx="9251703" cy="691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5652120" y="0"/>
            <a:ext cx="3636000" cy="7017306"/>
          </a:xfrm>
          <a:prstGeom prst="rect">
            <a:avLst/>
          </a:prstGeom>
          <a:solidFill>
            <a:srgbClr val="000000"/>
          </a:solidFill>
        </p:spPr>
        <p:txBody>
          <a:bodyPr wrap="square">
            <a:spAutoFit/>
          </a:bodyPr>
          <a:lstStyle/>
          <a:p>
            <a:r>
              <a:rPr lang="nl-NL" dirty="0">
                <a:solidFill>
                  <a:schemeClr val="bg1"/>
                </a:solidFill>
              </a:rPr>
              <a:t>Rabbi </a:t>
            </a:r>
            <a:r>
              <a:rPr lang="nl-NL" dirty="0" err="1">
                <a:solidFill>
                  <a:schemeClr val="bg1"/>
                </a:solidFill>
              </a:rPr>
              <a:t>Hanina</a:t>
            </a:r>
            <a:r>
              <a:rPr lang="nl-NL" dirty="0">
                <a:solidFill>
                  <a:schemeClr val="bg1"/>
                </a:solidFill>
              </a:rPr>
              <a:t> zei: De heilige tempel had ramen waardoor het licht de wereld in ging. Zoals er staat geschreven: "Hij [Salomo] maakte ramen voor het huis [de tempel], verzonken en van tralies voorzien. Hiermee wordt bedoeld dat de ramen zowel smal als breed waren - van binnen naar binnen smal en breed van buiten, zodat het licht van de Tempel de wereld in kon gaan. Rabbi Levi zei [naar analogie]: wanneer een koning, wanneer hij een kamer bouwt, de ramen aan de buitenkant van het gebouw klein en aan de binnenzijde groot maakt, zodat de maximale </a:t>
            </a:r>
            <a:r>
              <a:rPr lang="nl-NL" dirty="0" smtClean="0">
                <a:solidFill>
                  <a:schemeClr val="bg1"/>
                </a:solidFill>
              </a:rPr>
              <a:t>hoeveelheid </a:t>
            </a:r>
            <a:r>
              <a:rPr lang="nl-NL" dirty="0">
                <a:solidFill>
                  <a:schemeClr val="bg1"/>
                </a:solidFill>
              </a:rPr>
              <a:t>licht de kamer binnenkomt, maar de ramen van de Tempel is niet op deze manier gebouwd. Ze waren smal aan de binnenkant en breed aan de buitenkant gebouwd, zodat het licht van binnenuit zich in de wereld zou verspreiden. (aangepast van Leviticus </a:t>
            </a:r>
            <a:r>
              <a:rPr lang="nl-NL" dirty="0" err="1">
                <a:solidFill>
                  <a:schemeClr val="bg1"/>
                </a:solidFill>
              </a:rPr>
              <a:t>Rabbah</a:t>
            </a:r>
            <a:r>
              <a:rPr lang="nl-NL" dirty="0">
                <a:solidFill>
                  <a:schemeClr val="bg1"/>
                </a:solidFill>
              </a:rPr>
              <a:t> 31: 7)</a:t>
            </a: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251" y="1412776"/>
            <a:ext cx="35972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7955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fade">
                                      <p:cBhvr>
                                        <p:cTn id="12" dur="3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19358</TotalTime>
  <Words>1413</Words>
  <Application>Microsoft Office PowerPoint</Application>
  <PresentationFormat>Diavoorstelling (4:3)</PresentationFormat>
  <Paragraphs>299</Paragraphs>
  <Slides>33</Slides>
  <Notes>14</Notes>
  <HiddenSlides>0</HiddenSlides>
  <MMClips>1</MMClips>
  <ScaleCrop>false</ScaleCrop>
  <HeadingPairs>
    <vt:vector size="4" baseType="variant">
      <vt:variant>
        <vt:lpstr>Thema</vt:lpstr>
      </vt:variant>
      <vt:variant>
        <vt:i4>1</vt:i4>
      </vt:variant>
      <vt:variant>
        <vt:lpstr>Diatitels</vt:lpstr>
      </vt:variant>
      <vt:variant>
        <vt:i4>33</vt:i4>
      </vt:variant>
    </vt:vector>
  </HeadingPairs>
  <TitlesOfParts>
    <vt:vector size="34" baseType="lpstr">
      <vt:lpstr>Office-thema</vt:lpstr>
      <vt:lpstr>בְּהַעֲלֹתְךָ  Beha’alotecha   Bij het opgaan! Bemidbar (Numeri)  8:1-12:16</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Gerard Wijtsma</dc:creator>
  <cp:lastModifiedBy>Gerard Wijtsma</cp:lastModifiedBy>
  <cp:revision>775</cp:revision>
  <dcterms:created xsi:type="dcterms:W3CDTF">2009-10-26T17:14:56Z</dcterms:created>
  <dcterms:modified xsi:type="dcterms:W3CDTF">2018-06-02T04:53:45Z</dcterms:modified>
</cp:coreProperties>
</file>