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0" r:id="rId3"/>
    <p:sldId id="267" r:id="rId4"/>
    <p:sldId id="268" r:id="rId5"/>
    <p:sldId id="278" r:id="rId6"/>
    <p:sldId id="277" r:id="rId7"/>
    <p:sldId id="290" r:id="rId8"/>
    <p:sldId id="279" r:id="rId9"/>
    <p:sldId id="280" r:id="rId10"/>
    <p:sldId id="276" r:id="rId11"/>
    <p:sldId id="281" r:id="rId12"/>
    <p:sldId id="282" r:id="rId13"/>
    <p:sldId id="294" r:id="rId14"/>
    <p:sldId id="266" r:id="rId15"/>
    <p:sldId id="284" r:id="rId16"/>
    <p:sldId id="269" r:id="rId17"/>
    <p:sldId id="271" r:id="rId18"/>
    <p:sldId id="270" r:id="rId19"/>
    <p:sldId id="285" r:id="rId20"/>
    <p:sldId id="299" r:id="rId21"/>
    <p:sldId id="286" r:id="rId22"/>
    <p:sldId id="258" r:id="rId23"/>
    <p:sldId id="283" r:id="rId24"/>
    <p:sldId id="296" r:id="rId25"/>
    <p:sldId id="292" r:id="rId26"/>
    <p:sldId id="293" r:id="rId27"/>
    <p:sldId id="291" r:id="rId28"/>
    <p:sldId id="295" r:id="rId29"/>
    <p:sldId id="297" r:id="rId30"/>
    <p:sldId id="300" r:id="rId31"/>
    <p:sldId id="298" r:id="rId32"/>
    <p:sldId id="287" r:id="rId33"/>
    <p:sldId id="265" r:id="rId34"/>
    <p:sldId id="301" r:id="rId35"/>
    <p:sldId id="304" r:id="rId36"/>
    <p:sldId id="303" r:id="rId3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5829"/>
    <a:srgbClr val="E1D4B1"/>
    <a:srgbClr val="142234"/>
    <a:srgbClr val="C8B172"/>
    <a:srgbClr val="A88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12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F00F8-6E8E-4FC8-8CA3-56158901D203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18907-D3BB-470C-A338-CE2BF73912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92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48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90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11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36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86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084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888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0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60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88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64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CDE8F-9309-4BAF-975A-AE65045197F0}" type="datetimeFigureOut">
              <a:rPr lang="nl-NL" smtClean="0"/>
              <a:t>15-9-2016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142B-2B58-4F2C-9053-47B2EBCAF4A9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b="7742"/>
          <a:stretch/>
        </p:blipFill>
        <p:spPr bwMode="auto">
          <a:xfrm>
            <a:off x="-12700" y="4654062"/>
            <a:ext cx="9156700" cy="220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00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nl/url?sa=i&amp;rct=j&amp;q=&amp;esrc=s&amp;source=images&amp;cd=&amp;ved=0ahUKEwiujpjVm4zPAhVHfhoKHayBDOYQjRwIBw&amp;url=https://www.rubylane.com/item/230729-JB03754/ADOLF-ADLER-1917-1996-Jewish-art&amp;bvm=bv.132479545,d.d2s&amp;psig=AFQjCNFFDqTqz-notxMNLJDQ8narSbfTCg&amp;ust=147385171738385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nl/url?sa=i&amp;rct=j&amp;q=&amp;esrc=s&amp;source=images&amp;cd=&amp;ved=0ahUKEwiujpjVm4zPAhVHfhoKHayBDOYQjRwIBw&amp;url=https://www.rubylane.com/item/230729-JB03754/ADOLF-ADLER-1917-1996-Jewish-art&amp;bvm=bv.132479545,d.d2s&amp;psig=AFQjCNFFDqTqz-notxMNLJDQ8narSbfTCg&amp;ust=147385171738385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nl/url?sa=i&amp;rct=j&amp;q=&amp;esrc=s&amp;source=images&amp;cd=&amp;cad=rja&amp;uact=8&amp;ved=0ahUKEwj2-P2vrZHPAhWGuBoKHYsoDvAQjRwIBw&amp;url=http%3A%2F%2Fwww.myjewishlearning.com%2Farticle%2Fthe-ten-commandments%2F&amp;bvm=bv.132479545,d.d2s&amp;psig=AFQjCNElaF48OM3dQsFR1c7gum1DI7-xFw&amp;ust=1474028267879334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nl/url?sa=i&amp;rct=j&amp;q=&amp;esrc=s&amp;source=images&amp;cd=&amp;cad=rja&amp;uact=8&amp;ved=0ahUKEwifjrPV24nPAhWMVhoKHU8VAy0QjRwIBw&amp;url=http://www.drjeffreyrutstein.com/contact/&amp;bvm=bv.132479545,d.d2s&amp;psig=AFQjCNHv_vuqvSdzJboa4nG3TFMOxiaOHA&amp;ust=1473765814362717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nl/url?sa=i&amp;rct=j&amp;q=&amp;esrc=s&amp;source=images&amp;cd=&amp;cad=rja&amp;uact=8&amp;ved=0ahUKEwivipqH2I7PAhVCbBoKHdxOAMsQjRwIBw&amp;url=https://www.pgcs.nl/nieuws/invoegen-elkaar-ruimte-geven/&amp;bvm=bv.132479545,d.d2s&amp;psig=AFQjCNGnp8E5-lijnGYmqM4BCfQCI7ioTw&amp;ust=147393659451640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nl/url?sa=i&amp;rct=j&amp;q=&amp;esrc=s&amp;source=images&amp;cd=&amp;cad=rja&amp;uact=8&amp;ved=0ahUKEwiU2IWY147PAhUIBBoKHQBUBskQjRwIBw&amp;url=https://www.iton.nl/actueel/blogs/hoogste-tijd-snelheid-toe-te-voegen-aan-uw-it-organisatie&amp;bvm=bv.132479545,d.d2s&amp;psig=AFQjCNGfSC_U2ssb1GzQwMWQ0zZ7vTgVMw&amp;ust=14739364094930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nl/url?sa=i&amp;rct=j&amp;q=&amp;esrc=s&amp;source=images&amp;cd=&amp;cad=rja&amp;uact=8&amp;ved=0ahUKEwjb1YTk247PAhXI1hoKHY0iC4YQjRwIBw&amp;url=http://temubunda.com/program-alami-hamil-anak-laki-laki-yang-harus-anda-ketahui/&amp;bvm=bv.132479545,d.d2s&amp;psig=AFQjCNFDdLVa5O-anY2F9-ie4ya_We8MIg&amp;ust=1473937641251880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hyperlink" Target="http://www.google.nl/url?sa=i&amp;rct=j&amp;q=&amp;esrc=s&amp;source=images&amp;cd=&amp;cad=rja&amp;uact=8&amp;ved=0ahUKEwjGlIv-247PAhVIuhoKHQSSB7MQjRwIBw&amp;url=http://www.shutterstock.com/pic-92845324/stock-photo-grilled-sausage-on-a-fork-against-white-background.html&amp;bvm=bv.132479545,d.d2s&amp;psig=AFQjCNF-zThdOHuR0hSsxkYEuj-5WG7n5A&amp;ust=147393769863246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nl/url?sa=i&amp;rct=j&amp;q=&amp;esrc=s&amp;source=images&amp;cd=&amp;cad=rja&amp;uact=8&amp;ved=0ahUKEwj6krOu3Y7PAhXEnBoKHdktAyoQjRwIBw&amp;url=https://www.premierchristianradio.com/Shows/Saturday/Morning-Worship/Episodes/Early-Morning-Worship108&amp;bvm=bv.132479545,d.d2s&amp;psig=AFQjCNH-8Z-30qLokxELxX9bT422t6GD7Q&amp;ust=147393806226514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nl-NL" sz="2800" b="1" dirty="0" smtClean="0">
                <a:solidFill>
                  <a:srgbClr val="E1D4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Joden aanbidden God door </a:t>
            </a:r>
            <a:r>
              <a:rPr lang="nl-NL" sz="2800" b="1" dirty="0" err="1" smtClean="0">
                <a:solidFill>
                  <a:srgbClr val="E1D4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Torahstudie</a:t>
            </a:r>
            <a:endParaRPr lang="nl-NL" sz="2800" b="1" dirty="0">
              <a:solidFill>
                <a:srgbClr val="E1D4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4" name="Picture 2" descr="Afbeeldingsresultaat voor simchat torah paint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336704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nl-NL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Joden aanbidden God door </a:t>
            </a:r>
            <a:r>
              <a:rPr lang="nl-NL" sz="28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Torahstudie</a:t>
            </a:r>
            <a:endParaRPr lang="nl-NL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4" name="Picture 2" descr="Afbeeldingsresultaat voor simchat torah painti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6" y="332656"/>
            <a:ext cx="7513560" cy="5635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691680" y="2182212"/>
            <a:ext cx="6534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Hebr.8:10 “Want dit is het </a:t>
            </a:r>
            <a:r>
              <a:rPr lang="nl-NL" sz="2400" b="1" i="1" dirty="0" smtClean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verbond</a:t>
            </a:r>
            <a:r>
              <a:rPr lang="nl-NL" sz="24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waarmede Ik Mij </a:t>
            </a:r>
            <a:r>
              <a:rPr lang="nl-NL" sz="2400" b="1" i="1" dirty="0" smtClean="0">
                <a:solidFill>
                  <a:srgbClr val="FFFF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</a:t>
            </a:r>
            <a:r>
              <a:rPr lang="nl-NL" sz="24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zal aan het huis Israëls na die dagen, spreekt de Here: Ik zal mijn wetten in hun verstand leggen,</a:t>
            </a:r>
          </a:p>
          <a:p>
            <a:r>
              <a:rPr lang="nl-NL" sz="24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Ik zal die in hun harten schrijven,</a:t>
            </a:r>
          </a:p>
          <a:p>
            <a:r>
              <a:rPr lang="nl-NL" sz="24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Ik zal hun tot een God zijn en zij zullen Mij tot een volk zijn.” (Hebr.16:18)</a:t>
            </a:r>
            <a:endParaRPr lang="nl-NL" sz="24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nl-NL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 VRAAGT KEUZES</a:t>
            </a:r>
            <a:endParaRPr lang="nl-NL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691680" y="2182212"/>
            <a:ext cx="6534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 verbind ik mij aan </a:t>
            </a:r>
          </a:p>
          <a:p>
            <a:pPr algn="ctr"/>
            <a:r>
              <a:rPr lang="nl-NL" sz="28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waar maak ik mij los van?</a:t>
            </a:r>
            <a:endParaRPr lang="nl-NL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1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206"/>
            <a:ext cx="406717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16" y="253429"/>
            <a:ext cx="365760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52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434502" y="5157192"/>
            <a:ext cx="26019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err="1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Dewarim</a:t>
            </a: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24:1-4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huwelijk</a:t>
            </a:r>
            <a:endParaRPr lang="nl-NL" sz="2000" b="1" i="1" dirty="0">
              <a:solidFill>
                <a:srgbClr val="C8B17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57" y="44624"/>
            <a:ext cx="9259655" cy="46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IJL-OMHOOG 1"/>
          <p:cNvSpPr/>
          <p:nvPr/>
        </p:nvSpPr>
        <p:spPr>
          <a:xfrm>
            <a:off x="1349896" y="1268760"/>
            <a:ext cx="6030416" cy="3400425"/>
          </a:xfrm>
          <a:prstGeom prst="upArrow">
            <a:avLst>
              <a:gd name="adj1" fmla="val 50000"/>
              <a:gd name="adj2" fmla="val 47436"/>
            </a:avLst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he-IL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סֵפֶר כְּרִיתֻת</a:t>
            </a:r>
            <a:endParaRPr lang="en-US" sz="2400" b="1" dirty="0" smtClean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Akte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scheiding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”, “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sefer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US" sz="2000" b="1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k’ritoet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,” </a:t>
            </a: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letterlijk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geschrift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afsnijding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GENADE!</a:t>
            </a:r>
            <a:endParaRPr lang="nl-N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2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434502" y="5157192"/>
            <a:ext cx="26019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err="1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Dewarim</a:t>
            </a: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24:1-4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huwelijk</a:t>
            </a:r>
            <a:endParaRPr lang="nl-NL" sz="2000" b="1" i="1" dirty="0">
              <a:solidFill>
                <a:srgbClr val="C8B17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4"/>
          <a:stretch/>
        </p:blipFill>
        <p:spPr bwMode="auto">
          <a:xfrm>
            <a:off x="-57150" y="58616"/>
            <a:ext cx="9259888" cy="178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5"/>
          <a:stretch/>
        </p:blipFill>
        <p:spPr bwMode="auto">
          <a:xfrm>
            <a:off x="-50881" y="1772816"/>
            <a:ext cx="9351963" cy="150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/>
          <a:stretch/>
        </p:blipFill>
        <p:spPr bwMode="auto">
          <a:xfrm>
            <a:off x="-57150" y="3212976"/>
            <a:ext cx="9259888" cy="15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13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7" y="548680"/>
            <a:ext cx="5926137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9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434502" y="5157192"/>
            <a:ext cx="26019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err="1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Dewarim</a:t>
            </a: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24:1-4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huwelijk</a:t>
            </a:r>
            <a:endParaRPr lang="nl-NL" sz="2000" b="1" i="1" dirty="0">
              <a:solidFill>
                <a:srgbClr val="C8B17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044"/>
            <a:ext cx="511492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4981"/>
            <a:ext cx="51149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1618"/>
            <a:ext cx="512762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24480" y="3284984"/>
            <a:ext cx="8568000" cy="1044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3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Heeft ze overspel gepleegd?</a:t>
            </a:r>
            <a:endParaRPr lang="nl-NL" sz="36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8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8640"/>
            <a:ext cx="8437563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899592" y="2924944"/>
            <a:ext cx="7344816" cy="156966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 heeft dus geen overspel gepleegd,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ze hoeft niet te sterven.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 krijgt een scheidbrief,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waarmee ze opnieuw mag beginnen.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2843808" y="3068960"/>
            <a:ext cx="3384376" cy="11521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5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74/613</a:t>
            </a:r>
            <a:endParaRPr lang="nl-NL" sz="54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475656" y="1196752"/>
            <a:ext cx="5904656" cy="15696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Parasja</a:t>
            </a:r>
            <a:r>
              <a:rPr lang="nl-NL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Ki Tetsé </a:t>
            </a:r>
          </a:p>
          <a:p>
            <a:pPr algn="ctr"/>
            <a:r>
              <a:rPr lang="nl-NL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bevat c.a. 12% </a:t>
            </a:r>
          </a:p>
          <a:p>
            <a:pPr algn="ctr"/>
            <a:r>
              <a:rPr lang="nl-NL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alle </a:t>
            </a:r>
            <a:r>
              <a:rPr lang="nl-NL" sz="3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mitswot</a:t>
            </a:r>
            <a:r>
              <a:rPr lang="nl-NL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uit Tenach</a:t>
            </a:r>
            <a:endParaRPr lang="nl-NL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-27384"/>
            <a:ext cx="9144000" cy="90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Vooraf: </a:t>
            </a:r>
            <a:r>
              <a:rPr lang="nl-NL" sz="3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Mitswot</a:t>
            </a:r>
            <a:endParaRPr lang="nl-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496" y="-27384"/>
            <a:ext cx="9108000" cy="864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nl-NL" sz="24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tien geboden spreken niet over echtscheiding</a:t>
            </a:r>
            <a:endParaRPr lang="nl-NL" sz="24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Afbeeldingsresultaat voor ten commandments stones white backgrou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04" y="1844824"/>
            <a:ext cx="49911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ijfhoek 3"/>
          <p:cNvSpPr/>
          <p:nvPr/>
        </p:nvSpPr>
        <p:spPr>
          <a:xfrm>
            <a:off x="467544" y="2204864"/>
            <a:ext cx="4536505" cy="1754326"/>
          </a:xfrm>
          <a:prstGeom prst="homePlate">
            <a:avLst>
              <a:gd name="adj" fmla="val 118828"/>
            </a:avLst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Ins="720000">
            <a:spAutoFit/>
          </a:bodyPr>
          <a:lstStyle/>
          <a:p>
            <a:pPr algn="r"/>
            <a:r>
              <a:rPr lang="nl-NL" sz="3600" b="1" dirty="0" smtClean="0">
                <a:solidFill>
                  <a:prstClr val="white"/>
                </a:solidFill>
              </a:rPr>
              <a:t>   </a:t>
            </a:r>
            <a:r>
              <a:rPr lang="he-IL" sz="3600" b="1" dirty="0" smtClean="0">
                <a:solidFill>
                  <a:prstClr val="white"/>
                </a:solidFill>
              </a:rPr>
              <a:t>לֹא תִנְאָף</a:t>
            </a:r>
            <a:endParaRPr lang="nl-NL" sz="3600" b="1" dirty="0" smtClean="0">
              <a:solidFill>
                <a:prstClr val="white"/>
              </a:solidFill>
            </a:endParaRPr>
          </a:p>
          <a:p>
            <a:r>
              <a:rPr lang="nl-NL" sz="3600" b="1" dirty="0">
                <a:solidFill>
                  <a:prstClr val="white"/>
                </a:solidFill>
              </a:rPr>
              <a:t>l</a:t>
            </a:r>
            <a:r>
              <a:rPr lang="nl-NL" sz="3600" b="1" dirty="0" smtClean="0">
                <a:solidFill>
                  <a:prstClr val="white"/>
                </a:solidFill>
              </a:rPr>
              <a:t>o </a:t>
            </a:r>
            <a:r>
              <a:rPr lang="nl-NL" sz="3600" b="1" dirty="0" err="1" smtClean="0">
                <a:solidFill>
                  <a:prstClr val="white"/>
                </a:solidFill>
              </a:rPr>
              <a:t>tinaf</a:t>
            </a:r>
            <a:endParaRPr lang="nl-NL" sz="3600" b="1" dirty="0" smtClean="0">
              <a:solidFill>
                <a:prstClr val="white"/>
              </a:solidFill>
            </a:endParaRPr>
          </a:p>
          <a:p>
            <a:r>
              <a:rPr lang="nl-NL" sz="3600" b="1" dirty="0">
                <a:solidFill>
                  <a:prstClr val="white"/>
                </a:solidFill>
              </a:rPr>
              <a:t>g</a:t>
            </a:r>
            <a:r>
              <a:rPr lang="nl-NL" sz="3600" b="1" dirty="0" smtClean="0">
                <a:solidFill>
                  <a:prstClr val="white"/>
                </a:solidFill>
              </a:rPr>
              <a:t>een overspel</a:t>
            </a:r>
            <a:endParaRPr lang="nl-NL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2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899592" y="1916831"/>
            <a:ext cx="7344816" cy="1116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staat er nu precies?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6128094" y="908720"/>
            <a:ext cx="2240293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3200" b="1" dirty="0" smtClean="0">
                <a:solidFill>
                  <a:schemeClr val="bg1"/>
                </a:solidFill>
              </a:rPr>
              <a:t>עֶרְוָהּ</a:t>
            </a:r>
            <a:endParaRPr lang="nl-NL" sz="3200" b="1" dirty="0" smtClean="0">
              <a:solidFill>
                <a:schemeClr val="bg1"/>
              </a:solidFill>
            </a:endParaRPr>
          </a:p>
          <a:p>
            <a:r>
              <a:rPr lang="nl-NL" sz="3200" b="1" dirty="0" err="1">
                <a:solidFill>
                  <a:schemeClr val="bg1"/>
                </a:solidFill>
              </a:rPr>
              <a:t>e</a:t>
            </a:r>
            <a:r>
              <a:rPr lang="nl-NL" sz="3200" b="1" dirty="0" err="1" smtClean="0">
                <a:solidFill>
                  <a:schemeClr val="bg1"/>
                </a:solidFill>
              </a:rPr>
              <a:t>rwah</a:t>
            </a:r>
            <a:endParaRPr lang="nl-NL" sz="3200" b="1" dirty="0" smtClean="0">
              <a:solidFill>
                <a:schemeClr val="bg1"/>
              </a:solidFill>
            </a:endParaRPr>
          </a:p>
          <a:p>
            <a:r>
              <a:rPr lang="nl-NL" sz="3200" i="1" dirty="0">
                <a:solidFill>
                  <a:schemeClr val="bg1"/>
                </a:solidFill>
              </a:rPr>
              <a:t>n</a:t>
            </a:r>
            <a:r>
              <a:rPr lang="nl-NL" sz="3200" i="1" dirty="0" smtClean="0">
                <a:solidFill>
                  <a:schemeClr val="bg1"/>
                </a:solidFill>
              </a:rPr>
              <a:t>aaktheid</a:t>
            </a:r>
          </a:p>
          <a:p>
            <a:r>
              <a:rPr lang="nl-NL" sz="3200" i="1" dirty="0" smtClean="0">
                <a:solidFill>
                  <a:schemeClr val="bg1"/>
                </a:solidFill>
              </a:rPr>
              <a:t>schaamte</a:t>
            </a:r>
          </a:p>
          <a:p>
            <a:r>
              <a:rPr lang="nl-NL" sz="3200" i="1" dirty="0" smtClean="0">
                <a:solidFill>
                  <a:schemeClr val="bg1"/>
                </a:solidFill>
              </a:rPr>
              <a:t>blootstelling</a:t>
            </a:r>
          </a:p>
          <a:p>
            <a:r>
              <a:rPr lang="nl-NL" sz="2000" i="1" dirty="0" smtClean="0">
                <a:solidFill>
                  <a:schemeClr val="bg1"/>
                </a:solidFill>
              </a:rPr>
              <a:t>Deut.23:14</a:t>
            </a:r>
            <a:endParaRPr lang="nl-NL" sz="2000" i="1" dirty="0">
              <a:solidFill>
                <a:schemeClr val="bg1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277043" y="4293096"/>
            <a:ext cx="2572251" cy="2123658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/>
            <a:r>
              <a:rPr lang="he-I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עֶרְוַת דָּבָר</a:t>
            </a: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erwat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dawar</a:t>
            </a:r>
            <a:endParaRPr lang="nl-NL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aaktheid </a:t>
            </a:r>
          </a:p>
          <a:p>
            <a:pPr lvl="0"/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</a:p>
          <a:p>
            <a:pPr lvl="0"/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woord</a:t>
            </a: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daad</a:t>
            </a: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ding</a:t>
            </a:r>
            <a:endParaRPr lang="nl-NL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74" y="-87669"/>
            <a:ext cx="6155209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fgeronde rechthoek 4"/>
          <p:cNvSpPr/>
          <p:nvPr/>
        </p:nvSpPr>
        <p:spPr>
          <a:xfrm>
            <a:off x="1907704" y="2348912"/>
            <a:ext cx="1656000" cy="2880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5"/>
          <p:cNvSpPr/>
          <p:nvPr/>
        </p:nvSpPr>
        <p:spPr>
          <a:xfrm>
            <a:off x="1380202" y="2636944"/>
            <a:ext cx="2844000" cy="2520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Afgeronde rechthoek 6"/>
          <p:cNvSpPr/>
          <p:nvPr/>
        </p:nvSpPr>
        <p:spPr>
          <a:xfrm>
            <a:off x="3276040" y="2080255"/>
            <a:ext cx="1260000" cy="2520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18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1520" y="271676"/>
            <a:ext cx="5256584" cy="40934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Deut.23:12 “Gij zult buiten de legerplaats een plek hebben om u daarheen naar buiten te begeven; </a:t>
            </a:r>
            <a:r>
              <a:rPr lang="nl-NL" sz="2000" i="1" baseline="300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20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gij zult bij uw uitrusting een schopje hebben en, wanneer gij buiten gaat zitten, daarmee een gat graven en uw uitwerpselen weer bedekken. </a:t>
            </a:r>
            <a:r>
              <a:rPr lang="nl-NL" sz="2000" i="1" baseline="300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20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Want de Here, uw God, wandelt in uw legerplaats, om u te redden en uw vijanden aan u over te geven; daarom zal uw legerplaats heilig zijn, zodat Hij niets </a:t>
            </a:r>
            <a:r>
              <a:rPr lang="nl-NL" sz="2000" b="1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onbehoorlijks</a:t>
            </a:r>
            <a:r>
              <a:rPr lang="nl-NL" sz="20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bij u ziet en Zich niet van u afwendt.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012160" y="2348880"/>
            <a:ext cx="2572251" cy="1846659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/>
            <a:r>
              <a:rPr lang="he-I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עֶרְוַת דָּבָר</a:t>
            </a: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erwat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dawar</a:t>
            </a:r>
            <a:endParaRPr lang="nl-NL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aaktheid </a:t>
            </a:r>
          </a:p>
          <a:p>
            <a:pPr lvl="0"/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het 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woord</a:t>
            </a: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de daad</a:t>
            </a:r>
            <a:endParaRPr lang="nl-NL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het ding</a:t>
            </a:r>
            <a:endParaRPr lang="nl-NL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983507" y="3680193"/>
            <a:ext cx="2088000" cy="2880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6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destination-yisrael.biblesearchers.com/.a/6a0120a610bec4970c01b7c80a0ec4970b-p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4578" r="35805" b="28931"/>
          <a:stretch/>
        </p:blipFill>
        <p:spPr bwMode="auto">
          <a:xfrm>
            <a:off x="1475656" y="29416"/>
            <a:ext cx="5525801" cy="3543599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012488" y="2636912"/>
            <a:ext cx="2952000" cy="25920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Shammai</a:t>
            </a:r>
            <a:r>
              <a:rPr lang="nl-NL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Een man mag  niet scheiden van zijn vrouw tenzij hij onkuisheid in haar gevonden heeft. Zoals geschreven staat: </a:t>
            </a:r>
            <a:r>
              <a:rPr lang="nl-NL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“omdat hij bij haar iets onbehoorlijks heeft ontdekt.” (JD)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7504" y="1484784"/>
            <a:ext cx="2916000" cy="258532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Hillel</a:t>
            </a:r>
            <a:r>
              <a:rPr lang="nl-NL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Hij mag scheiden van haar, zelfs wanneer ze het eten aan laat branden zoals geschreven staat: </a:t>
            </a:r>
            <a:r>
              <a:rPr lang="nl-NL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“omdat hij bij haar iets onbehoorlijks heeft ontdekt.” (JD)</a:t>
            </a:r>
          </a:p>
          <a:p>
            <a:endParaRPr lang="nl-NL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3223885" y="3183452"/>
            <a:ext cx="2572251" cy="1846659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r"/>
            <a:r>
              <a:rPr lang="he-I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עֶרְוַת דָּבָר</a:t>
            </a: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erwat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dawar</a:t>
            </a:r>
            <a:endParaRPr lang="nl-NL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aaktheid </a:t>
            </a:r>
          </a:p>
          <a:p>
            <a:pPr lvl="0"/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het 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woord</a:t>
            </a: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de daad</a:t>
            </a:r>
            <a:endParaRPr lang="nl-NL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het ding</a:t>
            </a:r>
            <a:endParaRPr lang="nl-NL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63688" y="1484784"/>
            <a:ext cx="5256584" cy="181588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nl-NL" sz="28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Waarom </a:t>
            </a:r>
          </a:p>
          <a:p>
            <a:pPr algn="ctr"/>
            <a:r>
              <a:rPr lang="nl-NL" sz="28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 deze vrouw </a:t>
            </a:r>
          </a:p>
          <a:p>
            <a:pPr algn="ctr"/>
            <a:r>
              <a:rPr lang="nl-NL" sz="28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terug </a:t>
            </a:r>
          </a:p>
          <a:p>
            <a:pPr algn="ctr"/>
            <a:r>
              <a:rPr lang="nl-NL" sz="2800" i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haar eerste man?</a:t>
            </a:r>
            <a:endParaRPr lang="nl-NL" sz="28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0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434502" y="5157192"/>
            <a:ext cx="26019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err="1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Dewarim</a:t>
            </a: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24:1-4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huwelijk</a:t>
            </a:r>
            <a:endParaRPr lang="nl-NL" sz="2000" b="1" i="1" dirty="0">
              <a:solidFill>
                <a:srgbClr val="C8B17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57" y="72190"/>
            <a:ext cx="9259655" cy="46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89218" y="116578"/>
            <a:ext cx="45720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echtscheiding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Schuld bij de vrouw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79512" y="2708920"/>
            <a:ext cx="4572000" cy="136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echtscheiding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man haat haar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man sterft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Niets over schuld bij de vrouw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977242" y="116578"/>
            <a:ext cx="3699214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vrouw betaalt de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bruidschat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terug en de scheiding heeft geen negatieve financiële  consequenties </a:t>
            </a: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man.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129642" y="2741376"/>
            <a:ext cx="3699214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vrouw blijft achter als een rijke weduwe of gescheiden vrouw met een vergoeding van haar 2e man.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195736" y="4881354"/>
            <a:ext cx="662473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Gaat ze nu terug naar haar 1</a:t>
            </a:r>
            <a:r>
              <a:rPr lang="nl-NL" sz="20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 dan heeft deze twee voordelen van de echtscheiding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-27384"/>
            <a:ext cx="9144000" cy="483209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Wanneer een man een vrouw neemt en haar meester wordt,- geschieden zal het als ze geen genade vindt in zijn ogen omdat hij bij haar iets naakts heeft </a:t>
            </a:r>
            <a:r>
              <a:rPr lang="nl-NL" sz="20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gevonden:</a:t>
            </a:r>
            <a:r>
              <a:rPr lang="nl-NL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schrijven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zal hij voor haar een akte van scheiding, haar die in de hand geven en haar heenzenden uit zijn huis. 2 Vertrekken zal ze uit zijn huis,- heengaan en wezen voor een andere man. 3 Is de latere man haar gaan haten,- zal hij voor haar een akte van scheiding schrijven, haar die in de hand geven en haar heenzenden uit zijn huis,- of wanneer de latere man sterft die haar zich tot vrouw genomen heeft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 dan is het onmogelijk dat haar eerdere heer, die haar heeft heengezonden, haar weer neemt en zij hem tot vrouw wordt nádat zij zich heeft laten </a:t>
            </a: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verontreinigen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want, een </a:t>
            </a: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gruwel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dat voor het aanschijn van de Ene; je mag het land niet laten zondigen dat de Ene, je </a:t>
            </a:r>
            <a:r>
              <a:rPr lang="nl-NL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G'd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je als erfdeel geeft.</a:t>
            </a:r>
          </a:p>
          <a:p>
            <a:pPr>
              <a:spcBef>
                <a:spcPct val="20000"/>
              </a:spcBef>
            </a:pP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ct val="20000"/>
              </a:spcBef>
            </a:pP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434502" y="5157192"/>
            <a:ext cx="26019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err="1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Dewarim</a:t>
            </a: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24:1-4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huwelijk</a:t>
            </a:r>
            <a:endParaRPr lang="nl-NL" sz="2000" b="1" i="1" dirty="0">
              <a:solidFill>
                <a:srgbClr val="C8B17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79512" y="1268760"/>
            <a:ext cx="3524908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sz="3200" b="1" dirty="0" smtClean="0"/>
              <a:t>תּוֹעֵבָה</a:t>
            </a:r>
            <a:endParaRPr lang="nl-NL" sz="3200" b="1" dirty="0" smtClean="0"/>
          </a:p>
          <a:p>
            <a:pPr algn="ctr"/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toëwah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ruwel</a:t>
            </a:r>
          </a:p>
          <a:p>
            <a:pPr algn="ct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fgod</a:t>
            </a:r>
          </a:p>
          <a:p>
            <a:pPr algn="ct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nrein voedsel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5004048" y="4119987"/>
            <a:ext cx="4005409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gescheiden vrouw kon geen priester huwen Lev.21:7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902570" y="1788497"/>
            <a:ext cx="1946321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sz="3200" b="1" dirty="0" smtClean="0"/>
              <a:t>טָמֵא</a:t>
            </a:r>
            <a:endParaRPr lang="nl-NL" sz="3200" b="1" dirty="0" smtClean="0"/>
          </a:p>
          <a:p>
            <a:pPr algn="ctr"/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tamé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onrein</a:t>
            </a:r>
          </a:p>
        </p:txBody>
      </p:sp>
      <p:sp>
        <p:nvSpPr>
          <p:cNvPr id="5" name="Rechthoek 4"/>
          <p:cNvSpPr/>
          <p:nvPr/>
        </p:nvSpPr>
        <p:spPr>
          <a:xfrm>
            <a:off x="179512" y="4141529"/>
            <a:ext cx="4572000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Lev. 20:21/18:16) Een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 die de vrouw van zijn broeder neemt – bloedschande is het</a:t>
            </a:r>
          </a:p>
        </p:txBody>
      </p:sp>
    </p:spTree>
    <p:extLst>
      <p:ext uri="{BB962C8B-B14F-4D97-AF65-F5344CB8AC3E}">
        <p14:creationId xmlns:p14="http://schemas.microsoft.com/office/powerpoint/2010/main" val="13426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434502" y="5157192"/>
            <a:ext cx="26019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err="1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Dewarim</a:t>
            </a: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24:1-4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huwelijk</a:t>
            </a:r>
            <a:endParaRPr lang="nl-NL" sz="2000" b="1" i="1" dirty="0">
              <a:solidFill>
                <a:srgbClr val="C8B17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0" y="-27384"/>
            <a:ext cx="9144000" cy="483209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Wanneer een man een vrouw neemt en haar meester wordt,- geschieden zal het als ze geen genade vindt in zijn ogen omdat hij bij haar iets naakts heeft </a:t>
            </a:r>
            <a:r>
              <a:rPr lang="nl-NL" sz="20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gevonden:</a:t>
            </a:r>
            <a:r>
              <a:rPr lang="nl-NL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schrijven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zal hij voor haar een akte van scheiding, haar die in de hand geven en haar heenzenden uit zijn huis. 2 Vertrekken zal ze uit zijn huis,- heengaan en wezen voor een andere man. 3 Is de latere man haar gaan </a:t>
            </a: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haten,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zal hij voor haar een akte van scheiding schrijven, haar die in de hand geven en haar heenzenden uit zijn huis,- of wanneer de latere man sterft die haar zich tot vrouw genomen heeft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 dan is het onmogelijk dat haar eerdere heer, die haar heeft heengezonden, haar weer neemt en zij hem tot vrouw wordt nádat zij zich heeft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laten verontreinigen; want, een gruwel is dat voor het aanschijn van de Ene; je mag het land niet laten zondigen dat de Ene, je </a:t>
            </a:r>
            <a:r>
              <a:rPr lang="nl-NL" sz="20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G'd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je als erfdeel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geeft.</a:t>
            </a:r>
          </a:p>
          <a:p>
            <a:pPr>
              <a:spcBef>
                <a:spcPct val="20000"/>
              </a:spcBef>
            </a:pP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spcBef>
                <a:spcPct val="20000"/>
              </a:spcBef>
            </a:pP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979712" y="2489989"/>
            <a:ext cx="5688632" cy="27392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sz="3200" b="1" dirty="0"/>
              <a:t>שָׂנֵא</a:t>
            </a:r>
            <a:endParaRPr lang="nl-NL" sz="3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ané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</a:t>
            </a:r>
          </a:p>
          <a:p>
            <a:pPr algn="ct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chterstellen</a:t>
            </a:r>
          </a:p>
          <a:p>
            <a:pPr algn="ctr"/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minachten</a:t>
            </a:r>
          </a:p>
          <a:p>
            <a:pPr algn="ctr"/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relationeel woord dat afstand </a:t>
            </a:r>
            <a:r>
              <a:rPr lang="nl-NL" sz="20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creëerd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r>
              <a:rPr lang="nl-NL" sz="20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Sane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staat tegenover verbinden.</a:t>
            </a:r>
          </a:p>
          <a:p>
            <a:pPr algn="ctr"/>
            <a:r>
              <a:rPr lang="nl-NL" sz="20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Sane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staat tegenover </a:t>
            </a:r>
            <a:r>
              <a:rPr lang="nl-NL" sz="2000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ahava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5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6434502" y="5157192"/>
            <a:ext cx="26019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Deuteronomium 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err="1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Dewarim</a:t>
            </a: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24:1-4</a:t>
            </a:r>
          </a:p>
          <a:p>
            <a:pPr lvl="0">
              <a:spcBef>
                <a:spcPct val="20000"/>
              </a:spcBef>
            </a:pPr>
            <a:r>
              <a:rPr lang="nl-NL" sz="2000" b="1" i="1" dirty="0" smtClean="0">
                <a:solidFill>
                  <a:srgbClr val="C8B1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huwelijk</a:t>
            </a:r>
            <a:endParaRPr lang="nl-NL" sz="2000" b="1" i="1" dirty="0">
              <a:solidFill>
                <a:srgbClr val="C8B17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331640" y="2132856"/>
            <a:ext cx="676875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2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mitswe</a:t>
            </a:r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verbindend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2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erwat</a:t>
            </a:r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dawar</a:t>
            </a:r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afstand scheppend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319808" y="908720"/>
            <a:ext cx="676875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Liefde – toenaderen</a:t>
            </a: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Haten – afstand creëren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331640" y="3462099"/>
            <a:ext cx="676875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Woorden en daden kunnen zowel verbinden als afstand creëren.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844268" y="1594535"/>
            <a:ext cx="3120220" cy="23688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</a:t>
            </a:r>
            <a:r>
              <a:rPr lang="nl-NL" sz="24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mitswah</a:t>
            </a:r>
            <a:r>
              <a:rPr lang="nl-NL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nl-NL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dus </a:t>
            </a:r>
          </a:p>
          <a:p>
            <a:r>
              <a:rPr lang="nl-NL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gelegenheid voor verbinding; </a:t>
            </a:r>
          </a:p>
          <a:p>
            <a:r>
              <a:rPr lang="nl-NL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opening </a:t>
            </a:r>
          </a:p>
          <a:p>
            <a:r>
              <a:rPr lang="nl-NL" sz="2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 heiligheid</a:t>
            </a:r>
          </a:p>
        </p:txBody>
      </p:sp>
      <p:sp>
        <p:nvSpPr>
          <p:cNvPr id="6" name="Rechthoek 5"/>
          <p:cNvSpPr/>
          <p:nvPr/>
        </p:nvSpPr>
        <p:spPr>
          <a:xfrm>
            <a:off x="251520" y="1594535"/>
            <a:ext cx="1728000" cy="2304000"/>
          </a:xfrm>
          <a:prstGeom prst="rect">
            <a:avLst/>
          </a:prstGeom>
          <a:solidFill>
            <a:srgbClr val="14223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e.v.</a:t>
            </a:r>
          </a:p>
          <a:p>
            <a:pPr algn="r"/>
            <a:r>
              <a:rPr lang="he-IL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מצוה</a:t>
            </a:r>
            <a:endParaRPr lang="nl-NL" sz="4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itswah</a:t>
            </a:r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gebod</a:t>
            </a: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123728" y="1594535"/>
            <a:ext cx="1728000" cy="2304000"/>
          </a:xfrm>
          <a:prstGeom prst="rect">
            <a:avLst/>
          </a:prstGeom>
          <a:solidFill>
            <a:srgbClr val="14223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stam</a:t>
            </a:r>
          </a:p>
          <a:p>
            <a:pPr algn="r"/>
            <a:r>
              <a:rPr lang="he-IL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צוה </a:t>
            </a:r>
            <a:endParaRPr lang="nl-NL" sz="4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nl-NL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sawah</a:t>
            </a:r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evelen</a:t>
            </a:r>
          </a:p>
          <a:p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ebieden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opdragen</a:t>
            </a: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996128" y="1594535"/>
            <a:ext cx="1728000" cy="23698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verwant</a:t>
            </a:r>
          </a:p>
          <a:p>
            <a:pPr algn="r"/>
            <a:r>
              <a:rPr lang="he-IL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צוותא</a:t>
            </a:r>
            <a:r>
              <a:rPr lang="he-IL" sz="4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nl-NL" sz="4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tsawta</a:t>
            </a:r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verbinding</a:t>
            </a:r>
          </a:p>
        </p:txBody>
      </p:sp>
      <p:sp>
        <p:nvSpPr>
          <p:cNvPr id="9" name="Rechthoek 8"/>
          <p:cNvSpPr/>
          <p:nvPr/>
        </p:nvSpPr>
        <p:spPr>
          <a:xfrm>
            <a:off x="2195736" y="467961"/>
            <a:ext cx="4623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WOORDBETEKENIS</a:t>
            </a:r>
            <a:endParaRPr lang="nl-NL" sz="32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6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496" y="-27384"/>
            <a:ext cx="9108504" cy="193899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nl-NL" sz="2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Maleachi 2: Weest 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 op uw hoede voor uw hartstocht, en dat men niet ontrouw worde aan de vrouw zijner jeugd. </a:t>
            </a:r>
            <a:r>
              <a:rPr lang="nl-NL" sz="2000" baseline="30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Ik haat de </a:t>
            </a:r>
            <a:r>
              <a:rPr lang="nl-NL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echtscheiding, zegt 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Here, de God van </a:t>
            </a:r>
            <a:r>
              <a:rPr lang="nl-NL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Israël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dat men zijn gewaad met geweldpleging overdekt, zegt de Here der heerscharen. Daarom, weest op uw hoede voor uw hartstocht en weest niet ontrouw.</a:t>
            </a:r>
            <a:endParaRPr lang="nl-NL" sz="2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5496" y="1916832"/>
            <a:ext cx="9108504" cy="12618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Ins="72000">
            <a:spAutoFit/>
          </a:bodyPr>
          <a:lstStyle/>
          <a:p>
            <a:pPr algn="r"/>
            <a:r>
              <a:rPr lang="nl-NL" sz="3600" b="1" dirty="0" smtClean="0">
                <a:solidFill>
                  <a:prstClr val="white"/>
                </a:solidFill>
              </a:rPr>
              <a:t>   </a:t>
            </a:r>
            <a:r>
              <a:rPr lang="he-IL" sz="3600" b="1" dirty="0">
                <a:solidFill>
                  <a:prstClr val="white"/>
                </a:solidFill>
              </a:rPr>
              <a:t>כִּי-שָׂנֵא </a:t>
            </a:r>
            <a:r>
              <a:rPr lang="he-IL" sz="3600" b="1" dirty="0" smtClean="0">
                <a:solidFill>
                  <a:srgbClr val="FFFF00"/>
                </a:solidFill>
              </a:rPr>
              <a:t>שַׁלַּח</a:t>
            </a:r>
            <a:r>
              <a:rPr lang="he-IL" sz="3600" b="1" dirty="0" smtClean="0">
                <a:solidFill>
                  <a:prstClr val="white"/>
                </a:solidFill>
              </a:rPr>
              <a:t> </a:t>
            </a:r>
            <a:r>
              <a:rPr lang="he-IL" sz="3600" b="1" dirty="0">
                <a:solidFill>
                  <a:prstClr val="white"/>
                </a:solidFill>
              </a:rPr>
              <a:t>אָמַר יְהוָה אֱלֹהֵי </a:t>
            </a:r>
            <a:r>
              <a:rPr lang="he-IL" sz="3600" b="1" dirty="0" smtClean="0">
                <a:solidFill>
                  <a:prstClr val="white"/>
                </a:solidFill>
              </a:rPr>
              <a:t>יִשְׂרָאֵל</a:t>
            </a:r>
            <a:endParaRPr lang="nl-NL" sz="3600" b="1" dirty="0" smtClean="0">
              <a:solidFill>
                <a:prstClr val="white"/>
              </a:solidFill>
            </a:endParaRPr>
          </a:p>
          <a:p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 </a:t>
            </a:r>
            <a:r>
              <a:rPr lang="nl-NL" sz="20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sane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sjalach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JHWH </a:t>
            </a:r>
            <a:r>
              <a:rPr lang="nl-NL" sz="20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elohé</a:t>
            </a:r>
            <a:r>
              <a:rPr lang="nl-NL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Jisraël</a:t>
            </a:r>
            <a:endParaRPr lang="nl-NL" sz="2000" b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háát een </a:t>
            </a: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heenzending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heeft 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gezegd de Ene, Israëls </a:t>
            </a:r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 </a:t>
            </a:r>
            <a:endParaRPr lang="nl-NL" sz="2000" b="1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5496" y="3212976"/>
            <a:ext cx="9108504" cy="1440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Gen.21:14 – </a:t>
            </a:r>
            <a:r>
              <a:rPr lang="he-IL" sz="3200" b="1" dirty="0" smtClean="0">
                <a:solidFill>
                  <a:prstClr val="white"/>
                </a:solidFill>
              </a:rPr>
              <a:t>וַיְ</a:t>
            </a:r>
            <a:r>
              <a:rPr lang="he-IL" sz="3200" b="1" dirty="0" smtClean="0">
                <a:solidFill>
                  <a:srgbClr val="FFFF00"/>
                </a:solidFill>
              </a:rPr>
              <a:t>שַׁלְּח</a:t>
            </a:r>
            <a:r>
              <a:rPr lang="he-IL" sz="3200" b="1" dirty="0" smtClean="0">
                <a:solidFill>
                  <a:prstClr val="white"/>
                </a:solidFill>
              </a:rPr>
              <a:t>ֶה</a:t>
            </a:r>
            <a:r>
              <a:rPr lang="he-IL" sz="2000" dirty="0" smtClean="0">
                <a:solidFill>
                  <a:prstClr val="white"/>
                </a:solidFill>
              </a:rPr>
              <a:t>ָ</a:t>
            </a:r>
            <a:r>
              <a:rPr lang="nl-NL" sz="2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l-NL" sz="2000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</a:t>
            </a:r>
            <a:r>
              <a:rPr lang="nl-NL" sz="2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sjalcheha</a:t>
            </a:r>
            <a:endParaRPr lang="nl-NL" sz="2000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sz="2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(Abraham) zond </a:t>
            </a:r>
            <a:r>
              <a:rPr lang="nl-NL" sz="20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haar </a:t>
            </a:r>
            <a:r>
              <a:rPr lang="nl-NL" sz="2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(Hagar) weg</a:t>
            </a:r>
          </a:p>
        </p:txBody>
      </p:sp>
    </p:spTree>
    <p:extLst>
      <p:ext uri="{BB962C8B-B14F-4D97-AF65-F5344CB8AC3E}">
        <p14:creationId xmlns:p14="http://schemas.microsoft.com/office/powerpoint/2010/main" val="26242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027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2276872"/>
            <a:ext cx="9255126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2693352"/>
            <a:ext cx="935196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4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9512" y="116632"/>
            <a:ext cx="4428000" cy="224676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Psalm 22:2  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”Mijn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God, mijn God, </a:t>
            </a:r>
            <a:endParaRPr lang="nl-NL" sz="20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waarom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Gij mij verlaten,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verre zijnde van mijn verlossing,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bij de woorden </a:t>
            </a:r>
            <a:endParaRPr lang="nl-NL" sz="20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mijn jammerklacht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?”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765993" y="116631"/>
            <a:ext cx="4248000" cy="4104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he-IL" sz="2400" b="1" dirty="0">
                <a:latin typeface="Verdana" panose="020B0604030504040204" pitchFamily="34" charset="0"/>
                <a:ea typeface="Verdana" panose="020B0604030504040204" pitchFamily="34" charset="0"/>
              </a:rPr>
              <a:t>אֵלִי </a:t>
            </a:r>
            <a:r>
              <a:rPr lang="he-IL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אֵלִי</a:t>
            </a:r>
            <a:endParaRPr lang="nl-NL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Eli,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Mijn  God, mijn God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he-IL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לָמָה עֲזַבְתָּנִי</a:t>
            </a:r>
            <a:endParaRPr lang="nl-NL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azawtani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aarom in de steek gelaten mij</a:t>
            </a:r>
            <a:endParaRPr lang="nl-NL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he-IL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רָחוֹק מִישׁוּעָתִי</a:t>
            </a:r>
            <a:endParaRPr lang="nl-NL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achoq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misjoeati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van mijn verlossing </a:t>
            </a:r>
          </a:p>
          <a:p>
            <a:pPr algn="r"/>
            <a:r>
              <a:rPr lang="he-IL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דִּבְרֵי שַׁאֲגָתִי</a:t>
            </a:r>
            <a:endParaRPr lang="nl-NL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ivré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sjaägati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de woorden die ik brul</a:t>
            </a:r>
          </a:p>
        </p:txBody>
      </p:sp>
      <p:sp>
        <p:nvSpPr>
          <p:cNvPr id="5" name="Rechthoek 4"/>
          <p:cNvSpPr/>
          <p:nvPr/>
        </p:nvSpPr>
        <p:spPr>
          <a:xfrm>
            <a:off x="1961464" y="2492896"/>
            <a:ext cx="2610536" cy="175432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he-IL" sz="2800" dirty="0" smtClean="0"/>
              <a:t>עָזַב</a:t>
            </a:r>
            <a:endParaRPr lang="nl-NL" sz="2800" dirty="0" smtClean="0"/>
          </a:p>
          <a:p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zaw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oslaten </a:t>
            </a: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achterlaten </a:t>
            </a: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steek laten</a:t>
            </a:r>
          </a:p>
        </p:txBody>
      </p:sp>
    </p:spTree>
    <p:extLst>
      <p:ext uri="{BB962C8B-B14F-4D97-AF65-F5344CB8AC3E}">
        <p14:creationId xmlns:p14="http://schemas.microsoft.com/office/powerpoint/2010/main" val="8207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9512" y="188640"/>
            <a:ext cx="4896000" cy="163121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Jes.54: 6 </a:t>
            </a:r>
            <a:r>
              <a:rPr lang="nl-NL" sz="200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Want als een vrouw die verlaten</a:t>
            </a:r>
            <a:r>
              <a:rPr lang="nl-NL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is, verslagen van geest, was je toen de Ene  je riep,- de vrouw uit de jeugdjaren, al werd zij verworpen, heeft gezegd je </a:t>
            </a:r>
            <a:r>
              <a:rPr lang="nl-NL" sz="20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G'd</a:t>
            </a:r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nl-NL" sz="2000" i="1" dirty="0"/>
          </a:p>
        </p:txBody>
      </p:sp>
      <p:sp>
        <p:nvSpPr>
          <p:cNvPr id="3" name="Rechthoek 2"/>
          <p:cNvSpPr/>
          <p:nvPr/>
        </p:nvSpPr>
        <p:spPr>
          <a:xfrm>
            <a:off x="5220072" y="172958"/>
            <a:ext cx="3744416" cy="181588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he-IL" sz="2800" b="1" dirty="0"/>
              <a:t>כִּי-כְאִשָּׁה עֲזוּבָה </a:t>
            </a:r>
            <a:endParaRPr lang="nl-NL" sz="2800" b="1" dirty="0" smtClean="0"/>
          </a:p>
          <a:p>
            <a:r>
              <a:rPr lang="nl-NL" sz="2800" b="1" dirty="0" smtClean="0"/>
              <a:t>Ki </a:t>
            </a:r>
            <a:r>
              <a:rPr lang="nl-NL" sz="2800" b="1" dirty="0" err="1" smtClean="0"/>
              <a:t>che’isjah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azoewah</a:t>
            </a:r>
            <a:endParaRPr lang="nl-NL" sz="2800" b="1" dirty="0" smtClean="0"/>
          </a:p>
          <a:p>
            <a:r>
              <a:rPr lang="nl-NL" sz="2800" b="1" dirty="0" err="1" smtClean="0"/>
              <a:t>Azoewah</a:t>
            </a:r>
            <a:r>
              <a:rPr lang="nl-NL" sz="2800" b="1" dirty="0" smtClean="0"/>
              <a:t>: verlatenheid, verwoesting</a:t>
            </a:r>
            <a:endParaRPr lang="nl-NL" sz="2800" b="1" dirty="0"/>
          </a:p>
        </p:txBody>
      </p:sp>
      <p:sp>
        <p:nvSpPr>
          <p:cNvPr id="4" name="Rechthoek 3"/>
          <p:cNvSpPr/>
          <p:nvPr/>
        </p:nvSpPr>
        <p:spPr>
          <a:xfrm>
            <a:off x="5220072" y="2190343"/>
            <a:ext cx="3744416" cy="224676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he-IL" sz="2800" dirty="0" smtClean="0"/>
              <a:t>עָזַב</a:t>
            </a:r>
            <a:endParaRPr lang="nl-NL" sz="2800" dirty="0" smtClean="0"/>
          </a:p>
          <a:p>
            <a:r>
              <a:rPr lang="nl-NL" sz="2800" b="1" dirty="0" err="1"/>
              <a:t>a</a:t>
            </a:r>
            <a:r>
              <a:rPr lang="nl-NL" sz="2800" b="1" dirty="0" err="1" smtClean="0"/>
              <a:t>zaw</a:t>
            </a:r>
            <a:endParaRPr lang="nl-NL" sz="2800" b="1" dirty="0" smtClean="0"/>
          </a:p>
          <a:p>
            <a:r>
              <a:rPr lang="nl-NL" sz="2800" b="1" dirty="0"/>
              <a:t>l</a:t>
            </a:r>
            <a:r>
              <a:rPr lang="nl-NL" sz="2800" b="1" dirty="0" smtClean="0"/>
              <a:t>oslaten </a:t>
            </a:r>
          </a:p>
          <a:p>
            <a:r>
              <a:rPr lang="nl-NL" sz="2800" b="1" dirty="0" smtClean="0"/>
              <a:t>achterlaten </a:t>
            </a:r>
          </a:p>
          <a:p>
            <a:r>
              <a:rPr lang="nl-NL" sz="2800" b="1" dirty="0" smtClean="0"/>
              <a:t>in de steek laten</a:t>
            </a:r>
          </a:p>
        </p:txBody>
      </p:sp>
      <p:sp>
        <p:nvSpPr>
          <p:cNvPr id="5" name="Rechthoek 4"/>
          <p:cNvSpPr/>
          <p:nvPr/>
        </p:nvSpPr>
        <p:spPr>
          <a:xfrm>
            <a:off x="179512" y="1916832"/>
            <a:ext cx="4896000" cy="255454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 </a:t>
            </a:r>
            <a:r>
              <a:rPr lang="nl-NL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In een klein ogenblik lang heb ik je verlaten,- in grote </a:t>
            </a:r>
            <a:r>
              <a:rPr lang="nl-NL" sz="20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ontfermingen</a:t>
            </a:r>
            <a:r>
              <a:rPr lang="nl-NL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zal ik je vergaderen; 8 in een uitstorting van toorn heb ik mijn aanschijn een ogenblik lang voor je verborgen, in eeuwige vriendschap zal ik mij over je ontfermen!- zegt je verlosser, de Ene. </a:t>
            </a:r>
            <a:endParaRPr lang="nl-NL" sz="2000" i="1" dirty="0"/>
          </a:p>
        </p:txBody>
      </p:sp>
    </p:spTree>
    <p:extLst>
      <p:ext uri="{BB962C8B-B14F-4D97-AF65-F5344CB8AC3E}">
        <p14:creationId xmlns:p14="http://schemas.microsoft.com/office/powerpoint/2010/main" val="1063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5496" y="764704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Door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wonderlijke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geboorte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het land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Israël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5496" y="21177"/>
            <a:ext cx="9072000" cy="684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ISRAEL - MESSIAS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6504" y="1289665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Vlucht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Egypte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om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overleven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6504" y="1807081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Terug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Egypte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6504" y="2307069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door het water.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6504" y="2780928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dagen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40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jaren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de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36504" y="3284984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Torah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staat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centraal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36504" y="3717032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stammen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12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36504" y="4191471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Geleden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heidenen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35496" y="4695527"/>
            <a:ext cx="907200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wonderlijke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wijze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opgestaan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1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5496" y="764703"/>
            <a:ext cx="9072000" cy="2016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Door </a:t>
            </a:r>
            <a:r>
              <a:rPr lang="en-US" sz="3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afwijzing</a:t>
            </a:r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</a:t>
            </a:r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verbinding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6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80593"/>
            <a:ext cx="27305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2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connecting hand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8" l="0" r="992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252520" cy="640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259632" y="-27384"/>
            <a:ext cx="7704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E1D4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MITSWOT ZIJN VERBINDEND</a:t>
            </a:r>
            <a:endParaRPr lang="nl-NL" sz="3200" i="1" dirty="0">
              <a:solidFill>
                <a:srgbClr val="E1D4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259632" y="-27384"/>
            <a:ext cx="7075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E1D4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 DOOR INVOEGEN</a:t>
            </a:r>
            <a:endParaRPr lang="nl-NL" sz="3200" i="1" dirty="0">
              <a:solidFill>
                <a:srgbClr val="E1D4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2" descr="Afbeeldingsresultaat voor hugg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Afbeeldingsresultaat voor hugging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5362" name="Picture 2" descr="Afbeeldingsresultaat voor invoeg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30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Afbeeldingsresultaat voor voegen a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295"/>
            <a:ext cx="9144000" cy="30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259632" y="-27384"/>
            <a:ext cx="6503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E1D4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 DOOR VOEGEN</a:t>
            </a:r>
            <a:endParaRPr lang="nl-NL" sz="3200" i="1" dirty="0">
              <a:solidFill>
                <a:srgbClr val="E1D4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2" descr="Afbeeldingsresultaat voor hugg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Afbeeldingsresultaat voor hugging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70" y="4797360"/>
            <a:ext cx="2797826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0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259632" y="-27384"/>
            <a:ext cx="6926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E1D4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VERBIND DEZE FOTO’S?</a:t>
            </a:r>
            <a:endParaRPr lang="nl-NL" sz="3200" i="1" dirty="0">
              <a:solidFill>
                <a:srgbClr val="E1D4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2" descr="Afbeeldingsresultaat voor hugg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Afbeeldingsresultaat voor hugging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5" y="2403231"/>
            <a:ext cx="5322887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05198"/>
            <a:ext cx="5883275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3" y="875654"/>
            <a:ext cx="5127625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18" y="2652860"/>
            <a:ext cx="6357937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8" y="1124744"/>
            <a:ext cx="5754687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 descr="Race, Fietsers, Tour De France, Hel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0" y="898789"/>
            <a:ext cx="4169449" cy="271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98" y="476672"/>
            <a:ext cx="510222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8840"/>
            <a:ext cx="5548313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hthoek 37"/>
          <p:cNvSpPr/>
          <p:nvPr/>
        </p:nvSpPr>
        <p:spPr>
          <a:xfrm>
            <a:off x="396464" y="3177136"/>
            <a:ext cx="8352000" cy="1476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E1D4B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VOEGEN NAAR DE GROEP</a:t>
            </a:r>
            <a:endParaRPr lang="nl-NL" sz="3200" i="1" dirty="0">
              <a:solidFill>
                <a:srgbClr val="E1D4B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fbeeldingsresultaat voor refusing hand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" b="2363"/>
          <a:stretch/>
        </p:blipFill>
        <p:spPr bwMode="auto">
          <a:xfrm>
            <a:off x="0" y="-27383"/>
            <a:ext cx="9144000" cy="495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-36512" y="-27384"/>
            <a:ext cx="9185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6958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 </a:t>
            </a:r>
            <a:r>
              <a:rPr lang="nl-NL" sz="3200" b="1" dirty="0" smtClean="0">
                <a:solidFill>
                  <a:srgbClr val="69582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BETEKENT OOK AFWIJZEN</a:t>
            </a:r>
            <a:endParaRPr lang="nl-NL" sz="3200" i="1" dirty="0">
              <a:solidFill>
                <a:srgbClr val="69582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2" descr="Afbeeldingsresultaat voor hugg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Afbeeldingsresultaat voor hugging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6388" name="Picture 4" descr="Afbeeldingsresultaat voor sausage white background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7" b="92387" l="54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7"/>
          <a:stretch/>
        </p:blipFill>
        <p:spPr bwMode="auto">
          <a:xfrm>
            <a:off x="2596108" y="1820536"/>
            <a:ext cx="3848100" cy="34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8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827584" y="35913"/>
            <a:ext cx="7709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VERBINDEN DOOR AANBIDDING</a:t>
            </a:r>
            <a:endParaRPr lang="nl-NL" sz="32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utoShape 2" descr="Afbeeldingsresultaat voor hugg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Afbeeldingsresultaat voor hugging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7410" name="Picture 2" descr="Afbeeldingsresultaat voor worshi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96"/>
            <a:ext cx="9144000" cy="40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5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7328</TotalTime>
  <Words>1218</Words>
  <Application>Microsoft Office PowerPoint</Application>
  <PresentationFormat>Diavoorstelling (4:3)</PresentationFormat>
  <Paragraphs>195</Paragraphs>
  <Slides>36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7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Joden aanbidden God door Torahstudie</vt:lpstr>
      <vt:lpstr>Joden aanbidden God door Torahstudie</vt:lpstr>
      <vt:lpstr>VERBINDEN VRAAGT KEUZES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Gerard</dc:creator>
  <cp:lastModifiedBy>Gerard</cp:lastModifiedBy>
  <cp:revision>117</cp:revision>
  <dcterms:created xsi:type="dcterms:W3CDTF">2016-09-11T10:09:50Z</dcterms:created>
  <dcterms:modified xsi:type="dcterms:W3CDTF">2016-09-17T05:35:29Z</dcterms:modified>
</cp:coreProperties>
</file>